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1%20&#1044;&#1045;&#1058;&#1057;&#1050;&#1048;&#1049;%20&#1061;&#1048;&#1058;\&#1063;&#1045;&#1052;&#1059;%20&#1059;&#1063;&#1040;&#1058;%20&#1042;%20&#1064;&#1050;&#1054;&#1051;&#104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99;&#1082;&#1072;\1%20&#1044;&#1045;&#1058;&#1057;&#1050;&#1048;&#1049;%20&#1061;&#1048;&#1058;\&#1044;&#1042;&#1040;&#1046;&#1044;&#1067;%20&#1044;&#1042;&#1040;%20-%20&#1063;&#1045;&#1058;&#1067;&#1056;&#1045;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1%20&#1044;&#1045;&#1058;&#1057;&#1050;&#1048;&#1049;%20&#1061;&#1048;&#1058;\&#1044;&#1042;&#1040;&#1046;&#1044;&#1067;%20&#1044;&#1042;&#1040;%20-%20&#1063;&#1045;&#1058;&#1067;&#1056;&#1045;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ШПАРГАЛКА ДЛЯ РОДИТЕЛЕЙ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14554"/>
            <a:ext cx="6400800" cy="1214446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СКОРО В ШКОЛУ!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12" descr="1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876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10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429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215370" cy="557216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Детская обувь должна иметь фиксированный задник, который позволяет прочно удерживать  пяточную кость и предотвращает ее отклонение наружу.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Обувь должна обеспечивать прочную фиксацию в носочной части. Открытый носок в сменной обуви не способствует  устойчивому положению стопы и создает угрозу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травматизации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пальцев стопы. Прочная фиксация голеностопного сустава стопы, испытывающего особо высокие нагрузки и являющегося основным суставом, регулирующим устойчивость вертикальной позы, должна обеспечиваться соответствующими обувными креплениями.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отсутствие повышает нагрузку на мышцы и связки стопы, что приводит  к ослаблению мышц и снижению свода стопы.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57225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Конструкция обуви должна обеспечивать оптимальный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температурно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влажностный режим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внутриобувного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пространства. Повышение температуры  способствует расслаблению мышц и, как следствие этого,  снижению свода стопы и ее деформации в виде плоскостопия.</a:t>
            </a: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ортопедических стелек  рекомендуется только при  выраженных деформациях стопы  с учетом  особенностей ее профиля. Стельки должны быть строго индивидуальными и соответствовать рельефу подошвенной части стопы ребенка.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40000" lnSpcReduction="20000"/>
          </a:bodyPr>
          <a:lstStyle/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обернутые учебники и тетради (в соответствии с расписанием);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пенал, в котором находятся две ручки с синей пастой, ручка с зеленой пастой, два простых карандаша, цветные карандаши (5 цветов), резинка для стирания;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деревянная линейка длиной 25 - 30 см;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акварель (гуашь); 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цветная бумага;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кисти (Г 3, 5-7) - «белка», «пони»; 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цветной картон; 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баночка для воды; 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клей ПВА;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тряпка; 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клеящий карандаш;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клеенка; </a:t>
            </a:r>
          </a:p>
          <a:p>
            <a:pPr lvl="0">
              <a:buFont typeface="Wingdings" pitchFamily="2" charset="2"/>
              <a:buChar char="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альбомные листы (формат А-4). </a:t>
            </a:r>
          </a:p>
          <a:p>
            <a:pPr>
              <a:buFont typeface="Wingdings" pitchFamily="2" charset="2"/>
              <a:buChar char="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632" y="500042"/>
            <a:ext cx="888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Школьные принадлежности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2" descr="1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496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ВАЖДЫ ДВА - ЧЕТЫ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1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143932" cy="378143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Традиционная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обучения «Школа России»;</a:t>
            </a:r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Традиционная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с элементами развивающего обучения «Гармония»;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Развивающая система Л. В.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3582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бразовательные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программы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Основная цель программы заключается в «развитии у ребенка интереса к познанию своей страны и ее духовного величия, ее значимости в мировых масштабах». </a:t>
            </a: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Традиционная программа позволяет тщательно отрабатывать навыки учебной деятельности (чтение, письмо, счет), которые необходимы для успешного обучения в средней школе.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Risuno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643050"/>
            <a:ext cx="3571900" cy="4357718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«Школа России»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Risuno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3571900" cy="4357718"/>
          </a:xfrm>
          <a:prstGeom prst="rect">
            <a:avLst/>
          </a:prstGeom>
        </p:spPr>
      </p:pic>
      <p:pic>
        <p:nvPicPr>
          <p:cNvPr id="8" name="Рисунок 7" descr="Risunok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643050"/>
            <a:ext cx="3571900" cy="4357718"/>
          </a:xfrm>
          <a:prstGeom prst="rect">
            <a:avLst/>
          </a:prstGeom>
        </p:spPr>
      </p:pic>
      <p:pic>
        <p:nvPicPr>
          <p:cNvPr id="9" name="Рисунок 8" descr="Risunok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643050"/>
            <a:ext cx="3571900" cy="435771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Основной идеей программы является всестороннее развитие ребенка, сохранение и укрепление физического и психического здоровья, развитие интеллектуальной, творческой, эмоциональной и нравственно-волевой сфер личности. Большое внимание уделяется созданию условий для понимания ребенком изучаемых вопросов, для гармоничных отношений учителя с учеником, детей друг с другом. </a:t>
            </a:r>
          </a:p>
          <a:p>
            <a:pPr>
              <a:buFont typeface="Wingdings" pitchFamily="2" charset="2"/>
              <a:buChar char="ü"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программе используются новые технологии обучения, которые позволяют развивать способности ребенка к логическому мышлению. </a:t>
            </a:r>
          </a:p>
          <a:p>
            <a:pPr>
              <a:buFont typeface="Wingdings" pitchFamily="2" charset="2"/>
              <a:buChar char="ü"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комплекте предлагаются задания, рассчитанные на детей разных уровней подготовленности. </a:t>
            </a:r>
          </a:p>
          <a:p>
            <a:endParaRPr lang="ru-RU" dirty="0"/>
          </a:p>
        </p:txBody>
      </p:sp>
      <p:pic>
        <p:nvPicPr>
          <p:cNvPr id="11" name="Содержимое 10" descr="image727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500174"/>
            <a:ext cx="3214710" cy="4500594"/>
          </a:xfrm>
        </p:spPr>
      </p:pic>
      <p:sp>
        <p:nvSpPr>
          <p:cNvPr id="10" name="Прямоугольник 9"/>
          <p:cNvSpPr/>
          <p:nvPr/>
        </p:nvSpPr>
        <p:spPr>
          <a:xfrm>
            <a:off x="428596" y="428604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«Гармония»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image7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3214710" cy="4500594"/>
          </a:xfrm>
          <a:prstGeom prst="rect">
            <a:avLst/>
          </a:prstGeom>
        </p:spPr>
      </p:pic>
      <p:pic>
        <p:nvPicPr>
          <p:cNvPr id="14" name="Рисунок 13" descr="image47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500174"/>
            <a:ext cx="3214710" cy="4500594"/>
          </a:xfrm>
          <a:prstGeom prst="rect">
            <a:avLst/>
          </a:prstGeom>
        </p:spPr>
      </p:pic>
      <p:pic>
        <p:nvPicPr>
          <p:cNvPr id="15" name="Рисунок 14" descr="image54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500174"/>
            <a:ext cx="3214710" cy="450059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52149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Программа направлена на всестороннее развитие ребенка, она учит детей добывать информацию самим, а не получать готовую.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Развивающая система Л.В.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направлена на развитие ума, воли, чувств, духовных потребностей младших школьников, пробуждение у них интереса к познанию широкой картины мира, увлеченности учением, развитию любознательности. Задача обучения – дать общую картину мира на основе науки, литературы, искусства. Эта программа направлена на обеспечение условий для самореализации, для раскрытия индивидуальности ребенка, его внутреннего мира. 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системы Л. В.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является обучение на высоком уровне трудности, прохождения учебного материала «по спирали». При выполнении заданий дети учатся делать теоретические выводы, творчески постигать материал. </a:t>
            </a:r>
          </a:p>
          <a:p>
            <a:pPr>
              <a:buFont typeface="Wingdings" pitchFamily="2" charset="2"/>
              <a:buChar char="ü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Занков Азбука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785926"/>
            <a:ext cx="2928958" cy="4286280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1"/>
            <a:ext cx="8286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Развивающая программа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В.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Занкова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Занков РУССКИЙ ЯЗЫ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2928958" cy="4286280"/>
          </a:xfrm>
          <a:prstGeom prst="rect">
            <a:avLst/>
          </a:prstGeom>
        </p:spPr>
      </p:pic>
      <p:pic>
        <p:nvPicPr>
          <p:cNvPr id="8" name="Рисунок 7" descr="Знков чтение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785926"/>
            <a:ext cx="2928958" cy="4286280"/>
          </a:xfrm>
          <a:prstGeom prst="rect">
            <a:avLst/>
          </a:prstGeom>
        </p:spPr>
      </p:pic>
      <p:pic>
        <p:nvPicPr>
          <p:cNvPr id="9" name="Рисунок 8" descr="Занков матеит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785926"/>
            <a:ext cx="2928958" cy="428628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35795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школе начальной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очень много.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возможно любую дорогу.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– к знаниям детям стремиться,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Многому им предстоит научиться.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E:\Articles\Начальная школа\Подготовка ребенка к вступительному собеседованию в школе\Тесты на проверку внимания\u6565ed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736"/>
            <a:ext cx="22193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ВАЖДЫ ДВА - ЧЕТЫ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детей в  1-ые классы осуществляется на основании: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Закон РФ «Об образовании»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Ст. 19 п. 1.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«Общее образование включает в себя три ступени, соответствующие уровням образовательных программ: начальное общее, основное общее, среднее (полное) общее образование.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Ст. 19 п. 2.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«Обучение детей в образовательных учреждениях, реализующих программы начального общего образования, начинается с достижения ими возраста 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шести лет шести месяцев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при отсутствии противопоказаний по состоянию здоровья. По заявлению родителей (законных представителей) 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образовательного учреждения вправе разрешить прием детей в более раннем возрасте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072494" cy="4500594"/>
          </a:xfrm>
        </p:spPr>
        <p:txBody>
          <a:bodyPr/>
          <a:lstStyle/>
          <a:p>
            <a:pPr lvl="0" algn="just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свидетельства о  рождении ребенка;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справка с места жительства о составе   семьи;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медицинская карта ребенка;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копия медицинского полиса ребенка.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8072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 в 1 класс производится на основании заявления родителей (законных представителей). К заявлению прилагаются:</a:t>
            </a:r>
            <a:endParaRPr lang="ru-RU" sz="3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1538" y="500042"/>
            <a:ext cx="65670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ДОЛЖНЫ ЗНАТЬ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БУДУЩИХ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ПЕРВОКЛАССНИКОВ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1" descr="1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762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8215370" cy="4000528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"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Избегайте чрезмерных требований!</a:t>
            </a:r>
          </a:p>
          <a:p>
            <a:pPr algn="l">
              <a:buFont typeface="Wingdings" pitchFamily="2" charset="2"/>
              <a:buChar char=""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Предоставляйте  право на ошибку!</a:t>
            </a:r>
          </a:p>
          <a:p>
            <a:pPr algn="l">
              <a:buFont typeface="Wingdings" pitchFamily="2" charset="2"/>
              <a:buChar char=""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 думайте за ребёнка!</a:t>
            </a:r>
          </a:p>
          <a:p>
            <a:pPr algn="l">
              <a:buFont typeface="Wingdings" pitchFamily="2" charset="2"/>
              <a:buChar char=""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Не перегружайте ребёнка!</a:t>
            </a:r>
          </a:p>
          <a:p>
            <a:pPr algn="l">
              <a:buFont typeface="Wingdings" pitchFamily="2" charset="2"/>
              <a:buChar char=""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Не пропустите первые трудности и      обратитесь к узким специалистам!</a:t>
            </a:r>
          </a:p>
          <a:p>
            <a:pPr algn="l">
              <a:buFont typeface="Wingdings" pitchFamily="2" charset="2"/>
              <a:buChar char=""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Устраивайте ребенку маленькие праздники!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подготовить ребенка к школе?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1) Организуйте распорядок дня: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стабильный режим дня;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полноценный сон;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прогулки на воздухе.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2) Формируйте у ребенка умения общаться: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обратите внимание на то, умеет ли ваш ребенок вступать в контакт с новым взрослым, с другими детьми,   умеет ли он взаимодействовать, сотрудничать.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3)Уделите особое внимание  развитию произвольности: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 ребенка управлять своими желаниями, эмоциями, поступками. Он должен уметь подчиняться правилам поведения, выполнять действия по образцу.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358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помочь ребенку избежать некоторых трудностей</a:t>
            </a:r>
            <a:endParaRPr lang="ru-RU" sz="40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p80_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785926"/>
            <a:ext cx="1643074" cy="157163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 занимайтесь интеллектуальным развитием ребенка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прогулок наблюдайте изменения в природе. Обращайте внимания  на различные явления природы (дождь, снег, радуга, листопад, туман, ветер, тучи, буря, рассвет, закат). 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Выучите  названия времен года. Тренируйте умения определять время года на улице и картинках.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 лото и книги,  учите с ребенком названия:  диких и домашних животных, птиц, полевых и садовых цветов, деревьев, предметов посуды, предметов мебели, одежды, головных  уборов, видов  обуви, игрушек, школьных принадлежностей, частей тела, названия  городов,  названия  любимых сказок и их героев. 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Развивайте связную речь детей. Учите пересказывать сказки, содержания мультфильмов.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Составляйте рассказы по картинкам.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Следите за правильным произношением и дикцией детей. Проговаривайте скороговорки.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заниматься с ребенком звуковым анализом  простых слов (дом, лес, шар, суп). Научите находить слова имеющие, например, звук «л».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Знакомьте ребенка с буквами и их печатным изображением, а так же звуком, обозначающим конкретную букву. </a:t>
            </a:r>
          </a:p>
          <a:p>
            <a:pPr>
              <a:buFont typeface="Wingdings" pitchFamily="2" charset="2"/>
              <a:buChar char="Ø"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Научите ребенка различать и правильно называть основные геометрические фигуры (круг, квадрат, треугольник, прямоугольник), сравнивать и различать предметы по величине (больший, меньший) и цвету.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 ребенка считать до 10 и обратно, сравнивать количество предметов (больше, меньше, столько же). Познакомьте с изображением цифр (не надо учить их писать, только знать).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 определять положение предметов на плоскости, знать слова, обозначающие местоположение и правильно понимать их значения: впереди, сзади, справа, слева, сверху, над, под, за, перед. 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мелкой моторики руки ребенка помогут рисование, штриховка, раскрашивание (но - небольших поверхностей), нанизывание бусинок, пуговиц, лепка, определение вслепую формы предметов (сначала самых простых, потом можно усложнять), игры с мелкими предметами (мозаика).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Копируйте фигуры. Это задание способствует развитию координации,  умению правильно воспринимать фигуры, расположенные на плоскости листа, различать прямые, кривые, наклонные  соблюдать соотношение штрихов и положения фигур между собой.  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40188" cy="484030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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Ребенок 5-6 лет не может работать долго: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10-15 минут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вот предел, а потом он должен отдохнуть, отвлечься. Потому все занятия должны быть рассчитаны на 10-15 минут.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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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 выполнении любых письменных заданий  следите за правильным положением ручки (карандаша), тетради, позой школьника! Рука не должна быть сильно напряжена, а пальцы - чуть расслаблены.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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041775" cy="48403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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выполнении графических задании важны не быстрота, не количество сделанного, а точность выполнения - даже самых простых упражнений.</a:t>
            </a:r>
          </a:p>
          <a:p>
            <a:pPr>
              <a:buFont typeface="Wingdings" pitchFamily="2" charset="2"/>
              <a:buChar char="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Продолжительность работы - 3-5 минут, затем отдых, переключение и, если не надоело, еще 3-5 минут работы. Не переходите к следующим заданиям, если не освоено предыдущее (линии должны быть четкими, ровными, уверенными).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500562" y="2214554"/>
            <a:ext cx="4176713" cy="18002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Режим дня будущего первоклассника</a:t>
            </a:r>
            <a:endParaRPr lang="ru-RU" sz="54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19" descr="chvsi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571744"/>
            <a:ext cx="3643337" cy="3429023"/>
          </a:xfrm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5219700" y="2574925"/>
            <a:ext cx="3168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распределение времени в течение дня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режим дня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зарядка, водные процедуры, уборка постели туалет       7.30-8.00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Завтрак                                                                                                        8.00-8.20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 в школу                                                                                          8.30-8.45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в школе                                                                                      8.55-12.30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Горячий завтрак в школе                                                                    10.40-10.50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 из школы, прогулка после занятий                                     12. 30-13.30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                                                                                                          13.30-14.00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Послеобеденный сон или отдых                                                          14.00-15.00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Прогулка или игры на воздухе, помощь семье                                15.00-16.00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Полдник                                                                                                   16.00-16.15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домашних заданий                                                         16.15-17.30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Прогулка, общественно полезный труд                                            17.30-19.00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Ужин и свободные занятия, помощь семье, тихие игры               19.00-20.30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ко сну                                                                           20.30-21.00</a:t>
            </a:r>
          </a:p>
          <a:p>
            <a:pPr>
              <a:buFont typeface="Wingdings" pitchFamily="2" charset="2"/>
              <a:buChar char="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                                                                                                            21.00-7.30</a:t>
            </a:r>
          </a:p>
          <a:p>
            <a:pPr>
              <a:buNone/>
            </a:pP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58204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способов (и это не предел) сказать ребенку «Я тебя люблю!»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Хорошо!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Удивительно!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Гораздо лучше, чем я ожидал.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Лучше, чем все, кого я знаю.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Великолепно! Прекрасно! Грандиозно! Незабываемо!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Именно этого мы давно ждали.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трогает меня до глубины души.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Сказано здорово - просто и ясно.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Остроумно. Экстра-класс. Талантливо. Ты - одаренный.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 сегодня много сделал.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Отлично!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Уже лучше. Потрясающе!</a:t>
            </a:r>
          </a:p>
          <a:p>
            <a:pPr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 ловко это делаешь.</a:t>
            </a: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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как раз то, что нужно.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Поздравляю.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тобой горжусь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Мне очень важна твоя помощь.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меня важно все, что тебя волнует, радует, тревожит.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каждым днем у тебя получается все лучше.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Научи меня делать так же.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Тут мне без тебя не обойтись.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знал, что тебе это по силам.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горжусь тем, что тебе это удалось.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сам не смог бы сделать лучше.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 - просто чудо.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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 на верном пути.</a:t>
            </a: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0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самое главное!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1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077072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Дорогие мамы и папы, бабушки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дедушки!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01122" cy="3714776"/>
          </a:xfrm>
        </p:spPr>
        <p:txBody>
          <a:bodyPr>
            <a:normAutofit fontScale="62500" lnSpcReduction="20000"/>
          </a:bodyPr>
          <a:lstStyle/>
          <a:p>
            <a:r>
              <a:rPr lang="ru-RU" sz="7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надеемся, что данные советы помогут Вам решить некоторые проблемы, которые могут возникнуть в семье, где есть первоклассник.</a:t>
            </a:r>
            <a:endParaRPr lang="ru-RU" sz="73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78595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гигиенических требований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14686"/>
            <a:ext cx="29337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2844" y="1500174"/>
            <a:ext cx="8715436" cy="492922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 ранца не должен превышать 700 г;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конструкция ранца должна обеспечивать устойчивую его форму;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спинка ранца должна быть  полужесткой и сохранять свою форму;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ширина ранца не должна превышать  60-100 мм.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7166"/>
            <a:ext cx="6616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Школьный портфель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569755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ранца не должна превышать 300 – 360 мм;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материал, из которого изготовлен ранец, должен быть прочным, с водоотталкивающими свойствами, удобным для чистки и ярким по цвету;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материалы, из которых изготовлен ранец, должны иметь санитарно – эпидемиологическое заключение, подтверждающее их гигиеническую безопасность.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 ранца с учебными принадлежностями должен составлять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 2 кг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учащихся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класса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" descr="CIMG0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264" y="1857364"/>
            <a:ext cx="3221232" cy="4268799"/>
          </a:xfrm>
          <a:noFill/>
        </p:spPr>
      </p:pic>
      <p:pic>
        <p:nvPicPr>
          <p:cNvPr id="9" name="Picture 22" descr="CIMG0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264" y="1857364"/>
            <a:ext cx="3245074" cy="4268799"/>
          </a:xfrm>
          <a:noFill/>
        </p:spPr>
      </p:pic>
      <p:pic>
        <p:nvPicPr>
          <p:cNvPr id="10" name="Picture 7" descr="CIMG0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989" y="1857364"/>
            <a:ext cx="3282946" cy="4291024"/>
          </a:xfrm>
          <a:prstGeom prst="rect">
            <a:avLst/>
          </a:prstGeom>
          <a:noFill/>
        </p:spPr>
      </p:pic>
      <p:pic>
        <p:nvPicPr>
          <p:cNvPr id="11" name="Picture 8" descr="CIMG0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64113" y="1857363"/>
            <a:ext cx="3251225" cy="4306899"/>
          </a:xfrm>
          <a:prstGeom prst="rect">
            <a:avLst/>
          </a:prstGeom>
          <a:noFill/>
        </p:spPr>
      </p:pic>
      <p:pic>
        <p:nvPicPr>
          <p:cNvPr id="12" name="Picture 8" descr="CIMG01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7224" y="1857364"/>
            <a:ext cx="3206750" cy="4327518"/>
          </a:xfrm>
          <a:prstGeom prst="rect">
            <a:avLst/>
          </a:prstGeom>
          <a:noFill/>
        </p:spPr>
      </p:pic>
      <p:pic>
        <p:nvPicPr>
          <p:cNvPr id="13" name="Picture 8" descr="CIMG01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29190" y="1857364"/>
            <a:ext cx="3221037" cy="43306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358246" cy="5072098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Обувь должна соответствовать форме и размеру стопы. При этом в носочной     части должен быть припуск 5 - 7 мм, учитывающий увеличение длины стопы за счет ее естественного прироста и под влиянием нагрузок во время ходьбы;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 обуви не будет припуска, то при удлинении стопы пальцы принимают согнутое положение, что может привести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их деформации; 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обувь не должна быть зауженной в носочной области, поскольку приводит к деформации большого пальца, его отклонению наружу;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чрезмерно свободная обувь так же оказывает отрицательное влияние – могут появиться потертости, мозоли. </a:t>
            </a:r>
          </a:p>
          <a:p>
            <a:pPr algn="l">
              <a:lnSpc>
                <a:spcPct val="17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73581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Школьная обувь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15370" cy="628654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Подошва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обуви  должна быть гибкой. Недостаточная гибкость ограничивает движение в суставах стопы, предъявляет повышенные требования к мышцам голени и стопы, способствуя более быстрому их утомлению и ослаблению. При этом нарушается походка, что оказывает негативное влияние на осанку и позвоночник ребенка. </a:t>
            </a:r>
          </a:p>
          <a:p>
            <a:pPr algn="l">
              <a:buFont typeface="Wingdings" pitchFamily="2" charset="2"/>
              <a:buChar char="Ø"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Слишком мягкая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подошва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(например, в чешках) также недопустима, так как не предотвращает влияние ударов при ходьбе по полу, жесткому грунту и асфальту на суставы и позвоночник.</a:t>
            </a:r>
          </a:p>
          <a:p>
            <a:pPr algn="l">
              <a:buFont typeface="Wingdings" pitchFamily="2" charset="2"/>
              <a:buChar char="Ø"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Подошва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должна быть высокой, поскольку в процессе ходьбы в такой обуви нарушается сцепление пальцев с опорной поверхностью и нарушается толчковая функция стопы. Это приводит к дополнительной нагрузке на мышцы стопы, их ослаблению и более быстрому утомлению.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286808" cy="585791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Важным элементом профилактической сменной обуви является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каблук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Наличие каблука и его высота влияют на распределение нагрузки на различные отделы стопы, ее положение, в том числе и на  высоту свода. При отсутствии каблука нагрузка на свод увеличивается. При  небольшом каблуке свод, наоборот,  разгружается за счет перераспределения нагрузки с увеличением ее на передний отдел стопы.  Однако каблук не должен быть высоким, поскольку  в таком случае нагрузка на передний отдел стопы будет чрезмерной, что приведет к снижению поперечного свода стопы и формированию поперечного плоскостопия.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1842</Words>
  <Application>Microsoft Office PowerPoint</Application>
  <PresentationFormat>Экран (4:3)</PresentationFormat>
  <Paragraphs>173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ШПАРГАЛКА ДЛЯ РОДИТЕЛЕЙ</vt:lpstr>
      <vt:lpstr>Презентация PowerPoint</vt:lpstr>
      <vt:lpstr>Система гигиенических требований</vt:lpstr>
      <vt:lpstr>Презентация PowerPoint</vt:lpstr>
      <vt:lpstr>Презентация PowerPoint</vt:lpstr>
      <vt:lpstr>Вес ранца с учебными принадлежностями должен составлять 2, 2 кг для учащихся  1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Прием детей в  1-ые классы осуществляется на основании:   Закон РФ «Об образовании»  Ст. 19 п. 1. «Общее образование включает в себя три ступени, соответствующие уровням образовательных программ: начальное общее, основное общее, среднее (полное) общее образование.   Ст. 19 п. 2. «Обучение детей в образовательных учреждениях, реализующих программы начального общего образования, начинается с достижения ими возраста шести лет шести месяцев при отсутствии противопоказаний по состоянию здоровья. По заявлению родителей (законных представителей) учредитель образовательного учреждения вправе разрешить прием детей в более раннем возрасте </vt:lpstr>
      <vt:lpstr>Презентация PowerPoint</vt:lpstr>
      <vt:lpstr>Презентация PowerPoint</vt:lpstr>
      <vt:lpstr>Презентация PowerPoint</vt:lpstr>
      <vt:lpstr>Ежедневно занимайтесь интеллектуальным развитием ребенка</vt:lpstr>
      <vt:lpstr>Внимание!!!</vt:lpstr>
      <vt:lpstr>Презентация PowerPoint</vt:lpstr>
      <vt:lpstr>Примерный режим дня</vt:lpstr>
      <vt:lpstr>Презентация PowerPoint</vt:lpstr>
      <vt:lpstr>Дорогие мамы и папы, бабушки  и дедушки!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Lelka</cp:lastModifiedBy>
  <cp:revision>59</cp:revision>
  <dcterms:modified xsi:type="dcterms:W3CDTF">2014-05-01T03:40:49Z</dcterms:modified>
</cp:coreProperties>
</file>