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BE98-FD22-45B5-B7D1-19250480AC8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19F98-9858-46BB-BC81-88A4539C4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ru/imgres?q=%D0%B2%D0%BE%D0%BB%D0%B6%D1%81%D0%BA%D0%B0%D1%8F+%D0%B1%D1%83%D0%BB%D0%B3%D0%B0%D1%80%D0%B8%D1%8F&amp;hl=ru&amp;newwindow=1&amp;sa=X&amp;tbo=d&amp;qscrl=1&amp;rlz=1T4ADSA_ruRU474RU474&amp;biw=1272&amp;bih=545&amp;tbm=isch&amp;tbnid=vA9fLXPws_4iLM:&amp;imgrefurl=http://rusplaces.ru/volzhskie-bulgary/&amp;docid=vgzPNBZ9TRArVM&amp;imgurl=http://rusplaces.ru/wp-content/uploads/2010/12/2.jpg&amp;w=428&amp;h=450&amp;ei=r_oYUbSYLoaD4gS7tYCwAw&amp;zoom=1&amp;iact=hc&amp;vpx=909&amp;vpy=2&amp;dur=3666&amp;hovh=230&amp;hovw=219&amp;tx=115&amp;ty=111&amp;sig=114885172689070388448&amp;page=2&amp;tbnh=135&amp;tbnw=126&amp;start=23&amp;ndsp=28&amp;ved=1t:429,r:28,s:0,i:17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hyperlink" Target="http://www.google.ru/imgres?q=%D0%B2%D0%BE%D0%BB%D0%B6%D1%81%D0%BA%D0%B0%D1%8F+%D0%B1%D1%83%D0%BB%D0%B3%D0%B0%D1%80%D0%B8%D1%8F&amp;hl=ru&amp;newwindow=1&amp;sa=X&amp;tbo=d&amp;qscrl=1&amp;rlz=1T4ADSA_ruRU474RU474&amp;biw=1272&amp;bih=545&amp;tbm=isch&amp;tbnid=c0kGusmfnJIh_M:&amp;imgrefurl=http://www.isttat6.izmeri.edusite.ru/p12aa1.html&amp;docid=jPhA6iYGPpHVhM&amp;imgurl=http://www.isttat6.izmeri.edusite.ru/images/p12_priemposlovizbagdada1.jpg&amp;w=500&amp;h=395&amp;ei=r_oYUbSYLoaD4gS7tYCwAw&amp;zoom=1&amp;iact=rc&amp;dur=312&amp;sig=114885172689070388448&amp;page=2&amp;tbnh=137&amp;tbnw=171&amp;start=23&amp;ndsp=28&amp;ved=1t:429,r:35,s:0,i:193&amp;tx=77&amp;ty=6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q=%D1%81%D0%B0%D1%80%D0%BC%D0%B0%D1%82%D1%8B+%D0%BA%D0%B0%D1%80%D1%82%D0%B8%D0%BD%D0%BA%D0%B8&amp;hl=ru&amp;newwindow=1&amp;sa=X&amp;tbo=d&amp;rlz=1T4ADSA_ruRU474RU474&amp;biw=1272&amp;bih=567&amp;tbm=isch&amp;tbnid=LINlfM0OzJxJbM:&amp;imgrefurl=http://www.mystic-chel.ru/gallery/ancientrome/sarmatian/&amp;docid=JvNxd5jrydUHuM&amp;imgurl=http://www.mystic-chel.ru/netcat_files/406/579/h_d66274fd2812999d83a277f6a7326545&amp;w=500&amp;h=361&amp;ei=o4EKUceJHMj1sgbR1YCQDw&amp;zoom=1&amp;iact=hc&amp;vpx=961&amp;vpy=221&amp;dur=5211&amp;hovh=191&amp;hovw=264&amp;tx=158&amp;ty=103&amp;sig=114885172689070388448&amp;page=1&amp;tbnh=121&amp;tbnw=152&amp;start=0&amp;ndsp=22&amp;ved=1t:429,r:21,s:0,i:15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q=%D1%81%D0%B0%D1%80%D0%BC%D0%B0%D1%82%D1%8B+%D0%BA%D0%B0%D1%80%D1%82%D0%B8%D0%BD%D0%BA%D0%B8&amp;hl=ru&amp;newwindow=1&amp;sa=X&amp;tbo=d&amp;rlz=1T4ADSA_ruRU474RU474&amp;biw=1272&amp;bih=567&amp;tbm=isch&amp;tbnid=BLE8vvtPaVerFM:&amp;imgrefurl=http://moigorod66.ru/blogs/blog-mily/sarmaty.html&amp;docid=-B4MfPgDLaUgxM&amp;imgurl=http://moigorod66.ru/upload/blogs/bd02f987638300d1bb64aabecb62908d.jpg&amp;w=400&amp;h=256&amp;ei=o4EKUceJHMj1sgbR1YCQDw&amp;zoom=1&amp;iact=hc&amp;vpx=631&amp;vpy=76&amp;dur=13681&amp;hovh=180&amp;hovw=281&amp;tx=138&amp;ty=86&amp;sig=114885172689070388448&amp;page=3&amp;tbnh=132&amp;tbnw=218&amp;start=55&amp;ndsp=29&amp;ved=1t:429,r:81,s:0,i:33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ru/imgres?q=%D1%81%D0%B0%D1%80%D0%BC%D0%B0%D1%82%D1%8B+%D0%BA%D0%B0%D1%80%D1%82%D0%B8%D0%BD%D0%BA%D0%B8&amp;hl=ru&amp;newwindow=1&amp;sa=X&amp;tbo=d&amp;rlz=1T4ADSA_ruRU474RU474&amp;biw=1272&amp;bih=567&amp;tbm=isch&amp;tbnid=TWixKkP8qRsXpM:&amp;imgrefurl=http://perevalnext.ru/predanya/drevnieturisti/taynyi-sarmatskih-kurganov&amp;docid=ohi2EzBREP41pM&amp;imgurl=http://perevalnext.ru/wp-content/uploads/2012/05/Sarmatka.jpg&amp;w=340&amp;h=480&amp;ei=o4EKUceJHMj1sgbR1YCQDw&amp;zoom=1&amp;iact=hc&amp;vpx=443&amp;vpy=2&amp;dur=5304&amp;hovh=267&amp;hovw=189&amp;tx=87&amp;ty=138&amp;sig=114885172689070388448&amp;page=4&amp;tbnh=140&amp;tbnw=99&amp;start=84&amp;ndsp=30&amp;ved=1t:429,r:96,s:0,i:37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1%D0%B0%D1%80%D0%BC%D0%B0%D1%82%D1%8B+%D0%BA%D0%B0%D1%80%D1%82%D0%B8%D0%BD%D0%BA%D0%B8&amp;start=114&amp;hl=ru&amp;newwindow=1&amp;sa=X&amp;tbo=d&amp;rlz=1T4ADSA_ruRU474RU474&amp;biw=1272&amp;bih=567&amp;tbm=isch&amp;tbnid=p8wCmWVn8FgxaM:&amp;imgrefurl=http://jupiters.narod.ru/history6.htm&amp;docid=PPSzun9ee7eKpM&amp;imgurl=http://jupiters.narod.ru/history/sk-11.jpg&amp;w=500&amp;h=301&amp;ei=5YEKUc-hIY3ntQaAv4CoDQ&amp;zoom=1&amp;iact=hc&amp;vpx=936&amp;vpy=14&amp;dur=7753&amp;hovh=174&amp;hovw=289&amp;tx=164&amp;ty=85&amp;sig=114885172689070388448&amp;page=5&amp;tbnh=120&amp;tbnw=206&amp;ndsp=28&amp;ved=1t:429,r:41,s:100,i:127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Презентация по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краеведению для школьников младших классов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«История заселения Самарского края»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Лобачева О.Н.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im3-tub-ru.yandex.net/i?id=89491983-15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71678"/>
            <a:ext cx="557216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ак жили славяне (20 фото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642918"/>
            <a:ext cx="6500858" cy="478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к жили славяне (20 фото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66"/>
            <a:ext cx="6929486" cy="520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IV-V вв. в степных районах края появляются гунны – </a:t>
            </a:r>
            <a:r>
              <a:rPr lang="ru-RU" dirty="0" err="1" smtClean="0"/>
              <a:t>тюркоязычные</a:t>
            </a:r>
            <a:r>
              <a:rPr lang="ru-RU" dirty="0" smtClean="0"/>
              <a:t> кочевники из Азии.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Аттила — вождь гуннов с 434 по 453 год, один из величайших правителей варварских племен, когда либо вторгавшихся в Римскую империю. В Западной Европе его иначе, как «бич Божий», не называли.</a:t>
            </a:r>
            <a:endParaRPr lang="ru-RU" sz="2200" dirty="0"/>
          </a:p>
        </p:txBody>
      </p:sp>
      <p:pic>
        <p:nvPicPr>
          <p:cNvPr id="5" name="Содержимое 4" descr="http://t2.gstatic.com/images?q=tbn:ANd9GcR44ee_IMokjRv3f3gC_MCLDpnkcpZfPF9YKkRIEgpmM33BMQCW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40005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t3.gstatic.com/images?q=tbn:ANd9GcRaKLeQMtK6mnca_BETKzPGgOqyaBjIpEF2eYg-eobOdTUjc0jG8w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857364"/>
            <a:ext cx="435771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t0.gstatic.com/images?q=tbn:ANd9GcQ0Epim7sdTmF1WXhQZHv-4jjpnux0W-ISMBuZEQpwvTOSFM_N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35811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0.gstatic.com/images?q=tbn:ANd9GcSqgZaWyf7y2k_UQmBe7vYbbmeitIN9_lBJ-I7PbQfoRV2zp_blX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928670"/>
            <a:ext cx="628654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3"/>
            <a:ext cx="72152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Х в. в среде болгарского населения, заселившего совместно с другими этническими группами Среднее Поволжье происходила централизация власти и борьба за независимость от </a:t>
            </a:r>
            <a:r>
              <a:rPr lang="ru-RU" sz="2800" dirty="0" err="1" smtClean="0"/>
              <a:t>хозар</a:t>
            </a:r>
            <a:r>
              <a:rPr lang="ru-RU" sz="2800" dirty="0" smtClean="0"/>
              <a:t>, переход к </a:t>
            </a:r>
            <a:r>
              <a:rPr lang="ru-RU" sz="2800" dirty="0" err="1" smtClean="0"/>
              <a:t>оседлости.начало</a:t>
            </a:r>
            <a:r>
              <a:rPr lang="ru-RU" sz="2800" dirty="0" smtClean="0"/>
              <a:t> строительства городов, развитие ремесел и торговли, а также принятие мусульманства в качестве государственной религии. Итогом этих процессов было образование в регионе сильного феодального государства – Волжской Болгарии.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Волжская </a:t>
            </a:r>
            <a:r>
              <a:rPr lang="ru-RU" sz="2800" dirty="0" err="1" smtClean="0"/>
              <a:t>Булгария</a:t>
            </a:r>
            <a:endParaRPr lang="ru-RU" sz="2800" dirty="0"/>
          </a:p>
        </p:txBody>
      </p:sp>
      <p:pic>
        <p:nvPicPr>
          <p:cNvPr id="5" name="rg_hi" descr="http://t3.gstatic.com/images?q=tbn:ANd9GcRjCNp4vIYT3cmPnsA_oM3_XrqamdwqqIdDkbAcgrOeMRNXvoql5w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41434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t2.gstatic.com/images?q=tbn:ANd9GcRCqPL55cu48qxI4LTh73Vcc-dNns-QvdPjzoPW0J1KfXfWcX0ZEg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86314" y="1285860"/>
            <a:ext cx="43576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0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Самым значительным болгарским поселением в нашем крае был Муромский городок (средневековое название города неизвестно). на Самарской Луке. Это был важный административный, ремесленный, торговый и культурный центр. Город был сметен с лица земли татаро-монгольским нашествием в 1236 г.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http://ttolk.ru/wp-content/uploads/2012/07/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692948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Татаро-монгольское нашествие (1236 г.) оказало огромное влияние на дальнейшую историю и культуру Волжской Болгарии и </a:t>
            </a:r>
            <a:r>
              <a:rPr lang="ru-RU" sz="1800" dirty="0" err="1" smtClean="0"/>
              <a:t>тюркоязычных</a:t>
            </a:r>
            <a:r>
              <a:rPr lang="ru-RU" sz="1800" dirty="0" smtClean="0"/>
              <a:t> кочевников, освоивших степные районы Заволжья в </a:t>
            </a:r>
            <a:r>
              <a:rPr lang="ru-RU" sz="1800" dirty="0" err="1" smtClean="0"/>
              <a:t>домонгольское</a:t>
            </a:r>
            <a:r>
              <a:rPr lang="ru-RU" sz="1800" dirty="0" smtClean="0"/>
              <a:t> время</a:t>
            </a:r>
            <a:endParaRPr lang="ru-RU" sz="1800" dirty="0"/>
          </a:p>
        </p:txBody>
      </p:sp>
      <p:pic>
        <p:nvPicPr>
          <p:cNvPr id="5" name="Содержимое 4" descr="http://im8-tub-ru.yandex.net/i?id=277198483-66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071965" cy="30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8-tub-ru.yandex.net/i?id=62043534-51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4071966" cy="30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тыс.до н.эры</a:t>
            </a:r>
            <a:br>
              <a:rPr lang="ru-RU" dirty="0" smtClean="0"/>
            </a:br>
            <a:r>
              <a:rPr lang="ru-RU" dirty="0" smtClean="0"/>
              <a:t>Сарматские племена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 древнейших времен Среднее Поволжье было пограничьем различных по происхождению этнических массивов. Это ярко проявилось уже в эпоху раннего железа и в средневековье, т.е. в 1 тысячелетии до н.э. – середине II тысячелетия н.э.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раннем железном веке южные степные районы Самарского Поволжья являлись кочевьем </a:t>
            </a:r>
            <a:r>
              <a:rPr lang="ru-RU" dirty="0" err="1" smtClean="0"/>
              <a:t>савроматских</a:t>
            </a:r>
            <a:r>
              <a:rPr lang="ru-RU" dirty="0" smtClean="0"/>
              <a:t>, а позднее – сарматских племен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период существования Золотой Орды в Самарском Поволжье жилы русские, мордва, </a:t>
            </a:r>
            <a:r>
              <a:rPr lang="ru-RU" sz="1800" dirty="0" err="1" smtClean="0"/>
              <a:t>тюркоязычные</a:t>
            </a:r>
            <a:r>
              <a:rPr lang="ru-RU" sz="1800" dirty="0" smtClean="0"/>
              <a:t> кочев­ники и болгары. Именно в это время закончилось формирование поволжских </a:t>
            </a:r>
            <a:r>
              <a:rPr lang="ru-RU" sz="1800" dirty="0" err="1" smtClean="0"/>
              <a:t>тюркоязычных</a:t>
            </a:r>
            <a:r>
              <a:rPr lang="ru-RU" sz="1800" dirty="0" smtClean="0"/>
              <a:t> народностей: чувашей, татар, башкир. </a:t>
            </a:r>
            <a:endParaRPr lang="ru-RU" sz="1800" dirty="0"/>
          </a:p>
        </p:txBody>
      </p:sp>
      <p:pic>
        <p:nvPicPr>
          <p:cNvPr id="5" name="Содержимое 4" descr="http://im2-tub-ru.yandex.net/i?id=139142041-16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3929090" cy="31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8-tub-ru.yandex.net/i?id=71939011-52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428736"/>
            <a:ext cx="4357718" cy="31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Однако, после военного похода Тамерлана в 1391 г. традиции прочной оседлости были нарушены здесь надолго.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" name="Рисунок 2" descr="http://im3-tub-ru.yandex.net/i?id=43337111-1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14488"/>
            <a:ext cx="464347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Возрождение оседлой земледельческой культуры относится к ХVII-ХVIII вв. – периоду вхождения Поволжья в Российское государство.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800" b="1" dirty="0" smtClean="0"/>
              <a:t>Самара была основана в 1586 г. по указу царя Феодора Иоанновича как крепость с целью защиты судоходства на участке реки, протекавшего рядом с городом, и для охраны границ. Основателями Самары были воевода Засекин и стрелецкие головы </a:t>
            </a:r>
            <a:r>
              <a:rPr lang="ru-RU" sz="1800" b="1" dirty="0" err="1" smtClean="0"/>
              <a:t>Елчанинов</a:t>
            </a:r>
            <a:r>
              <a:rPr lang="ru-RU" sz="1800" b="1" dirty="0" smtClean="0"/>
              <a:t> и Стрешнев. Воевода фактически являлся военным и одновременно - основным чиновником, отвечавшим за управление крепостей или городов до 1775. Основными проблемами для их воеводства являлась бурная деятельность местных казачьих атаманов и кочевников - татар и </a:t>
            </a:r>
            <a:r>
              <a:rPr lang="ru-RU" sz="1800" b="1" dirty="0" err="1" smtClean="0"/>
              <a:t>ногаев</a:t>
            </a:r>
            <a:r>
              <a:rPr lang="ru-RU" sz="1800" b="1" dirty="0" smtClean="0"/>
              <a:t>. </a:t>
            </a:r>
            <a:br>
              <a:rPr lang="ru-RU" sz="1800" b="1" dirty="0" smtClean="0"/>
            </a:br>
            <a:endParaRPr lang="ru-RU" sz="1800" dirty="0"/>
          </a:p>
        </p:txBody>
      </p:sp>
      <p:pic>
        <p:nvPicPr>
          <p:cNvPr id="3" name="Рисунок 2" descr="http://im3-tub-ru.yandex.net/i?id=89491983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707236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1538" y="357167"/>
            <a:ext cx="7386662" cy="32432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4414" y="2428868"/>
            <a:ext cx="6786610" cy="32099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1 .</a:t>
            </a:r>
            <a:r>
              <a:rPr lang="ru-RU" dirty="0" err="1" smtClean="0">
                <a:solidFill>
                  <a:schemeClr val="tx1"/>
                </a:solidFill>
              </a:rPr>
              <a:t>Л.В.Храмков</a:t>
            </a:r>
            <a:r>
              <a:rPr lang="ru-RU" dirty="0" smtClean="0">
                <a:solidFill>
                  <a:schemeClr val="tx1"/>
                </a:solidFill>
              </a:rPr>
              <a:t> «Введение  Самарское краеведение». Самара: </a:t>
            </a:r>
            <a:r>
              <a:rPr lang="ru-RU" dirty="0" err="1" smtClean="0">
                <a:solidFill>
                  <a:schemeClr val="tx1"/>
                </a:solidFill>
              </a:rPr>
              <a:t>Науч-тех.центр</a:t>
            </a:r>
            <a:r>
              <a:rPr lang="ru-RU" dirty="0" smtClean="0">
                <a:solidFill>
                  <a:schemeClr val="tx1"/>
                </a:solidFill>
              </a:rPr>
              <a:t>, 2003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Г.И.Матвеева «Край Самарский».</a:t>
            </a:r>
            <a:r>
              <a:rPr lang="ru-RU" dirty="0" err="1" smtClean="0">
                <a:solidFill>
                  <a:schemeClr val="tx1"/>
                </a:solidFill>
              </a:rPr>
              <a:t>Сам.кн.изд</a:t>
            </a:r>
            <a:r>
              <a:rPr lang="ru-RU" dirty="0" smtClean="0">
                <a:solidFill>
                  <a:schemeClr val="tx1"/>
                </a:solidFill>
              </a:rPr>
              <a:t>., 2006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В.В.Ерофеев «Самарская губерния -  край родной» . Самара, 2007.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Историко-культурная энциклопедия Самарского края. Самара: </a:t>
            </a:r>
            <a:r>
              <a:rPr lang="ru-RU" dirty="0" err="1" smtClean="0">
                <a:solidFill>
                  <a:schemeClr val="tx1"/>
                </a:solidFill>
              </a:rPr>
              <a:t>Сам.Дом</a:t>
            </a:r>
            <a:r>
              <a:rPr lang="ru-RU" dirty="0" smtClean="0">
                <a:solidFill>
                  <a:schemeClr val="tx1"/>
                </a:solidFill>
              </a:rPr>
              <a:t> печати, 1995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5. Интернет.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g_hi" descr="http://t1.gstatic.com/images?q=tbn:ANd9GcRG3q3-BhRj0yErhQXzSUfeSvLhLzBCztYJvOhV4fc1Qp9NBBaE_w">
            <a:hlinkClick r:id="rId2" tgtFrame="_blank"/>
          </p:cNvPr>
          <p:cNvPicPr>
            <a:picLocks noGr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496"/>
            <a:ext cx="4857784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85720" y="197346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Жили сарматы лагерем, в шатрах, напоминающих юрты монголов. Городов, во всяком случае на территории Украины, у них не было. Зимой они шатры утепляли, ни землянок, ни других стационарных жилищ не строили. Это был народ кочевой – находились они на одном месте до тех пор, пока скот не съедал траву. </a:t>
            </a:r>
            <a:endParaRPr lang="ru-RU" dirty="0"/>
          </a:p>
        </p:txBody>
      </p:sp>
      <p:pic>
        <p:nvPicPr>
          <p:cNvPr id="22530" name="Picture 2" descr="http://t1.gstatic.com/images?q=tbn:ANd9GcQyimnDMLaVR75orC2o2Fo8H_h9l4UUeiNN9xlKN7m0uVcAlDwkh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760150"/>
            <a:ext cx="3786214" cy="5054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Сарматки являлись воинами наравне с мужчинами. В могилу умершей женщины, даже девочки, кроме украшений клали оружие. А родовое кладбище формировалось вокруг захоронения предводительницы, которую почитали праматерью.</a:t>
            </a:r>
            <a:br>
              <a:rPr lang="ru-RU" sz="1800" dirty="0" smtClean="0"/>
            </a:br>
            <a:r>
              <a:rPr lang="ru-RU" sz="1800" dirty="0" smtClean="0"/>
              <a:t>Античные авторы сообщали, что сарматские женщины были великолепными наездницами, умело метали дротики и стреляли из луков. А чтобы этому занятию не мешала правая грудь, они её, бывало, удаляли.</a:t>
            </a:r>
            <a:endParaRPr lang="ru-RU" sz="1800" dirty="0"/>
          </a:p>
        </p:txBody>
      </p:sp>
      <p:pic>
        <p:nvPicPr>
          <p:cNvPr id="5" name="rg_hi" descr="http://t0.gstatic.com/images?q=tbn:ANd9GcQJbQj9NmLgCa2fUEnqpN6To6qs-53Y0hR77WOwNh1-FAkm4Lgw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643182"/>
            <a:ext cx="564360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1.gstatic.com/images?q=tbn:ANd9GcSqczWsvGpHR2FW-7kOdFv4qRq8ruaRRAvwnR9TWgiYNMvfaujDPQ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214554"/>
            <a:ext cx="300039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Основу экономики составляли война и грабёж. Нападая на степных крестьян и жителей греческих полисов, они захватывали провиант и уводили в рабство здоровых крепких мужчин.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" name="il_fi" descr="http://www.ural56.ru/photos/2012/july2012/42dfb3447ca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4357718" cy="402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2.gstatic.com/images?q=tbn:ANd9GcTibV4Ey09YNmeX9y4pBVkH0IPTTg5qa2DgT6Ccbn_1Z2lf55Dxvw">
            <a:hlinkClick r:id="rId3" tgtFrame="_blank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500306"/>
            <a:ext cx="42862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После завоевания Азии и Африки сарматы достигли Дуная, где, наконец, встретились с римлянами.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t0.gstatic.com/images?q=tbn:ANd9GcQ3SUozEjzdDoyjTm5JxZjqKHMgnMQvcLGxOpuajA2twjYQ_D3F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7602"/>
            <a:ext cx="5312130" cy="421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конца I в. н.э. начинается первый этап освоения Поволжья славянами (</a:t>
            </a:r>
            <a:r>
              <a:rPr lang="ru-RU" dirty="0" err="1" smtClean="0"/>
              <a:t>славкинское</a:t>
            </a:r>
            <a:r>
              <a:rPr lang="ru-RU" dirty="0" smtClean="0"/>
              <a:t> селище, городище Лбище – население </a:t>
            </a:r>
            <a:r>
              <a:rPr lang="ru-RU" dirty="0" err="1" smtClean="0"/>
              <a:t>позднезарубинецкой</a:t>
            </a:r>
            <a:r>
              <a:rPr lang="ru-RU" dirty="0" smtClean="0"/>
              <a:t> культуры).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Время было беспокойное, жители соседних поселков часто воевали друг с другом, поэтому селились славяне обычно в местах, окруженных крутыми склонами, глубокими оврагами или водой. А вокруг возводили земляные валы, копали рвы (глубокие канавы), ставили частоколы из крепких бревен.</a:t>
            </a:r>
            <a:endParaRPr lang="ru-RU" sz="2000" dirty="0"/>
          </a:p>
        </p:txBody>
      </p:sp>
      <p:pic>
        <p:nvPicPr>
          <p:cNvPr id="5" name="Содержимое 4" descr="http://im8-tub-ru.yandex.net/i?id=447000836-53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4143404" cy="31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7-tub-ru.yandex.net/i?id=144754300-17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4214842" cy="293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im3-tub-ru.yandex.net/i?id=627892227-23-72&amp;n=21"/>
          <p:cNvPicPr>
            <a:picLocks noGrp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44" y="1785926"/>
            <a:ext cx="421484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0-tub-ru.yandex.net/i?id=406824528-43-72&amp;n=21"/>
          <p:cNvPicPr>
            <a:picLocks noGrp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00562" y="1785926"/>
            <a:ext cx="46434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57224" y="14285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Основными врагами древних славян на протяжении многих веков были кочевые народы, жившие в степных районах, примыкавших к побережью Черного моря. Они совершали набеги на русские земли, разоряли села и уводили в рабство людей.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431</Words>
  <Application>Microsoft Office PowerPoint</Application>
  <PresentationFormat>Экран (4:3)</PresentationFormat>
  <Paragraphs>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по краеведению для школьников младших классов  «История заселения Самарского края» Подготовила  Лобачева О.Н.</vt:lpstr>
      <vt:lpstr>1 тыс.до н.эры Сарматские племена</vt:lpstr>
      <vt:lpstr>Слайд 3</vt:lpstr>
      <vt:lpstr> Сарматки являлись воинами наравне с мужчинами. В могилу умершей женщины, даже девочки, кроме украшений клали оружие. А родовое кладбище формировалось вокруг захоронения предводительницы, которую почитали праматерью. Античные авторы сообщали, что сарматские женщины были великолепными наездницами, умело метали дротики и стреляли из луков. А чтобы этому занятию не мешала правая грудь, они её, бывало, удаляли.</vt:lpstr>
      <vt:lpstr>Основу экономики составляли война и грабёж. Нападая на степных крестьян и жителей греческих полисов, они захватывали провиант и уводили в рабство здоровых крепких мужчин.  </vt:lpstr>
      <vt:lpstr>После завоевания Азии и Африки сарматы достигли Дуная, где, наконец, встретились с римлянами. </vt:lpstr>
      <vt:lpstr>С конца I в. н.э. начинается первый этап освоения Поволжья славянами (славкинское селище, городище Лбище – население позднезарубинецкой культуры). </vt:lpstr>
      <vt:lpstr>Время было беспокойное, жители соседних поселков часто воевали друг с другом, поэтому селились славяне обычно в местах, окруженных крутыми склонами, глубокими оврагами или водой. А вокруг возводили земляные валы, копали рвы (глубокие канавы), ставили частоколы из крепких бревен.</vt:lpstr>
      <vt:lpstr> </vt:lpstr>
      <vt:lpstr>Слайд 10</vt:lpstr>
      <vt:lpstr>Слайд 11</vt:lpstr>
      <vt:lpstr>В IV-V вв. в степных районах края появляются гунны – тюркоязычные кочевники из Азии.</vt:lpstr>
      <vt:lpstr>Аттила — вождь гуннов с 434 по 453 год, один из величайших правителей варварских племен, когда либо вторгавшихся в Римскую империю. В Западной Европе его иначе, как «бич Божий», не называли.</vt:lpstr>
      <vt:lpstr>Слайд 14</vt:lpstr>
      <vt:lpstr>Слайд 15</vt:lpstr>
      <vt:lpstr>Слайд 16</vt:lpstr>
      <vt:lpstr>Волжская Булгария</vt:lpstr>
      <vt:lpstr>Слайд 18</vt:lpstr>
      <vt:lpstr>Татаро-монгольское нашествие (1236 г.) оказало огромное влияние на дальнейшую историю и культуру Волжской Болгарии и тюркоязычных кочевников, освоивших степные районы Заволжья в домонгольское время</vt:lpstr>
      <vt:lpstr>В период существования Золотой Орды в Самарском Поволжье жилы русские, мордва, тюркоязычные кочев­ники и болгары. Именно в это время закончилось формирование поволжских тюркоязычных народностей: чувашей, татар, башкир. </vt:lpstr>
      <vt:lpstr>Однако, после военного похода Тамерлана в 1391 г. традиции прочной оседлости были нарушены здесь надолго. </vt:lpstr>
      <vt:lpstr>        Возрождение оседлой земледельческой культуры относится к ХVII-ХVIII вв. – периоду вхождения Поволжья в Российское государство. </vt:lpstr>
      <vt:lpstr>   Самара была основана в 1586 г. по указу царя Феодора Иоанновича как крепость с целью защиты судоходства на участке реки, протекавшего рядом с городом, и для охраны границ. Основателями Самары были воевода Засекин и стрелецкие головы Елчанинов и Стрешнев. Воевода фактически являлся военным и одновременно - основным чиновником, отвечавшим за управление крепостей или городов до 1775. Основными проблемами для их воеводства являлась бурная деятельность местных казачьих атаманов и кочевников - татар и ногаев.  </vt:lpstr>
      <vt:lpstr>Используемая литература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35</cp:revision>
  <dcterms:created xsi:type="dcterms:W3CDTF">2012-03-12T17:18:55Z</dcterms:created>
  <dcterms:modified xsi:type="dcterms:W3CDTF">2014-02-01T15:42:48Z</dcterms:modified>
</cp:coreProperties>
</file>