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035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500174"/>
            <a:ext cx="7772400" cy="1829761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latin typeface="Calibri" pitchFamily="34" charset="0"/>
              </a:rPr>
              <a:t>Паралимпийские зимние виды спорта в Сочи 2014.</a:t>
            </a:r>
            <a:endParaRPr lang="ru-RU" sz="6000" i="1" dirty="0">
              <a:ln w="19050">
                <a:solidFill>
                  <a:schemeClr val="tx1"/>
                </a:solidFill>
              </a:ln>
              <a:solidFill>
                <a:srgbClr val="00B0F0"/>
              </a:solidFill>
              <a:latin typeface="Calibri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071942"/>
            <a:ext cx="7772400" cy="1199704"/>
          </a:xfrm>
        </p:spPr>
        <p:txBody>
          <a:bodyPr/>
          <a:lstStyle/>
          <a:p>
            <a:pPr algn="l"/>
            <a:r>
              <a:rPr lang="ru-RU" dirty="0" smtClean="0">
                <a:ln w="3175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Внеклассное мероприятие </a:t>
            </a:r>
          </a:p>
          <a:p>
            <a:pPr algn="l"/>
            <a:r>
              <a:rPr lang="ru-RU" dirty="0" smtClean="0">
                <a:ln w="3175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для 1- 4 классов.</a:t>
            </a:r>
            <a:endParaRPr lang="ru-RU" dirty="0">
              <a:ln w="3175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214290"/>
            <a:ext cx="2306736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85852" y="0"/>
            <a:ext cx="67393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МБОУ «СОШ п. Раздольное Саратовской области Лысогорского района».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857620" y="6488668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2013 год.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Documents and Settings\Admin\Мои документы\Мои рисунки\208a8241ddc2db876bc04f0126bfe8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92440"/>
          </a:xfrm>
          <a:prstGeom prst="rect">
            <a:avLst/>
          </a:prstGeom>
          <a:noFill/>
        </p:spPr>
      </p:pic>
      <p:pic>
        <p:nvPicPr>
          <p:cNvPr id="23554" name="Picture 2" descr="C:\Documents and Settings\Admin\Мои документы\Мои рисунки\33d1d09f8abd94b2aac0fb91c2835fa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88828"/>
          </a:xfrm>
          <a:prstGeom prst="rect">
            <a:avLst/>
          </a:prstGeom>
          <a:noFill/>
        </p:spPr>
      </p:pic>
      <p:pic>
        <p:nvPicPr>
          <p:cNvPr id="5" name="Picture 2" descr="C:\Documents and Settings\Admin\Мои документы\Мои рисунки\кёрлинг на колясках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5306" y="5929306"/>
            <a:ext cx="928694" cy="9286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428604"/>
            <a:ext cx="45801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СЛЕДЖ-ХОККЕЙ </a:t>
            </a:r>
          </a:p>
          <a:p>
            <a:r>
              <a:rPr lang="ru-RU" sz="3600" i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НА ЛЬДУ</a:t>
            </a:r>
            <a:r>
              <a:rPr lang="ru-RU" sz="3600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ru-RU" sz="3600" dirty="0">
              <a:ln w="3175"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2530" name="Picture 2" descr="C:\Documents and Settings\Admin\Мои документы\Мои рисунки\следж-хоккей на льд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1905000" cy="1905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42910" y="2433385"/>
            <a:ext cx="792961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заключается в противоборстве двух команд, которые, передавая шайбу клюшками, стремятся наибольшее количество раз забросить ее в ворота противника, не пропуская в свои ворота. В команду принимаются спортсмены, имеющие нарушения функций нижних конечностей. Во время игры спортсмены сидят на алюминиевых и стальных санях, оборудованных двумя полозьями, и пользуются двумя клюшками (по одной в каждой руке), зубчатыми с одного конца и изогнутыми – с другого. При помощи металлических зубьев клюшки игроки могут отталкиваться ото льда, а изогнутым концом бьют по шайбе.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5933258"/>
            <a:ext cx="1571604" cy="92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53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Documents and Settings\Admin\Мои документы\Мои рисунки\759134862365a8fe50a817c2d58498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072206"/>
          </a:xfrm>
          <a:prstGeom prst="rect">
            <a:avLst/>
          </a:prstGeom>
          <a:noFill/>
        </p:spPr>
      </p:pic>
      <p:pic>
        <p:nvPicPr>
          <p:cNvPr id="24580" name="Picture 4" descr="C:\Documents and Settings\Admin\Мои документы\Мои рисунки\следж хокке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5929330"/>
          </a:xfrm>
          <a:prstGeom prst="rect">
            <a:avLst/>
          </a:prstGeom>
          <a:noFill/>
        </p:spPr>
      </p:pic>
      <p:pic>
        <p:nvPicPr>
          <p:cNvPr id="24578" name="Picture 2" descr="C:\Documents and Settings\Admin\Мои документы\Мои рисунки\453ebed41489215232edf255a821f8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-1"/>
            <a:ext cx="9144000" cy="6072185"/>
          </a:xfrm>
          <a:prstGeom prst="rect">
            <a:avLst/>
          </a:prstGeom>
          <a:noFill/>
        </p:spPr>
      </p:pic>
      <p:pic>
        <p:nvPicPr>
          <p:cNvPr id="5" name="Picture 2" descr="C:\Documents and Settings\Admin\Мои документы\Мои рисунки\следж-хоккей на льду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900" y="6000744"/>
            <a:ext cx="1000100" cy="8572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dv-reclama.ru/download/2011/kartinki_vidy_sporta_olimpiyskie_piktogrammy_olimpiada_sochi_2014_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2000296" cy="18573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714480" y="2500306"/>
            <a:ext cx="66437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Пара-сноуборд (прежнее название - адаптивный сноубординг) является видоизмененной версией сноуборда для занятий спортом людей с физическими ограничениями - поражениями позвоночника, церебральным параличом, ампутацией или нарушением зрения.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642918"/>
            <a:ext cx="5908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ПАРА-СНОУБОРДИНГ</a:t>
            </a:r>
            <a:r>
              <a:rPr lang="ru-RU" sz="3600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ru-RU" sz="3600" dirty="0">
              <a:ln w="3175"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5975293"/>
            <a:ext cx="1500166" cy="882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 r="46763"/>
          <a:stretch>
            <a:fillRect/>
          </a:stretch>
        </p:blipFill>
        <p:spPr bwMode="auto">
          <a:xfrm>
            <a:off x="-1" y="0"/>
            <a:ext cx="9144001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152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http://www.dv-reclama.ru/download/2011/kartinki_vidy_sporta_olimpiyskie_piktogrammy_olimpiada_sochi_2014_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900" y="6000768"/>
            <a:ext cx="1000100" cy="8572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имволы зимних Олимпийских и Параолимпийских игр в Сочи в 2014"/>
          <p:cNvPicPr/>
          <p:nvPr/>
        </p:nvPicPr>
        <p:blipFill>
          <a:blip r:embed="rId2" cstate="print"/>
          <a:srcRect t="68347" r="48437"/>
          <a:stretch>
            <a:fillRect/>
          </a:stretch>
        </p:blipFill>
        <p:spPr bwMode="auto">
          <a:xfrm>
            <a:off x="3000364" y="2786058"/>
            <a:ext cx="292895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1538" y="357166"/>
            <a:ext cx="70723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09035"/>
                </a:solidFill>
                <a:latin typeface="Arial Black" pitchFamily="34" charset="0"/>
              </a:rPr>
              <a:t>Смелость, Равенство, Решимость, Вдохновение – </a:t>
            </a:r>
          </a:p>
          <a:p>
            <a:pPr algn="ctr"/>
            <a:r>
              <a:rPr lang="ru-RU" sz="2800" b="1" dirty="0" smtClean="0">
                <a:solidFill>
                  <a:srgbClr val="209035"/>
                </a:solidFill>
                <a:latin typeface="Arial Black" pitchFamily="34" charset="0"/>
              </a:rPr>
              <a:t>ценности </a:t>
            </a:r>
            <a:r>
              <a:rPr lang="ru-RU" sz="2800" b="1" u="sng" dirty="0" smtClean="0">
                <a:solidFill>
                  <a:srgbClr val="FF0000"/>
                </a:solidFill>
                <a:latin typeface="Arial Black" pitchFamily="34" charset="0"/>
              </a:rPr>
              <a:t>Паралимпийского</a:t>
            </a:r>
            <a:r>
              <a:rPr lang="ru-RU" sz="2800" b="1" u="sng" dirty="0" smtClean="0">
                <a:latin typeface="Arial Black" pitchFamily="34" charset="0"/>
              </a:rPr>
              <a:t> </a:t>
            </a:r>
            <a:r>
              <a:rPr lang="ru-RU" sz="2800" b="1" dirty="0" smtClean="0">
                <a:solidFill>
                  <a:srgbClr val="209035"/>
                </a:solidFill>
                <a:latin typeface="Arial Black" pitchFamily="34" charset="0"/>
              </a:rPr>
              <a:t>движения! </a:t>
            </a:r>
            <a:endParaRPr lang="ru-RU" sz="2800" b="1" dirty="0">
              <a:solidFill>
                <a:srgbClr val="209035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48" y="2357430"/>
            <a:ext cx="449193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rgbClr val="209035"/>
                </a:solidFill>
                <a:latin typeface="Arial Black" pitchFamily="34" charset="0"/>
              </a:rPr>
              <a:t>Разработала и провела: </a:t>
            </a:r>
          </a:p>
          <a:p>
            <a:pPr algn="r"/>
            <a:r>
              <a:rPr lang="ru-RU" sz="2400" dirty="0" smtClean="0">
                <a:solidFill>
                  <a:srgbClr val="209035"/>
                </a:solidFill>
                <a:latin typeface="Arial Black" pitchFamily="34" charset="0"/>
              </a:rPr>
              <a:t>у</a:t>
            </a:r>
            <a:r>
              <a:rPr lang="ru-RU" sz="2400" dirty="0" smtClean="0">
                <a:solidFill>
                  <a:srgbClr val="209035"/>
                </a:solidFill>
                <a:latin typeface="Arial Black" pitchFamily="34" charset="0"/>
              </a:rPr>
              <a:t>читель физкультуры </a:t>
            </a:r>
          </a:p>
          <a:p>
            <a:pPr algn="r"/>
            <a:r>
              <a:rPr lang="ru-RU" sz="2400" dirty="0" smtClean="0">
                <a:solidFill>
                  <a:srgbClr val="209035"/>
                </a:solidFill>
                <a:latin typeface="Arial Black" pitchFamily="34" charset="0"/>
              </a:rPr>
              <a:t>начальных классов</a:t>
            </a:r>
          </a:p>
          <a:p>
            <a:pPr algn="r"/>
            <a:r>
              <a:rPr lang="ru-RU" sz="2800" b="1" dirty="0" smtClean="0">
                <a:solidFill>
                  <a:srgbClr val="209035"/>
                </a:solidFill>
                <a:latin typeface="Arial" pitchFamily="34" charset="0"/>
                <a:cs typeface="Arial" pitchFamily="34" charset="0"/>
              </a:rPr>
              <a:t>Аввакумова О.В.</a:t>
            </a:r>
            <a:endParaRPr lang="ru-RU" sz="2800" b="1" dirty="0">
              <a:solidFill>
                <a:srgbClr val="2090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2500299" cy="147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857620" y="6286520"/>
            <a:ext cx="158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209035"/>
                </a:solidFill>
              </a:rPr>
              <a:t>Раздольное.</a:t>
            </a:r>
            <a:endParaRPr lang="ru-RU" b="1" dirty="0">
              <a:solidFill>
                <a:srgbClr val="20903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00115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4400" b="1" dirty="0" smtClean="0">
                <a:ln>
                  <a:solidFill>
                    <a:srgbClr val="000000"/>
                  </a:solidFill>
                </a:ln>
                <a:solidFill>
                  <a:srgbClr val="220EB2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Соревнования Паралимпийских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4400" b="1" dirty="0" smtClean="0">
                <a:ln>
                  <a:solidFill>
                    <a:srgbClr val="000000"/>
                  </a:solidFill>
                </a:ln>
                <a:solidFill>
                  <a:srgbClr val="220EB2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Игр в Сочи пройдут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4400" b="1" dirty="0" smtClean="0">
                <a:ln>
                  <a:solidFill>
                    <a:srgbClr val="000000"/>
                  </a:solidFill>
                </a:ln>
                <a:solidFill>
                  <a:srgbClr val="220EB2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 5 зимним видам спорта:</a:t>
            </a:r>
            <a:endParaRPr lang="ru-RU" sz="3600" b="1" dirty="0" smtClean="0">
              <a:ln>
                <a:solidFill>
                  <a:srgbClr val="000000"/>
                </a:solidFill>
              </a:ln>
              <a:solidFill>
                <a:srgbClr val="220EB2"/>
              </a:solidFill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4000" b="1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Горные лыжи и лыжные гонки.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4000" b="1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Биатлон.</a:t>
            </a:r>
            <a:endParaRPr lang="ru-RU" sz="4000" b="1" dirty="0" smtClean="0"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4000" b="1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Керлинг на колясках.</a:t>
            </a:r>
            <a:endParaRPr lang="ru-RU" sz="4000" b="1" dirty="0" smtClean="0"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4000" b="1" dirty="0" err="1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Следж</a:t>
            </a:r>
            <a:r>
              <a:rPr lang="ru-RU" sz="4000" b="1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- хоккей на льду.</a:t>
            </a:r>
            <a:endParaRPr lang="ru-RU" sz="4000" b="1" dirty="0" smtClean="0"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4000" b="1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Пара-сноубординг.</a:t>
            </a:r>
            <a:endParaRPr lang="ru-RU" sz="4000" b="1" dirty="0" smtClean="0"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МОЯ ПАПКА\ОЛИМП\Талисманы\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4942" y="3571876"/>
            <a:ext cx="3732925" cy="301293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57158" y="2143116"/>
            <a:ext cx="857256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состязаниях принимают участие мужчины и женщины с разными видами инвалидности: травма позвоночника, церебральный паралич, ампутация, слепота или частичная потеря зрения. Чтобы обеспечить равные условия на дистанции, борьба ведется между спортсменами с одной категорией инвалидности.                                                                                                   Для слепых и слабовидящих людей горнолыжный спорт является «командным» видом спорта, поскольку на дистанции их сопровождают здоровые спортсмены.                                                                                                        В процессе соревнований спортсмены с нарушениями опорно-двигательного аппарата могут использовать специальное оборудование: монолыжи, кресло для лыж и т. д.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357166"/>
            <a:ext cx="4495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i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ГОРНЫЕ</a:t>
            </a:r>
            <a:r>
              <a:rPr lang="ru-RU" sz="3600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3600" i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ЛЫЖИ</a:t>
            </a:r>
            <a:r>
              <a:rPr lang="ru-RU" sz="3600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ru-RU" sz="3600" dirty="0">
              <a:ln w="3175"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8434" name="Picture 2" descr="C:\Documents and Settings\Admin\Мои документы\Мои рисунки\горные лыж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1809756" cy="18097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2070" y="6072206"/>
            <a:ext cx="1621929" cy="954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Documents and Settings\Admin\Мои документы\Мои рисунки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57982"/>
          </a:xfrm>
          <a:prstGeom prst="rect">
            <a:avLst/>
          </a:prstGeom>
          <a:noFill/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Documents and Settings\Admin\Мои документы\Мои рисунки\горные лыж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5857868"/>
            <a:ext cx="1000132" cy="10001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57158" y="2062642"/>
            <a:ext cx="857256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В соревнованиях принимают участие спортсмены с разными видами инвалидности: травма позвоночника, церебральный паралич, ампутация, слепота или частичная потеря зрения. Но, чтобы обеспечить равные условия на дистанции, борьба ведется между спортсменами с одной категорией инвалидности.                                                                             В зависимости от своих физических возможностей во время гонок спортсмены могут использовать специальное кресло, к которому крепится пара лыж. Незрячих и слабовидящих гонщиков сопровождают «лидеры».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6050" y="357166"/>
            <a:ext cx="48830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i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ЛЫЖНЫЕ ГОНКИ</a:t>
            </a:r>
            <a:r>
              <a:rPr lang="ru-RU" sz="3600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ru-RU" sz="3600" dirty="0">
              <a:ln w="3175"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6386" name="Picture 2" descr="C:\Documents and Settings\Admin\Мои документы\Мои рисунки\лыжные гонки инвали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1905000" cy="1905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2072" y="5903647"/>
            <a:ext cx="1621928" cy="954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build="p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Documents and Settings\Admin\Мои документы\Мои рисунки\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0"/>
            <a:ext cx="4643470" cy="6231369"/>
          </a:xfrm>
          <a:prstGeom prst="rect">
            <a:avLst/>
          </a:prstGeom>
          <a:noFill/>
        </p:spPr>
      </p:pic>
      <p:pic>
        <p:nvPicPr>
          <p:cNvPr id="15363" name="Picture 3" descr="C:\Documents and Settings\Admin\Мои документы\Мои рисунки\9e65ae279c8c18b882b1fa5a82f48047.jpg"/>
          <p:cNvPicPr>
            <a:picLocks noChangeAspect="1" noChangeArrowheads="1"/>
          </p:cNvPicPr>
          <p:nvPr/>
        </p:nvPicPr>
        <p:blipFill>
          <a:blip r:embed="rId3" cstate="print"/>
          <a:srcRect b="4947"/>
          <a:stretch>
            <a:fillRect/>
          </a:stretch>
        </p:blipFill>
        <p:spPr bwMode="auto">
          <a:xfrm>
            <a:off x="37150" y="0"/>
            <a:ext cx="9142136" cy="6215082"/>
          </a:xfrm>
          <a:prstGeom prst="rect">
            <a:avLst/>
          </a:prstGeom>
          <a:noFill/>
        </p:spPr>
      </p:pic>
      <p:pic>
        <p:nvPicPr>
          <p:cNvPr id="5" name="Picture 2" descr="C:\Documents and Settings\Admin\Мои документы\Мои рисунки\лыжные гонки инвали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5306" y="5929306"/>
            <a:ext cx="928694" cy="9286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928662" y="2132104"/>
            <a:ext cx="721523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соревнованиях по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паралимпийскому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биатлону могут принимать участие слабовидящие и слабослышащие спортсмены, а также спортсмены с ампутациями и нарушениями опорно-двигательного аппарата.                                                                                                                          При стрельбе незрячие и слабовидящие спортсмены используют винтовки, оснащенные электронно-акустическими очками. Чем ближе прицел к центру цели, тем громче сигнал.                                                                                                                         Спортсмены с нарушениями опорно-двигательного аппарата во время соревнований используют «сани» – специальное кресло, к которому крепится пара лыж.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868" y="428604"/>
            <a:ext cx="29161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i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БИАТЛОН</a:t>
            </a:r>
            <a:r>
              <a:rPr lang="ru-RU" sz="3600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ru-RU" sz="3600" dirty="0">
              <a:ln w="3175"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4338" name="Picture 2" descr="C:\Documents and Settings\Admin\Мои документы\Мои рисунки\биатл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1905000" cy="1905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5975293"/>
            <a:ext cx="1500166" cy="882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Documents and Settings\Admin\Мои документы\Мои рисунки\27db61071248366b311090ebd415f8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59" y="23804"/>
            <a:ext cx="9179759" cy="6119839"/>
          </a:xfrm>
          <a:prstGeom prst="rect">
            <a:avLst/>
          </a:prstGeom>
          <a:noFill/>
        </p:spPr>
      </p:pic>
      <p:pic>
        <p:nvPicPr>
          <p:cNvPr id="13314" name="Picture 2" descr="C:\Documents and Settings\Admin\Мои документы\Мои рисунки\0419d58be3c16d0794bca4c35ac06c7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88829"/>
          </a:xfrm>
          <a:prstGeom prst="rect">
            <a:avLst/>
          </a:prstGeom>
          <a:noFill/>
        </p:spPr>
      </p:pic>
      <p:pic>
        <p:nvPicPr>
          <p:cNvPr id="5" name="Picture 2" descr="C:\Documents and Settings\Admin\Мои документы\Мои рисунки\биатло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44" y="6000744"/>
            <a:ext cx="857256" cy="8572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857224" y="2203542"/>
            <a:ext cx="72866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Противоборство двух команд, цель которых – попасть пущенным по льду камнем как можно ближе к центру вычерченной мишени. Причем камень должен быть пущен таким образом, чтобы при его движении к мишени коляска спортсмена оставалась неподвижной. Больше очков получает команда, чьи камни находятся ближе к центру мишени. В соревнованиях по керлингу на колясках принимают участие команды, которые могут комплектоваться одновременно из мужчин и женщин. Как и в случае со следж-хоккеем на льду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3240" y="285728"/>
            <a:ext cx="4104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i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КЁРЛИНГ </a:t>
            </a:r>
          </a:p>
          <a:p>
            <a:pPr algn="ctr"/>
            <a:r>
              <a:rPr lang="ru-RU" sz="3600" i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НА КОЛЯСКАХ</a:t>
            </a:r>
            <a:r>
              <a:rPr lang="ru-RU" sz="3600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ru-RU" sz="3600" dirty="0">
              <a:ln w="3175"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1506" name="Picture 2" descr="C:\Documents and Settings\Admin\Мои документы\Мои рисунки\кёрлинг на коляска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1857388" cy="18573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5933258"/>
            <a:ext cx="1571604" cy="92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build="p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159</TotalTime>
  <Words>354</Words>
  <Application>Microsoft Office PowerPoint</Application>
  <PresentationFormat>Экран (4:3)</PresentationFormat>
  <Paragraphs>35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Паралимпийские зимние виды спорта в Сочи 2014.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Паралимпийские зимние виды спорта в Сочи 2014</dc:title>
  <cp:lastModifiedBy>Admin</cp:lastModifiedBy>
  <cp:revision>18</cp:revision>
  <dcterms:modified xsi:type="dcterms:W3CDTF">2013-11-27T14:11:33Z</dcterms:modified>
</cp:coreProperties>
</file>