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8" r:id="rId6"/>
    <p:sldId id="261" r:id="rId7"/>
    <p:sldId id="262" r:id="rId8"/>
    <p:sldId id="264" r:id="rId9"/>
    <p:sldId id="284" r:id="rId10"/>
    <p:sldId id="267" r:id="rId11"/>
    <p:sldId id="271" r:id="rId12"/>
    <p:sldId id="272" r:id="rId13"/>
    <p:sldId id="274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F9E6-85F5-4F77-8F03-0A5426FAA495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7E3F-792E-4C85-BCDD-1B4B165B1E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F9E6-85F5-4F77-8F03-0A5426FAA495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7E3F-792E-4C85-BCDD-1B4B165B1E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F9E6-85F5-4F77-8F03-0A5426FAA495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7E3F-792E-4C85-BCDD-1B4B165B1E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F9E6-85F5-4F77-8F03-0A5426FAA495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7E3F-792E-4C85-BCDD-1B4B165B1E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F9E6-85F5-4F77-8F03-0A5426FAA495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7E3F-792E-4C85-BCDD-1B4B165B1E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F9E6-85F5-4F77-8F03-0A5426FAA495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7E3F-792E-4C85-BCDD-1B4B165B1E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F9E6-85F5-4F77-8F03-0A5426FAA495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7E3F-792E-4C85-BCDD-1B4B165B1E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F9E6-85F5-4F77-8F03-0A5426FAA495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7E3F-792E-4C85-BCDD-1B4B165B1E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F9E6-85F5-4F77-8F03-0A5426FAA495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7E3F-792E-4C85-BCDD-1B4B165B1E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F9E6-85F5-4F77-8F03-0A5426FAA495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7E3F-792E-4C85-BCDD-1B4B165B1E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F9E6-85F5-4F77-8F03-0A5426FAA495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7E3F-792E-4C85-BCDD-1B4B165B1E15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5F9E6-85F5-4F77-8F03-0A5426FAA495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E7E3F-792E-4C85-BCDD-1B4B165B1E1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2016223"/>
          </a:xfrm>
        </p:spPr>
        <p:txBody>
          <a:bodyPr/>
          <a:lstStyle/>
          <a:p>
            <a:r>
              <a:rPr lang="ru-RU" sz="5400" spc="-100" dirty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История </a:t>
            </a:r>
            <a:br>
              <a:rPr lang="ru-RU" sz="5400" spc="-100" dirty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</a:br>
            <a:r>
              <a:rPr lang="ru-RU" sz="5400" spc="-100" dirty="0" err="1" smtClean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паралимпийских</a:t>
            </a:r>
            <a:r>
              <a:rPr lang="ru-RU" sz="5400" spc="-100" dirty="0" smtClean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 </a:t>
            </a:r>
            <a:r>
              <a:rPr lang="ru-RU" sz="5400" spc="-100" dirty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игр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789040"/>
            <a:ext cx="3096344" cy="27363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Natalia\Desktop\31de71b385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5715000" cy="40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90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260648"/>
            <a:ext cx="7123080" cy="3744416"/>
          </a:xfrm>
        </p:spPr>
        <p:txBody>
          <a:bodyPr/>
          <a:lstStyle/>
          <a:p>
            <a:pPr marL="274320" lvl="0" indent="-274320" defTabSz="914400">
              <a:spcBef>
                <a:spcPts val="600"/>
              </a:spcBef>
            </a:pPr>
            <a:r>
              <a:rPr lang="ru-RU" sz="2400" smtClean="0">
                <a:solidFill>
                  <a:srgbClr val="FFFFFF"/>
                </a:solidFill>
                <a:latin typeface="Constantia"/>
              </a:rPr>
              <a:t>    Первые </a:t>
            </a:r>
            <a:r>
              <a:rPr lang="ru-RU" sz="2400" dirty="0" err="1">
                <a:solidFill>
                  <a:srgbClr val="FFFFFF"/>
                </a:solidFill>
                <a:latin typeface="Constantia"/>
              </a:rPr>
              <a:t>Паралимпийские</a:t>
            </a:r>
            <a:r>
              <a:rPr lang="ru-RU" sz="2400" dirty="0">
                <a:solidFill>
                  <a:srgbClr val="FFFFFF"/>
                </a:solidFill>
                <a:latin typeface="Constantia"/>
              </a:rPr>
              <a:t> игры состоялись в Риме в </a:t>
            </a:r>
            <a:r>
              <a:rPr lang="ru-RU" sz="2400" u="sng" dirty="0">
                <a:solidFill>
                  <a:srgbClr val="FFFFFF"/>
                </a:solidFill>
                <a:latin typeface="Constantia"/>
              </a:rPr>
              <a:t>1960 году</a:t>
            </a:r>
            <a:r>
              <a:rPr lang="ru-RU" sz="2400" dirty="0">
                <a:solidFill>
                  <a:srgbClr val="FFFFFF"/>
                </a:solidFill>
                <a:latin typeface="Constantia"/>
              </a:rPr>
              <a:t>. Тогда самой многочисленной была делегация спортсменов Италии. Программа римских Игр включала восемь видов спорта, в том числе легкая атлетика, плавание, фехтование, баскетбол, стрельба из лука, настольный теннис. В соревнованиях участвовали спортсмены с повреждением спинного мозга.</a:t>
            </a:r>
            <a:br>
              <a:rPr lang="ru-RU" sz="2400" dirty="0">
                <a:solidFill>
                  <a:srgbClr val="FFFFFF"/>
                </a:solidFill>
                <a:latin typeface="Constantia"/>
              </a:rPr>
            </a:b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1" y="4005064"/>
            <a:ext cx="3469242" cy="2592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4714478" cy="289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4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61926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C0504D"/>
              </a:buClr>
              <a:buSzPct val="85000"/>
            </a:pPr>
            <a:r>
              <a:rPr lang="ru-RU" sz="2800" dirty="0">
                <a:solidFill>
                  <a:srgbClr val="FFFFFF"/>
                </a:solidFill>
                <a:latin typeface="Constantia"/>
              </a:rPr>
              <a:t>Официальное название «</a:t>
            </a:r>
            <a:r>
              <a:rPr lang="ru-RU" sz="2800" dirty="0" err="1">
                <a:solidFill>
                  <a:srgbClr val="FFFFFF"/>
                </a:solidFill>
                <a:latin typeface="Constantia"/>
              </a:rPr>
              <a:t>Паралимпийские</a:t>
            </a:r>
            <a:r>
              <a:rPr lang="ru-RU" sz="2800" dirty="0">
                <a:solidFill>
                  <a:srgbClr val="FFFFFF"/>
                </a:solidFill>
                <a:latin typeface="Constantia"/>
              </a:rPr>
              <a:t> игры» появилось во время проведения II </a:t>
            </a:r>
            <a:r>
              <a:rPr lang="ru-RU" sz="2800" dirty="0" err="1">
                <a:solidFill>
                  <a:srgbClr val="FFFFFF"/>
                </a:solidFill>
                <a:latin typeface="Constantia"/>
              </a:rPr>
              <a:t>Паралимпиады</a:t>
            </a:r>
            <a:r>
              <a:rPr lang="ru-RU" sz="2800" dirty="0">
                <a:solidFill>
                  <a:srgbClr val="FFFFFF"/>
                </a:solidFill>
                <a:latin typeface="Constantia"/>
              </a:rPr>
              <a:t> 1964 года в Токио. В ней приняли участие 390 спортсменов из 22 стран. В программу Игр были включены новые виды спорта, в частности, езда на колясках, тяжелая атлетика и метание диска. На этих соревнованиях впервые использовалась </a:t>
            </a:r>
            <a:r>
              <a:rPr lang="ru-RU" sz="2800" dirty="0" err="1">
                <a:solidFill>
                  <a:srgbClr val="FFFFFF"/>
                </a:solidFill>
                <a:latin typeface="Constantia"/>
              </a:rPr>
              <a:t>паралимпийская</a:t>
            </a:r>
            <a:r>
              <a:rPr lang="ru-RU" sz="2800" dirty="0">
                <a:solidFill>
                  <a:srgbClr val="FFFFFF"/>
                </a:solidFill>
                <a:latin typeface="Constantia"/>
              </a:rPr>
              <a:t> атрибутика: флаг, гимн и символ Игр.</a:t>
            </a:r>
          </a:p>
        </p:txBody>
      </p:sp>
    </p:spTree>
    <p:extLst>
      <p:ext uri="{BB962C8B-B14F-4D97-AF65-F5344CB8AC3E}">
        <p14:creationId xmlns:p14="http://schemas.microsoft.com/office/powerpoint/2010/main" val="23296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200" spc="-100" dirty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Флаг, символ  Игр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2159" y="2780927"/>
            <a:ext cx="2120363" cy="20162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Natalia\Desktop\medium_pa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4" y="1988840"/>
            <a:ext cx="288032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Natalia\Desktop\45678909876msmn7g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0" y="1731632"/>
            <a:ext cx="502025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2088232"/>
          </a:xfrm>
        </p:spPr>
        <p:txBody>
          <a:bodyPr/>
          <a:lstStyle/>
          <a:p>
            <a:pPr algn="ctr"/>
            <a:r>
              <a:rPr lang="en-US" dirty="0" smtClean="0"/>
              <a:t>XI</a:t>
            </a:r>
            <a:r>
              <a:rPr lang="ru-RU" dirty="0" smtClean="0"/>
              <a:t> </a:t>
            </a:r>
            <a:r>
              <a:rPr lang="ru-RU" dirty="0" err="1" smtClean="0"/>
              <a:t>Паралимпийские</a:t>
            </a:r>
            <a:r>
              <a:rPr lang="ru-RU" dirty="0" smtClean="0"/>
              <a:t> зимние игры пройдут в городе Сочи: </a:t>
            </a:r>
            <a:br>
              <a:rPr lang="ru-RU" dirty="0" smtClean="0"/>
            </a:br>
            <a:r>
              <a:rPr lang="ru-RU" dirty="0" smtClean="0"/>
              <a:t>с 7-16 марта 2014 года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48072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05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1241108"/>
          </a:xfrm>
        </p:spPr>
        <p:txBody>
          <a:bodyPr/>
          <a:lstStyle/>
          <a:p>
            <a:pPr algn="ctr"/>
            <a:r>
              <a:rPr lang="ru-RU" sz="4200" spc="-100" dirty="0" smtClean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Талисманы Зимних игр в Сочи 2014 год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5724126" y="2852936"/>
            <a:ext cx="864097" cy="29804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691680" y="2573842"/>
            <a:ext cx="1656184" cy="23673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Natalia\Desktop\90dba7d8-4367-4e40-b04b-8ac92a284b01_jpg_705x542_x-0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326253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Natalia\Desktop\039a46d4-5c8f-4d2b-b102-0a699aaf644a_jpg_800x600_x-False_q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24036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Паралимпийские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зимние виды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83768" y="2924944"/>
            <a:ext cx="1996951" cy="29361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1" y="3717031"/>
            <a:ext cx="1060847" cy="2144019"/>
          </a:xfrm>
        </p:spPr>
        <p:txBody>
          <a:bodyPr/>
          <a:lstStyle/>
          <a:p>
            <a:endParaRPr lang="ru-RU"/>
          </a:p>
        </p:txBody>
      </p:sp>
      <p:pic>
        <p:nvPicPr>
          <p:cNvPr id="20483" name="Picture 3" descr="C:\Users\Natalia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3087"/>
            <a:ext cx="6408712" cy="432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0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Горнолыжный 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11760" y="3068960"/>
            <a:ext cx="2068959" cy="13681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Natalia\Desktop\12875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912768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3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Следж</a:t>
            </a:r>
            <a:r>
              <a:rPr lang="ru-RU" dirty="0" smtClean="0"/>
              <a:t>-хоккей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127" y="2996952"/>
            <a:ext cx="2304969" cy="28618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Natalia\Desktop\3068537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552728" cy="43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8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Лыжные гонки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1" y="2636912"/>
            <a:ext cx="2952329" cy="32218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Natalia\Desktop\1269029058_winter_paralympics_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811516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Биатлон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924944"/>
            <a:ext cx="2730834" cy="29338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Natalia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0486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70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961188"/>
          </a:xfrm>
        </p:spPr>
        <p:txBody>
          <a:bodyPr/>
          <a:lstStyle/>
          <a:p>
            <a:pPr marL="274320" lvl="0" indent="-274320" defTabSz="914400">
              <a:spcBef>
                <a:spcPts val="600"/>
              </a:spcBef>
            </a:pPr>
            <a:r>
              <a:rPr lang="ru-RU" sz="2800" dirty="0" smtClean="0">
                <a:solidFill>
                  <a:srgbClr val="FFFFFF"/>
                </a:solidFill>
                <a:latin typeface="Constantia"/>
              </a:rPr>
              <a:t>   </a:t>
            </a:r>
            <a:r>
              <a:rPr lang="ru-RU" sz="2800" u="sng" dirty="0" err="1" smtClean="0">
                <a:solidFill>
                  <a:srgbClr val="FFFFFF"/>
                </a:solidFill>
                <a:latin typeface="Constantia"/>
              </a:rPr>
              <a:t>Паралимпийские</a:t>
            </a:r>
            <a:r>
              <a:rPr lang="ru-RU" sz="2800" u="sng" dirty="0" smtClean="0">
                <a:solidFill>
                  <a:srgbClr val="FFFFFF"/>
                </a:solidFill>
                <a:latin typeface="Constantia"/>
              </a:rPr>
              <a:t> </a:t>
            </a:r>
            <a:r>
              <a:rPr lang="ru-RU" sz="2800" u="sng" dirty="0">
                <a:solidFill>
                  <a:srgbClr val="FFFFFF"/>
                </a:solidFill>
                <a:latin typeface="Constantia"/>
              </a:rPr>
              <a:t>игры </a:t>
            </a:r>
            <a:r>
              <a:rPr lang="ru-RU" sz="2800" dirty="0">
                <a:solidFill>
                  <a:srgbClr val="FFFFFF"/>
                </a:solidFill>
                <a:latin typeface="Constantia"/>
              </a:rPr>
              <a:t>- это стремление цивилизации встроить людей с ограниченными возможностями в здоровое общество. </a:t>
            </a:r>
            <a:br>
              <a:rPr lang="ru-RU" sz="2800" dirty="0">
                <a:solidFill>
                  <a:srgbClr val="FFFFFF"/>
                </a:solidFill>
                <a:latin typeface="Constantia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708920"/>
            <a:ext cx="7125112" cy="31498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Natalia\Desktop\1287497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727280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Керлинг на колясках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Камень для керлинга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весит </a:t>
            </a:r>
            <a:r>
              <a:rPr lang="ru-RU" dirty="0"/>
              <a:t>как почти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20 </a:t>
            </a:r>
            <a:r>
              <a:rPr lang="ru-RU" dirty="0"/>
              <a:t>кирпичей!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 descr="C:\Users\Natalia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410445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1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Пара-сноубординг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Natalia\Desktop\p_aWmjmWZ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7557"/>
            <a:ext cx="72008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6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260648"/>
            <a:ext cx="7090949" cy="1872208"/>
          </a:xfrm>
        </p:spPr>
        <p:txBody>
          <a:bodyPr/>
          <a:lstStyle/>
          <a:p>
            <a:r>
              <a:rPr lang="ru-RU" dirty="0" err="1">
                <a:solidFill>
                  <a:prstClr val="white"/>
                </a:solidFill>
              </a:rPr>
              <a:t>Смелость,Равенство,Решимость,Вдохновение</a:t>
            </a:r>
            <a:r>
              <a:rPr lang="ru-RU" dirty="0">
                <a:solidFill>
                  <a:prstClr val="white"/>
                </a:solidFill>
              </a:rPr>
              <a:t>-ценности </a:t>
            </a:r>
            <a:r>
              <a:rPr lang="ru-RU" dirty="0" err="1">
                <a:solidFill>
                  <a:prstClr val="white"/>
                </a:solidFill>
              </a:rPr>
              <a:t>Паралимпийского</a:t>
            </a:r>
            <a:r>
              <a:rPr lang="ru-RU" dirty="0">
                <a:solidFill>
                  <a:prstClr val="white"/>
                </a:solidFill>
              </a:rPr>
              <a:t> движения!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9442" y="2564904"/>
            <a:ext cx="3471277" cy="32961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1" y="2564903"/>
            <a:ext cx="3469242" cy="32961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1" name="Picture 3" descr="C:\Users\Natalia\Desktop\128750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6840760" cy="431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atalia\Desktop\6233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96512"/>
            <a:ext cx="6542906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9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867" y="692696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FFFF"/>
                </a:solidFill>
              </a:rPr>
              <a:t>Паралимпийские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>
                <a:solidFill>
                  <a:srgbClr val="FFFFFF"/>
                </a:solidFill>
              </a:rPr>
              <a:t>игры — международные спортивные соревнования для инвалидов, традиционно проводятся раз в четыре года после главных Олимпийских игр, а начиная с 1992 — в тех же городах; в 2001 эта практика закреплена соглашением между МОК и Международным </a:t>
            </a:r>
            <a:r>
              <a:rPr lang="ru-RU" sz="2400" dirty="0" smtClean="0">
                <a:solidFill>
                  <a:srgbClr val="FFFFFF"/>
                </a:solidFill>
              </a:rPr>
              <a:t>параолимпийским </a:t>
            </a:r>
            <a:r>
              <a:rPr lang="ru-RU" sz="2400" dirty="0">
                <a:solidFill>
                  <a:srgbClr val="FFFFFF"/>
                </a:solidFill>
              </a:rPr>
              <a:t>комитетом (МПК). Летние </a:t>
            </a:r>
            <a:r>
              <a:rPr lang="ru-RU" sz="2400" dirty="0" smtClean="0">
                <a:solidFill>
                  <a:srgbClr val="FFFFFF"/>
                </a:solidFill>
              </a:rPr>
              <a:t>параолимпийские </a:t>
            </a:r>
            <a:r>
              <a:rPr lang="ru-RU" sz="2400" dirty="0">
                <a:solidFill>
                  <a:srgbClr val="FFFFFF"/>
                </a:solidFill>
              </a:rPr>
              <a:t>игры проводятся с 1960 года</a:t>
            </a:r>
            <a:r>
              <a:rPr lang="ru-RU" sz="2400" dirty="0" smtClean="0">
                <a:solidFill>
                  <a:srgbClr val="FFFFFF"/>
                </a:solidFill>
              </a:rPr>
              <a:t>,</a:t>
            </a:r>
          </a:p>
          <a:p>
            <a:r>
              <a:rPr lang="ru-RU" sz="2400" dirty="0" smtClean="0">
                <a:solidFill>
                  <a:srgbClr val="FFFFFF"/>
                </a:solidFill>
              </a:rPr>
              <a:t>а </a:t>
            </a:r>
            <a:r>
              <a:rPr lang="ru-RU" sz="2400" dirty="0">
                <a:solidFill>
                  <a:srgbClr val="FFFFFF"/>
                </a:solidFill>
              </a:rPr>
              <a:t>зимние </a:t>
            </a:r>
            <a:endParaRPr lang="ru-RU" sz="2400" dirty="0" smtClean="0">
              <a:solidFill>
                <a:srgbClr val="FFFFFF"/>
              </a:solidFill>
            </a:endParaRPr>
          </a:p>
          <a:p>
            <a:r>
              <a:rPr lang="ru-RU" sz="2400" dirty="0" smtClean="0">
                <a:solidFill>
                  <a:srgbClr val="FFFFFF"/>
                </a:solidFill>
              </a:rPr>
              <a:t>параолимпийские</a:t>
            </a:r>
          </a:p>
          <a:p>
            <a:r>
              <a:rPr lang="ru-RU" sz="2400" dirty="0" smtClean="0">
                <a:solidFill>
                  <a:srgbClr val="FFFFFF"/>
                </a:solidFill>
              </a:rPr>
              <a:t>игры </a:t>
            </a:r>
            <a:r>
              <a:rPr lang="ru-RU" sz="2400" dirty="0">
                <a:solidFill>
                  <a:srgbClr val="FFFFFF"/>
                </a:solidFill>
              </a:rPr>
              <a:t>—</a:t>
            </a:r>
          </a:p>
          <a:p>
            <a:r>
              <a:rPr lang="ru-RU" sz="2400" dirty="0">
                <a:solidFill>
                  <a:srgbClr val="FFFFFF"/>
                </a:solidFill>
              </a:rPr>
              <a:t> с 1976 года. </a:t>
            </a:r>
          </a:p>
        </p:txBody>
      </p:sp>
      <p:pic>
        <p:nvPicPr>
          <p:cNvPr id="3074" name="Picture 2" descr="C:\Users\Natalia\Desktop\1347148224_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3608695" cy="257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2088232"/>
          </a:xfrm>
        </p:spPr>
        <p:txBody>
          <a:bodyPr/>
          <a:lstStyle/>
          <a:p>
            <a:pPr marL="274320" lvl="0" indent="-274320" defTabSz="914400">
              <a:spcBef>
                <a:spcPts val="600"/>
              </a:spcBef>
            </a:pPr>
            <a:r>
              <a:rPr lang="ru-RU" sz="2600" dirty="0">
                <a:solidFill>
                  <a:srgbClr val="FFFFFF"/>
                </a:solidFill>
                <a:latin typeface="Constantia"/>
              </a:rPr>
              <a:t>В </a:t>
            </a:r>
            <a:r>
              <a:rPr lang="ru-RU" sz="2600" dirty="0" err="1">
                <a:solidFill>
                  <a:srgbClr val="FFFFFF"/>
                </a:solidFill>
                <a:latin typeface="Constantia"/>
              </a:rPr>
              <a:t>Паралимпийском</a:t>
            </a:r>
            <a:r>
              <a:rPr lang="ru-RU" sz="2600" dirty="0">
                <a:solidFill>
                  <a:srgbClr val="FFFFFF"/>
                </a:solidFill>
                <a:latin typeface="Constantia"/>
              </a:rPr>
              <a:t> движении существует шесть групп инвалидности: </a:t>
            </a:r>
            <a:br>
              <a:rPr lang="ru-RU" sz="2600" dirty="0">
                <a:solidFill>
                  <a:srgbClr val="FFFFFF"/>
                </a:solidFill>
                <a:latin typeface="Constantia"/>
              </a:rPr>
            </a:br>
            <a:r>
              <a:rPr lang="ru-RU" sz="2600" dirty="0">
                <a:solidFill>
                  <a:srgbClr val="FFFFFF"/>
                </a:solidFill>
                <a:latin typeface="Constantia"/>
              </a:rPr>
              <a:t>спортсмены с ампутированными конечностями,</a:t>
            </a:r>
            <a:br>
              <a:rPr lang="ru-RU" sz="2600" dirty="0">
                <a:solidFill>
                  <a:srgbClr val="FFFFFF"/>
                </a:solidFill>
                <a:latin typeface="Constanti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3068960"/>
            <a:ext cx="7125112" cy="27898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Natalia\Desktop\Jocurile-Paralimpice-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2728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0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200" spc="-100" dirty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с нарушениями зрения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3" y="1988840"/>
            <a:ext cx="5688633" cy="38699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Natalia\Desktop\30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12879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lvl="0" indent="-274320" defTabSz="914400">
              <a:spcBef>
                <a:spcPts val="600"/>
              </a:spcBef>
            </a:pPr>
            <a:r>
              <a:rPr lang="ru-RU" sz="3600" dirty="0">
                <a:solidFill>
                  <a:srgbClr val="FFFFFF"/>
                </a:solidFill>
                <a:latin typeface="Constantia"/>
              </a:rPr>
              <a:t>с церебральном параличом</a:t>
            </a:r>
            <a:r>
              <a:rPr lang="ru-RU" sz="3600" dirty="0">
                <a:solidFill>
                  <a:srgbClr val="000000"/>
                </a:solidFill>
                <a:latin typeface="Constantia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Constanti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5" y="2564904"/>
            <a:ext cx="3888433" cy="25474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Natalia\Desktop\0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7"/>
            <a:ext cx="59766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033196"/>
          </a:xfrm>
        </p:spPr>
        <p:txBody>
          <a:bodyPr/>
          <a:lstStyle/>
          <a:p>
            <a:r>
              <a:rPr lang="ru-RU" sz="3600" spc="-100" dirty="0" smtClean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В 1992 году впервые приняли участие в </a:t>
            </a:r>
            <a:r>
              <a:rPr lang="ru-RU" sz="3600" spc="-100" dirty="0" err="1" smtClean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Паралимпийских</a:t>
            </a:r>
            <a:r>
              <a:rPr lang="ru-RU" sz="3600" spc="-100" dirty="0" smtClean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 играх спортсмены </a:t>
            </a:r>
            <a:br>
              <a:rPr lang="ru-RU" sz="3600" spc="-100" dirty="0" smtClean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</a:br>
            <a:r>
              <a:rPr lang="ru-RU" sz="3600" spc="-100" dirty="0" smtClean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с </a:t>
            </a:r>
            <a:r>
              <a:rPr lang="ru-RU" sz="3600" spc="-100" dirty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нарушениями интеллекта</a:t>
            </a:r>
            <a:endParaRPr lang="ru-RU" sz="3600" dirty="0"/>
          </a:p>
        </p:txBody>
      </p:sp>
      <p:pic>
        <p:nvPicPr>
          <p:cNvPr id="4" name="Picture 2" descr="http://relaxic.net/wp-content/uploads/2012/09/Paralympic-Games_0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6192688" cy="3848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4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200" spc="-100" dirty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с поврежденным спинным мозгом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5" y="2708920"/>
            <a:ext cx="4392489" cy="2160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Natalia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2008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6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3097213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214" y="54868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Идея создания </a:t>
            </a:r>
            <a:r>
              <a:rPr lang="ru-RU" sz="2400" dirty="0" err="1"/>
              <a:t>Паралимпийских</a:t>
            </a:r>
            <a:r>
              <a:rPr lang="ru-RU" sz="2400" dirty="0"/>
              <a:t> игр принадлежит немецкому неврологу Людвигу </a:t>
            </a:r>
            <a:r>
              <a:rPr lang="ru-RU" sz="2400" dirty="0" err="1"/>
              <a:t>Гуттману</a:t>
            </a:r>
            <a:r>
              <a:rPr lang="ru-RU" sz="2400" dirty="0"/>
              <a:t>. В 1948 году в Центре реабилитации больных со спинномозговыми травмами в Сток-</a:t>
            </a:r>
            <a:r>
              <a:rPr lang="ru-RU" sz="2400" dirty="0" err="1"/>
              <a:t>Мандевиле</a:t>
            </a:r>
            <a:r>
              <a:rPr lang="ru-RU" sz="2400" dirty="0"/>
              <a:t> (Великобритания) он организовал спортивные соревнования для ветеранов Второй мировой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3785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121</TotalTime>
  <Words>305</Words>
  <Application>Microsoft Office PowerPoint</Application>
  <PresentationFormat>Экран (4:3)</PresentationFormat>
  <Paragraphs>29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Winter</vt:lpstr>
      <vt:lpstr>История  паралимпийских игр</vt:lpstr>
      <vt:lpstr>   Паралимпийские игры - это стремление цивилизации встроить людей с ограниченными возможностями в здоровое общество.  </vt:lpstr>
      <vt:lpstr>Презентация PowerPoint</vt:lpstr>
      <vt:lpstr>В Паралимпийском движении существует шесть групп инвалидности:  спортсмены с ампутированными конечностями, </vt:lpstr>
      <vt:lpstr>с нарушениями зрения</vt:lpstr>
      <vt:lpstr>с церебральном параличом </vt:lpstr>
      <vt:lpstr>В 1992 году впервые приняли участие в Паралимпийских играх спортсмены  с нарушениями интеллекта</vt:lpstr>
      <vt:lpstr>с поврежденным спинным мозгом</vt:lpstr>
      <vt:lpstr>Презентация PowerPoint</vt:lpstr>
      <vt:lpstr>    Первые Паралимпийские игры состоялись в Риме в 1960 году. Тогда самой многочисленной была делегация спортсменов Италии. Программа римских Игр включала восемь видов спорта, в том числе легкая атлетика, плавание, фехтование, баскетбол, стрельба из лука, настольный теннис. В соревнованиях участвовали спортсмены с повреждением спинного мозга. </vt:lpstr>
      <vt:lpstr>Презентация PowerPoint</vt:lpstr>
      <vt:lpstr>Флаг, символ  Игр</vt:lpstr>
      <vt:lpstr>XI Паралимпийские зимние игры пройдут в городе Сочи:  с 7-16 марта 2014 года</vt:lpstr>
      <vt:lpstr>Талисманы Зимних игр в Сочи 2014 год</vt:lpstr>
      <vt:lpstr>Паралимпийские  зимние виды спорта</vt:lpstr>
      <vt:lpstr>Горнолыжный спорт</vt:lpstr>
      <vt:lpstr>Следж-хоккей</vt:lpstr>
      <vt:lpstr>Лыжные гонки</vt:lpstr>
      <vt:lpstr>Биатлон</vt:lpstr>
      <vt:lpstr>Керлинг на колясках</vt:lpstr>
      <vt:lpstr>Пара-сноубординг</vt:lpstr>
      <vt:lpstr>Смелость,Равенство,Решимость,Вдохновение-ценности Паралимпийского движения!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паралимпийских игр</dc:title>
  <dc:creator>Natalia</dc:creator>
  <cp:lastModifiedBy>Natalia</cp:lastModifiedBy>
  <cp:revision>34</cp:revision>
  <dcterms:created xsi:type="dcterms:W3CDTF">2013-11-25T16:35:01Z</dcterms:created>
  <dcterms:modified xsi:type="dcterms:W3CDTF">2013-11-25T19:22:58Z</dcterms:modified>
</cp:coreProperties>
</file>