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F5331-D374-469A-ABF3-49C341E70C11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3A6D4-24B1-4C29-8D1C-D576198322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67A0D7-003A-43BD-9068-264E87B32072}" type="slidenum">
              <a:rPr lang="en-GB"/>
              <a:pPr/>
              <a:t>1</a:t>
            </a:fld>
            <a:endParaRPr lang="en-GB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EE8F15-1AD2-4F2C-A98C-F38C8BD8147D}" type="slidenum">
              <a:rPr lang="en-GB"/>
              <a:pPr/>
              <a:t>2</a:t>
            </a:fld>
            <a:endParaRPr lang="en-GB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6F858E-B043-47E8-9D85-43CCD1D21D1B}" type="slidenum">
              <a:rPr lang="en-GB"/>
              <a:pPr/>
              <a:t>3</a:t>
            </a:fld>
            <a:endParaRPr lang="en-GB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81FB0F-1C3B-4D44-86AF-BD9C9234419E}" type="slidenum">
              <a:rPr lang="en-GB"/>
              <a:pPr/>
              <a:t>4</a:t>
            </a:fld>
            <a:endParaRPr lang="en-GB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B4A8B-2554-4103-85A5-302F3D2BE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3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babyroom.narod.ru/poteshk.html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WordArt 1"/>
          <p:cNvSpPr>
            <a:spLocks noChangeArrowheads="1" noChangeShapeType="1" noTextEdit="1"/>
          </p:cNvSpPr>
          <p:nvPr/>
        </p:nvSpPr>
        <p:spPr bwMode="auto">
          <a:xfrm>
            <a:off x="1187450" y="1844675"/>
            <a:ext cx="6840538" cy="3024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Times New Roman"/>
                <a:cs typeface="Times New Roman"/>
              </a:rPr>
              <a:t>УСТНОЕ</a:t>
            </a:r>
          </a:p>
          <a:p>
            <a:pPr algn="ctr"/>
            <a:r>
              <a:rPr lang="ru-RU" sz="3600" b="1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Times New Roman"/>
                <a:cs typeface="Times New Roman"/>
              </a:rPr>
              <a:t>НАРОДНОЕ</a:t>
            </a:r>
          </a:p>
          <a:p>
            <a:pPr algn="ctr"/>
            <a:r>
              <a:rPr lang="ru-RU" sz="3600" b="1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Times New Roman"/>
                <a:cs typeface="Times New Roman"/>
              </a:rPr>
              <a:t>ТВОРЧЕСТВО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3276600" y="549275"/>
            <a:ext cx="2447925" cy="1008063"/>
          </a:xfrm>
          <a:prstGeom prst="plaque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8F7F71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4" charset="0"/>
                <a:ea typeface="Lucida Sans Unicode" charset="0"/>
                <a:cs typeface="Lucida Sans Unicode" charset="0"/>
              </a:rPr>
              <a:t>Сказки</a:t>
            </a:r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276600" y="1700213"/>
            <a:ext cx="2447925" cy="1008062"/>
          </a:xfrm>
          <a:prstGeom prst="plaque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8488C4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4" charset="0"/>
                <a:ea typeface="Lucida Sans Unicode" charset="0"/>
                <a:cs typeface="Lucida Sans Unicode" charset="0"/>
              </a:rPr>
              <a:t>Песни</a:t>
            </a:r>
          </a:p>
        </p:txBody>
      </p:sp>
      <p:sp>
        <p:nvSpPr>
          <p:cNvPr id="512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76600" y="2852738"/>
            <a:ext cx="2447925" cy="1008062"/>
          </a:xfrm>
          <a:prstGeom prst="plaque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4" charset="0"/>
                <a:ea typeface="Lucida Sans Unicode" charset="0"/>
                <a:cs typeface="Lucida Sans Unicode" charset="0"/>
              </a:rPr>
              <a:t>Потешки</a:t>
            </a:r>
          </a:p>
        </p:txBody>
      </p:sp>
      <p:sp>
        <p:nvSpPr>
          <p:cNvPr id="5124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084888" y="549275"/>
            <a:ext cx="2447925" cy="1008063"/>
          </a:xfrm>
          <a:prstGeom prst="plaque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4" charset="0"/>
                <a:ea typeface="Lucida Sans Unicode" charset="0"/>
                <a:cs typeface="Lucida Sans Unicode" charset="0"/>
              </a:rPr>
              <a:t>Поговорки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084888" y="1700213"/>
            <a:ext cx="2447925" cy="1008062"/>
          </a:xfrm>
          <a:prstGeom prst="plaque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4" charset="0"/>
                <a:ea typeface="Lucida Sans Unicode" charset="0"/>
                <a:cs typeface="Lucida Sans Unicode" charset="0"/>
              </a:rPr>
              <a:t>Считалки</a:t>
            </a:r>
          </a:p>
        </p:txBody>
      </p:sp>
      <p:sp>
        <p:nvSpPr>
          <p:cNvPr id="5126" name="AutoShap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084888" y="2852738"/>
            <a:ext cx="2447925" cy="1008062"/>
          </a:xfrm>
          <a:prstGeom prst="plaque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80808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4" charset="0"/>
                <a:ea typeface="Lucida Sans Unicode" charset="0"/>
                <a:cs typeface="Lucida Sans Unicode" charset="0"/>
              </a:rPr>
              <a:t>Пословицы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3276600" y="4005263"/>
            <a:ext cx="2447925" cy="1008062"/>
          </a:xfrm>
          <a:prstGeom prst="plaque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3333CC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4" charset="0"/>
                <a:ea typeface="Lucida Sans Unicode" charset="0"/>
                <a:cs typeface="Lucida Sans Unicode" charset="0"/>
              </a:rPr>
              <a:t>Заклички</a:t>
            </a:r>
          </a:p>
        </p:txBody>
      </p:sp>
      <p:sp>
        <p:nvSpPr>
          <p:cNvPr id="5128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084888" y="4005263"/>
            <a:ext cx="2447925" cy="1008062"/>
          </a:xfrm>
          <a:prstGeom prst="plaque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4" charset="0"/>
                <a:ea typeface="Lucida Sans Unicode" charset="0"/>
                <a:cs typeface="Lucida Sans Unicode" charset="0"/>
              </a:rPr>
              <a:t>Загадки</a:t>
            </a:r>
          </a:p>
        </p:txBody>
      </p:sp>
      <p:pic>
        <p:nvPicPr>
          <p:cNvPr id="5129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8794750" y="6237288"/>
            <a:ext cx="347663" cy="382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333375"/>
            <a:ext cx="2976562" cy="6318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3276600" y="5157788"/>
            <a:ext cx="2447925" cy="1008062"/>
          </a:xfrm>
          <a:prstGeom prst="plaque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4" charset="0"/>
                <a:ea typeface="Lucida Sans Unicode" charset="0"/>
                <a:cs typeface="Lucida Sans Unicode" charset="0"/>
              </a:rPr>
              <a:t>Игры</a:t>
            </a: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6084888" y="5157788"/>
            <a:ext cx="2447925" cy="1008062"/>
          </a:xfrm>
          <a:prstGeom prst="plaque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4" charset="0"/>
                <a:ea typeface="Lucida Sans Unicode" charset="0"/>
                <a:cs typeface="Lucida Sans Unicode" charset="0"/>
              </a:rPr>
              <a:t>Праздники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927225"/>
            <a:ext cx="7775575" cy="4300538"/>
          </a:xfrm>
          <a:ln/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FF3300"/>
                </a:solidFill>
                <a:latin typeface="Monotype Corsiva" pitchFamily="64" charset="0"/>
              </a:rPr>
              <a:t>ПОТЕШКА</a:t>
            </a:r>
            <a:r>
              <a:rPr lang="en-GB" sz="2400">
                <a:latin typeface="Times New Roman" pitchFamily="16" charset="0"/>
              </a:rPr>
              <a:t> - жанр устного народного творчества. Потешка исполняется в процессе действий, выполняемых маленьким ребенком вместе со взрослым. Потешка, прежде всего, учит маленького ребенка понимать человеческую речь и учит выполнять различные жесты, движения, которым руководит слово. Слово в потешке, хотя и неразрывно связано с жестом, является главным, ведет за собой жест ( в отличие от считалки, где жест важнее слова). Такие задачи делают потешку прикладным, а не самостоятельным литературным жанром.</a:t>
            </a:r>
            <a:r>
              <a:rPr lang="en-GB" sz="3600"/>
              <a:t> </a:t>
            </a: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1403350" y="692150"/>
            <a:ext cx="64071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Times New Roman"/>
                <a:cs typeface="Times New Roman"/>
              </a:rPr>
              <a:t>ПОТЕШКИ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971550" y="763588"/>
            <a:ext cx="73437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CCCCFF"/>
                </a:solidFill>
                <a:latin typeface="Times New Roman" pitchFamily="16" charset="0"/>
                <a:ea typeface="Lucida Sans Unicode" charset="0"/>
                <a:cs typeface="Lucida Sans Unicode" charset="0"/>
                <a:hlinkClick r:id="rId3"/>
              </a:rPr>
              <a:t>РУССКИЕ НАРОДНЫЕ ПОТЕШКИ</a:t>
            </a:r>
            <a:r>
              <a:rPr lang="en-GB" sz="2400">
                <a:solidFill>
                  <a:srgbClr val="CCCCFF"/>
                </a:solidFill>
                <a:latin typeface="Arial" charset="0"/>
                <a:ea typeface="Lucida Sans Unicode" charset="0"/>
                <a:cs typeface="Lucida Sans Unicode" charset="0"/>
                <a:hlinkClick r:id="rId3"/>
              </a:rPr>
              <a:t> 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973138" y="1625600"/>
            <a:ext cx="3379787" cy="302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80808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Петушок, петушок,</a:t>
            </a:r>
            <a:br>
              <a:rPr lang="en-GB" sz="2400">
                <a:solidFill>
                  <a:srgbClr val="80808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</a:br>
            <a:r>
              <a:rPr lang="en-GB" sz="2400">
                <a:solidFill>
                  <a:srgbClr val="80808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Золотой гребешок,</a:t>
            </a:r>
            <a:br>
              <a:rPr lang="en-GB" sz="2400">
                <a:solidFill>
                  <a:srgbClr val="80808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</a:br>
            <a:r>
              <a:rPr lang="en-GB" sz="2400">
                <a:solidFill>
                  <a:srgbClr val="80808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Масляна головушка,</a:t>
            </a:r>
            <a:br>
              <a:rPr lang="en-GB" sz="2400">
                <a:solidFill>
                  <a:srgbClr val="80808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</a:br>
            <a:r>
              <a:rPr lang="en-GB" sz="2400">
                <a:solidFill>
                  <a:srgbClr val="80808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Шелкова бородушка,</a:t>
            </a:r>
            <a:br>
              <a:rPr lang="en-GB" sz="2400">
                <a:solidFill>
                  <a:srgbClr val="80808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</a:br>
            <a:r>
              <a:rPr lang="en-GB" sz="2400">
                <a:solidFill>
                  <a:srgbClr val="80808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Что ты рано встаешь,</a:t>
            </a:r>
            <a:br>
              <a:rPr lang="en-GB" sz="2400">
                <a:solidFill>
                  <a:srgbClr val="80808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</a:br>
            <a:r>
              <a:rPr lang="en-GB" sz="2400">
                <a:solidFill>
                  <a:srgbClr val="80808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Голосисто поешь,</a:t>
            </a:r>
            <a:br>
              <a:rPr lang="en-GB" sz="2400">
                <a:solidFill>
                  <a:srgbClr val="80808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</a:br>
            <a:r>
              <a:rPr lang="en-GB" sz="2400">
                <a:solidFill>
                  <a:srgbClr val="80808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Деткам спать не даешь? </a:t>
            </a:r>
            <a:br>
              <a:rPr lang="en-GB" sz="2400">
                <a:solidFill>
                  <a:srgbClr val="80808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</a:br>
            <a:endParaRPr lang="en-GB" sz="2400">
              <a:solidFill>
                <a:srgbClr val="808080"/>
              </a:solidFill>
              <a:latin typeface="Times New Roman" pitchFamily="16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076825" y="1625600"/>
            <a:ext cx="3035300" cy="265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80808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Как у нашего кота</a:t>
            </a:r>
            <a:br>
              <a:rPr lang="en-GB" sz="2400">
                <a:solidFill>
                  <a:srgbClr val="80808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</a:br>
            <a:r>
              <a:rPr lang="en-GB" sz="2400">
                <a:solidFill>
                  <a:srgbClr val="80808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Шубка очень хороша,</a:t>
            </a:r>
            <a:br>
              <a:rPr lang="en-GB" sz="2400">
                <a:solidFill>
                  <a:srgbClr val="80808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</a:br>
            <a:r>
              <a:rPr lang="en-GB" sz="2400">
                <a:solidFill>
                  <a:srgbClr val="80808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Как у котика усы</a:t>
            </a:r>
            <a:br>
              <a:rPr lang="en-GB" sz="2400">
                <a:solidFill>
                  <a:srgbClr val="80808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</a:br>
            <a:r>
              <a:rPr lang="en-GB" sz="2400">
                <a:solidFill>
                  <a:srgbClr val="80808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Удивительной красы,</a:t>
            </a:r>
            <a:br>
              <a:rPr lang="en-GB" sz="2400">
                <a:solidFill>
                  <a:srgbClr val="80808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</a:br>
            <a:r>
              <a:rPr lang="en-GB" sz="2400">
                <a:solidFill>
                  <a:srgbClr val="80808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Глаза смелые,</a:t>
            </a:r>
            <a:br>
              <a:rPr lang="en-GB" sz="2400">
                <a:solidFill>
                  <a:srgbClr val="80808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</a:br>
            <a:r>
              <a:rPr lang="en-GB" sz="2400">
                <a:solidFill>
                  <a:srgbClr val="80808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Зубки белые. </a:t>
            </a:r>
            <a:br>
              <a:rPr lang="en-GB" sz="2400">
                <a:solidFill>
                  <a:srgbClr val="80808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</a:br>
            <a:endParaRPr lang="en-GB" sz="2400">
              <a:solidFill>
                <a:srgbClr val="808080"/>
              </a:solidFill>
              <a:latin typeface="Times New Roman" pitchFamily="16" charset="0"/>
              <a:ea typeface="Lucida Sans Unicode" charset="0"/>
              <a:cs typeface="Lucida Sans Unicode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4292600"/>
            <a:ext cx="1647825" cy="191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4005263"/>
            <a:ext cx="1762125" cy="200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4" name="Picture 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grayscl/>
          </a:blip>
          <a:srcRect/>
          <a:stretch>
            <a:fillRect/>
          </a:stretch>
        </p:blipFill>
        <p:spPr bwMode="auto">
          <a:xfrm>
            <a:off x="8821738" y="6308725"/>
            <a:ext cx="322262" cy="319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92150"/>
            <a:ext cx="304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fill="hold" nodeType="tmRoot">
          <p:childTnLst>
            <p:par>
              <p:cTn id="2" fill="hold" nodeType="interactiveSeq">
                <p:stCondLst>
                  <p:cond delay="0">
                    <p:tgtEl>
                      <p:spTgt spid="7172"/>
                    </p:tgtEl>
                  </p:cond>
                </p:stCondLst>
                <p:childTnLst>
                  <p:par>
                    <p:cTn id="3" fill="hold"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>
                                        <p:cTn id="6" dur="indefinite" fill="hold"/>
                                        <p:tgtEl>
                                          <p:sldTgt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par>
              <p:cTn id="7" fill="hold" nodeType="interactiveSeq">
                <p:stCondLst>
                  <p:cond delay="0">
                    <p:tgtEl>
                      <p:spTgt spid="7173"/>
                    </p:tgtEl>
                  </p:cond>
                </p:stCondLst>
                <p:childTnLst>
                  <p:par>
                    <p:cTn id="8" fill="hold"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>
                                        <p:cTn id="11" dur="indefinite" fill="hold"/>
                                        <p:tgtEl>
                                          <p:sldTgt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seq concurrent="1" nextAc="seek">
              <p:cTn id="1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997200"/>
            <a:ext cx="4038600" cy="3600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003300"/>
                </a:solidFill>
                <a:latin typeface="Times New Roman" pitchFamily="18" charset="0"/>
              </a:rPr>
              <a:t>С гуся вода,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003300"/>
                </a:solidFill>
                <a:latin typeface="Times New Roman" pitchFamily="18" charset="0"/>
              </a:rPr>
              <a:t>С лебедя вода,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003300"/>
                </a:solidFill>
                <a:latin typeface="Times New Roman" pitchFamily="18" charset="0"/>
              </a:rPr>
              <a:t>С моего дитя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003300"/>
                </a:solidFill>
                <a:latin typeface="Times New Roman" pitchFamily="18" charset="0"/>
              </a:rPr>
              <a:t>Вся худоба –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003300"/>
                </a:solidFill>
                <a:latin typeface="Times New Roman" pitchFamily="18" charset="0"/>
              </a:rPr>
              <a:t>На пустой лес,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003300"/>
                </a:solidFill>
                <a:latin typeface="Times New Roman" pitchFamily="18" charset="0"/>
              </a:rPr>
              <a:t>На большую воду,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003300"/>
                </a:solidFill>
                <a:latin typeface="Times New Roman" pitchFamily="18" charset="0"/>
              </a:rPr>
              <a:t>Под гнилую колоду!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smtClean="0">
              <a:latin typeface="Times New Roman" pitchFamily="18" charset="0"/>
            </a:endParaRPr>
          </a:p>
        </p:txBody>
      </p:sp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1619250" y="115888"/>
            <a:ext cx="554355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Schoolbook"/>
              </a:rPr>
              <a:t>Пестушки и потешки</a:t>
            </a:r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900113" y="1052513"/>
            <a:ext cx="76327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>
                <a:latin typeface="Times New Roman" pitchFamily="16" charset="0"/>
              </a:rPr>
              <a:t>     </a:t>
            </a:r>
            <a:r>
              <a:rPr lang="ru-RU" sz="2800">
                <a:solidFill>
                  <a:srgbClr val="003300"/>
                </a:solidFill>
                <a:latin typeface="Times New Roman" pitchFamily="16" charset="0"/>
              </a:rPr>
              <a:t>Пестушки имеют магическое значение. Мать, купая ребенка, с помощью воды отгоняет худобу, болезни, произносит заговор-заклинание.</a:t>
            </a:r>
          </a:p>
        </p:txBody>
      </p:sp>
      <p:pic>
        <p:nvPicPr>
          <p:cNvPr id="7173" name="Picture 10" descr="3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95738" y="2924175"/>
            <a:ext cx="4897437" cy="3529013"/>
          </a:xfrm>
          <a:noFill/>
          <a:ln>
            <a:solidFill>
              <a:srgbClr val="000000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2924175"/>
            <a:ext cx="4679950" cy="3416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003300"/>
                </a:solidFill>
                <a:latin typeface="Times New Roman" pitchFamily="18" charset="0"/>
              </a:rPr>
              <a:t>Шла баба из-заморья,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003300"/>
                </a:solidFill>
                <a:latin typeface="Times New Roman" pitchFamily="18" charset="0"/>
              </a:rPr>
              <a:t>Несла кузов здоровья.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003300"/>
                </a:solidFill>
                <a:latin typeface="Times New Roman" pitchFamily="18" charset="0"/>
              </a:rPr>
              <a:t>Тому-сему помаленьку,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003300"/>
                </a:solidFill>
                <a:latin typeface="Times New Roman" pitchFamily="18" charset="0"/>
              </a:rPr>
              <a:t>А Ванюшке –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003300"/>
                </a:solidFill>
                <a:latin typeface="Times New Roman" pitchFamily="18" charset="0"/>
              </a:rPr>
              <a:t>Весь кузовок!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smtClean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8195" name="WordArt 6"/>
          <p:cNvSpPr>
            <a:spLocks noChangeArrowheads="1" noChangeShapeType="1" noTextEdit="1"/>
          </p:cNvSpPr>
          <p:nvPr/>
        </p:nvSpPr>
        <p:spPr bwMode="auto">
          <a:xfrm>
            <a:off x="1619250" y="115888"/>
            <a:ext cx="554355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Schoolbook"/>
              </a:rPr>
              <a:t>Пестушки и потешки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611188" y="1557338"/>
            <a:ext cx="72723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rgbClr val="003300"/>
                </a:solidFill>
                <a:latin typeface="Times New Roman" pitchFamily="16" charset="0"/>
              </a:rPr>
              <a:t>Купая ребенка, мать приговаривает:</a:t>
            </a:r>
          </a:p>
        </p:txBody>
      </p:sp>
      <p:pic>
        <p:nvPicPr>
          <p:cNvPr id="8197" name="Picture 11" descr="J0185786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80063" y="2852738"/>
            <a:ext cx="2592387" cy="2881312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916238" y="2852738"/>
            <a:ext cx="3168650" cy="32400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003300"/>
                </a:solidFill>
                <a:latin typeface="Times New Roman" pitchFamily="18" charset="0"/>
              </a:rPr>
              <a:t>У волка боли,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003300"/>
                </a:solidFill>
                <a:latin typeface="Times New Roman" pitchFamily="18" charset="0"/>
              </a:rPr>
              <a:t>У зайца боли,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003300"/>
                </a:solidFill>
                <a:latin typeface="Times New Roman" pitchFamily="18" charset="0"/>
              </a:rPr>
              <a:t>У медведя боли,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003300"/>
                </a:solidFill>
                <a:latin typeface="Times New Roman" pitchFamily="18" charset="0"/>
              </a:rPr>
              <a:t>А у Машеньки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003300"/>
                </a:solidFill>
                <a:latin typeface="Times New Roman" pitchFamily="18" charset="0"/>
              </a:rPr>
              <a:t>          заживи!</a:t>
            </a:r>
          </a:p>
        </p:txBody>
      </p:sp>
      <p:sp>
        <p:nvSpPr>
          <p:cNvPr id="9219" name="WordArt 4"/>
          <p:cNvSpPr>
            <a:spLocks noChangeArrowheads="1" noChangeShapeType="1" noTextEdit="1"/>
          </p:cNvSpPr>
          <p:nvPr/>
        </p:nvSpPr>
        <p:spPr bwMode="auto">
          <a:xfrm>
            <a:off x="2195513" y="188913"/>
            <a:ext cx="554355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Schoolbook"/>
              </a:rPr>
              <a:t>Пестушки и потешки</a:t>
            </a: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1403350" y="1268413"/>
            <a:ext cx="72723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003300"/>
                </a:solidFill>
                <a:latin typeface="Times New Roman" pitchFamily="16" charset="0"/>
              </a:rPr>
              <a:t>   Если ребенок ушибется и плачет, то натирают ушибленное место и поют:</a:t>
            </a:r>
          </a:p>
        </p:txBody>
      </p:sp>
      <p:pic>
        <p:nvPicPr>
          <p:cNvPr id="9221" name="Picture 12" descr="J01068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284538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4" descr="AN0432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3644900"/>
            <a:ext cx="1833562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225</Words>
  <PresentationFormat>Экран (4:3)</PresentationFormat>
  <Paragraphs>45</Paragraphs>
  <Slides>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ПОТЕШКА - жанр устного народного творчества. Потешка исполняется в процессе действий, выполняемых маленьким ребенком вместе со взрослым. Потешка, прежде всего, учит маленького ребенка понимать человеческую речь и учит выполнять различные жесты, движения, которым руководит слово. Слово в потешке, хотя и неразрывно связано с жестом, является главным, ведет за собой жест ( в отличие от считалки, где жест важнее слова). Такие задачи делают потешку прикладным, а не самостоятельным литературным жанром. 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7</cp:revision>
  <dcterms:created xsi:type="dcterms:W3CDTF">2013-09-30T15:41:58Z</dcterms:created>
  <dcterms:modified xsi:type="dcterms:W3CDTF">2013-09-30T16:47:50Z</dcterms:modified>
</cp:coreProperties>
</file>