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3" r:id="rId3"/>
    <p:sldId id="279" r:id="rId4"/>
    <p:sldId id="274" r:id="rId5"/>
    <p:sldId id="275" r:id="rId6"/>
    <p:sldId id="276" r:id="rId7"/>
    <p:sldId id="264" r:id="rId8"/>
    <p:sldId id="277" r:id="rId9"/>
    <p:sldId id="287" r:id="rId10"/>
    <p:sldId id="300" r:id="rId11"/>
    <p:sldId id="272" r:id="rId12"/>
    <p:sldId id="285" r:id="rId13"/>
    <p:sldId id="288" r:id="rId14"/>
    <p:sldId id="281" r:id="rId15"/>
    <p:sldId id="289" r:id="rId16"/>
    <p:sldId id="290" r:id="rId17"/>
    <p:sldId id="291" r:id="rId18"/>
    <p:sldId id="292" r:id="rId19"/>
    <p:sldId id="296" r:id="rId20"/>
    <p:sldId id="297" r:id="rId21"/>
    <p:sldId id="298" r:id="rId22"/>
    <p:sldId id="29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15B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7" autoAdjust="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CE482-57E4-4730-947D-09F6B6FA2E7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417D3-36DE-439C-8613-1335F0378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8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417D3-36DE-439C-8613-1335F03781A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4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41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6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6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5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45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5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0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10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5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3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8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52A3-E9E1-4DF0-94C3-B902BB762D5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1FC6-A755-43E5-BB48-CD25A80F4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45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q=%D0%BA%D1%83%D0%BF%D1%80%D0%B8%D0%BD+%D1%84%D0%BE%D1%82%D0%BE&amp;hl=ru&amp;newwindow=1&amp;sa=X&amp;tbo=d&amp;biw=1280&amp;bih=709&amp;tbm=isch&amp;tbnid=Lo3byXBrv0Q7aM:&amp;imgrefurl=http://www.epwr.ru/quotauthor/227/&amp;docid=DMTo-12h60lT1M&amp;imgurl=http://www.epwr.ru/quotauthor/227/11.jpg&amp;w=412&amp;h=680&amp;ei=IdXlUK6WKKz14QSPn4CADQ&amp;zoom=1&amp;iact=hc&amp;vpx=836&amp;vpy=80&amp;dur=2797&amp;hovh=289&amp;hovw=175&amp;tx=112&amp;ty=172&amp;sig=117523521759598267681&amp;page=1&amp;tbnh=145&amp;tbnw=90&amp;start=0&amp;ndsp=39&amp;ved=1t:429,r:7,s:0,i:109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imgres?q=%D0%BA%D1%83%D0%BF%D1%80%D0%B8%D0%BD+%D1%84%D0%BE%D1%82%D0%BE&amp;hl=ru&amp;newwindow=1&amp;sa=X&amp;tbo=d&amp;biw=1280&amp;bih=709&amp;tbm=isch&amp;tbnid=zG7_YDyTRd9LQM:&amp;imgrefurl=http://www.kostyor.ru/biography/?n=52&amp;docid=-tgdEhK6-kMOMM&amp;imgurl=http://www.kostyor.ru/images0/biogr/kuprin.jpg&amp;w=427&amp;h=670&amp;ei=IdXlUK6WKKz14QSPn4CADQ&amp;zoom=1&amp;iact=hc&amp;vpx=42&amp;vpy=-8&amp;dur=31&amp;hovh=281&amp;hovw=179&amp;tx=127&amp;ty=212&amp;sig=117523521759598267681&amp;page=1&amp;tbnh=145&amp;tbnw=92&amp;start=0&amp;ndsp=14&amp;ved=1t:429,r:1,s:0,i:91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imgres?q=%D0%BA%D1%83%D0%BF%D1%80%D0%B8%D0%BD+%D1%84%D0%BE%D1%82%D0%BE&amp;hl=ru&amp;newwindow=1&amp;sa=X&amp;tbo=d&amp;biw=824&amp;bih=429&amp;tbm=isch&amp;tbnid=62g6XFd2d4bwxM:&amp;imgrefurl=http://etvnet.com/encyclopedia/d/person/kuprin/&amp;docid=_Nwfz56mS503KM&amp;imgurl=http://static.etvnet.com/shared/persons/person/000/014/089/kuprin.jpg&amp;w=250&amp;h=327&amp;ei=H9nlULuEOuXI4AT364GoBQ&amp;zoom=1&amp;iact=hc&amp;vpx=2&amp;vpy=16&amp;dur=4969&amp;hovh=257&amp;hovw=196&amp;tx=121&amp;ty=189&amp;sig=117523521759598267681&amp;page=4&amp;tbnh=139&amp;tbnw=106&amp;start=51&amp;ndsp=19&amp;ved=1t:429,r:63,s:0,i:283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q=%D0%9D.%D0%98.%D0%BF%D0%B8%D1%80%D0%BE%D0%B3%D0%BE%D0%B2+%D1%84%D0%BE%D1%82%D0%BE+%D0%BF%D0%BE%D1%80%D1%82%D1%80%D0%B5%D1%82&amp;hl=ru&amp;newwindow=1&amp;biw=1280&amp;bih=709&amp;tbm=isch&amp;tbnid=hSyOiHSGpIHaoM:&amp;imgrefurl=http://odessa.kurorts.com/pages/za-odessu&amp;docid=Y1R6nYrCa3n5cM&amp;imgurl=http://odessa.kurorts.com/uploaded/dd537b78f84100ead5f7b5550df8c4a1.jpg&amp;w=200&amp;h=240&amp;ei=irN3UIDBEqHV4gT4kYCAAg&amp;zoom=1&amp;iact=hc&amp;vpx=997&amp;vpy=375&amp;dur=5531&amp;hovh=192&amp;hovw=160&amp;tx=135&amp;ty=116&amp;sig=117523521759598267681&amp;page=2&amp;tbnh=160&amp;tbnw=139&amp;start=21&amp;ndsp=28&amp;ved=1t:429,r:13,s:21,i:178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imgres?q=%D0%BD.%D0%B8.%D0%BF%D0%B8%D1%80%D0%BE%D0%B3%D0%BE%D0%B2&amp;hl=ru&amp;newwindow=1&amp;sa=X&amp;tbo=d&amp;biw=1280&amp;bih=709&amp;tbm=isch&amp;tbnid=ZZqqcRQCQ3SZnM:&amp;imgrefurl=http://russkij-tekst.ru/publ/3-1-0-164&amp;docid=SjT6vwA3g80ycM&amp;imgurl=http://russkij-tekst.ru/2/PirogovSuper.jpg&amp;w=500&amp;h=323&amp;ei=qd3lUI7FJoqp4gSLu4DwDQ&amp;zoom=1&amp;iact=hc&amp;vpx=364&amp;vpy=349&amp;hovh=180&amp;hovw=279&amp;tx=219&amp;ty=140&amp;sig=117523521759598267681&amp;page=1&amp;tbnh=131&amp;tbnw=203&amp;start=0&amp;ndsp=38&amp;ved=1t:429,r:32,s:0,i:190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728191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Диалог культур в литературном образовании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Добро творит чудеса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344816" cy="266429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По рассказу А.И. Куприна «Чудесный доктор»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00"/>
                </a:solidFill>
              </a:rPr>
              <a:t>Словарная работа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Досужий (вымысел) - появившийся от безделья (от слова «досуг» - свободное время или развлечение</a:t>
            </a:r>
            <a:r>
              <a:rPr lang="ru-RU"/>
              <a:t>). </a:t>
            </a:r>
            <a:endParaRPr lang="ru-RU" dirty="0" smtClean="0"/>
          </a:p>
          <a:p>
            <a:r>
              <a:rPr lang="ru-RU" dirty="0" smtClean="0"/>
              <a:t>Управляющий </a:t>
            </a:r>
            <a:r>
              <a:rPr lang="ru-RU" dirty="0"/>
              <a:t>- человек, который ведет дела какого-либо хозяйства. </a:t>
            </a:r>
            <a:endParaRPr lang="ru-RU" dirty="0" smtClean="0"/>
          </a:p>
          <a:p>
            <a:r>
              <a:rPr lang="ru-RU" dirty="0" smtClean="0"/>
              <a:t>Отрёпки –лохмотья, старая одежда.</a:t>
            </a:r>
          </a:p>
          <a:p>
            <a:r>
              <a:rPr lang="ru-RU" dirty="0" smtClean="0"/>
              <a:t>Поденная </a:t>
            </a:r>
            <a:r>
              <a:rPr lang="ru-RU" dirty="0"/>
              <a:t>работа - работа, для выполнения которой человека нанимают только на один день. </a:t>
            </a:r>
            <a:endParaRPr lang="ru-RU" dirty="0" smtClean="0"/>
          </a:p>
          <a:p>
            <a:r>
              <a:rPr lang="ru-RU" dirty="0" smtClean="0"/>
              <a:t>Держи карман (шире) – не надейтесь.</a:t>
            </a:r>
          </a:p>
          <a:p>
            <a:r>
              <a:rPr lang="ru-RU" dirty="0" smtClean="0"/>
              <a:t>Скудные сбережения – небольшие деньги.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09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CC00"/>
                </a:solidFill>
              </a:rPr>
              <a:t>Как начинается рассказ?</a:t>
            </a:r>
            <a:endParaRPr lang="ru-RU" sz="4800" dirty="0">
              <a:solidFill>
                <a:srgbClr val="FFCC0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6984776" cy="3217912"/>
          </a:xfrm>
        </p:spPr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</a:rPr>
              <a:t>Следующий рассказ </a:t>
            </a:r>
            <a:r>
              <a:rPr lang="ru-RU" sz="4400" dirty="0" smtClean="0">
                <a:solidFill>
                  <a:srgbClr val="C00000"/>
                </a:solidFill>
              </a:rPr>
              <a:t>не есть </a:t>
            </a:r>
            <a:r>
              <a:rPr lang="ru-RU" sz="4400" dirty="0" smtClean="0">
                <a:solidFill>
                  <a:srgbClr val="002060"/>
                </a:solidFill>
              </a:rPr>
              <a:t>плод досужего вымысла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Досужий</a:t>
            </a:r>
            <a:r>
              <a:rPr lang="ru-RU" sz="4400" dirty="0" smtClean="0">
                <a:solidFill>
                  <a:srgbClr val="002060"/>
                </a:solidFill>
              </a:rPr>
              <a:t> –вымышленный на досуге, во время отдыха</a:t>
            </a:r>
            <a:endParaRPr lang="ru-RU" sz="4400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9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4869160"/>
            <a:ext cx="5486400" cy="7886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Праздник, благосостояние, </a:t>
            </a:r>
            <a:br>
              <a:rPr lang="ru-RU" sz="2800" dirty="0" smtClean="0"/>
            </a:br>
            <a:r>
              <a:rPr lang="ru-RU" sz="2800" dirty="0" smtClean="0"/>
              <a:t>яркие краски, веселая музыка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flipV="1">
            <a:off x="1792288" y="5661248"/>
            <a:ext cx="5486400" cy="5040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" name="Picture 2" descr="http://t2.gstatic.com/images?q=tbn:ANd9GcR-oyHe1XiaTx3Gkp_YAhq5xKha8xtEWwiV-UTqN7n2rKoA_HczP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2" b="317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84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BDAAkGBwgHBgkIBwgKCgkLDRYPDQwMDRsUFRAWIB0iIiAdHx8kKDQsJCYxJx8fLT0tMTU3Ojo6Iys/RD84QzQ5Ojf/2wBDAQoKCg0MDRoPDxo3JR8lNzc3Nzc3Nzc3Nzc3Nzc3Nzc3Nzc3Nzc3Nzc3Nzc3Nzc3Nzc3Nzc3Nzc3Nzc3Nzc3Nzf/wAARCADNAPUDASIAAhEBAxEB/8QAHAAAAgMBAQEBAAAAAAAAAAAAAwQAAgUBBgcI/8QANxAAAQQBAwIFAQYFBAMBAAAAAQACAxEhBBIxQVEFEyJhcYEGFDKRobEjM0LB0VJy4fAVJGLx/8QAFwEBAQEBAAAAAAAAAAAAAAAAAAECA//EABoRAQEBAQEBAQAAAAAAAAAAAAABEQIhMUH/2gAMAwEAAhEDEQA/APUN/lN+FVWb/KZ/tXPoqyi4uqKCdFxTop7DhBxRRdCCH5XMrtduFMIOKLq4g4VOCulc+qDhU6YUu1EHFMqdMKIOLlq15VbVHD+irlWKq418IKkqpVuhVThBUqpXT8qpOEHCUOR4aLJCrNO2Npxk8DukZpXyOAOAeQgs3V+bK6NgNDO4qk7gyNzrzRJKT0Xo1DiTd2r+JvP3V7W8uG0YSK81OXOkJvkqKSBxfQJIaKu6CiM6+ss/lM/2hVIVmfy2f7QuEHsiqrqhUUEXP3XaXDaCVxhTqp8qe1oJwooVQyNHLggtWFCa5QnPQy44s9fyQGLmgqpf2tLlx6fkuNJ6fsqGdwU8wDlA3HNfsqF5znFdEDe4Bcuilg8/C7vA6/NIGC7KlhLF9XRXWvtAcqpolU3+64XjOUFjVYVCpd9UvPqGRdbPRQGcQOUhqtY0Hy4jbupVJJXS04mh2Sk1by7sOU1V2u3TUTkZNHhWmIb81hA04Dp3k8Dopq3nPHHRUZ7JXMnkFk7Xdl3xPUCSIBpPGbQYtxle4n02evKVnd5jqokKQDcQTQG6lENzNhppICi0w+tNFRs+Aqq7f5bB/wDIVT0UacIXF0qpUHVyyqlwAyhmcXSArnUcoL5gDQIv55QpZxw3iuigidI0jbtBGSVRZ0pd/wABULZDlgJtMRaeOMVye5RhgIE2QSWbIHwiiBt05zj7I2BmlwlArqdTptFtEtBzuABZKHDq4J3XD+KstIokey894hP5/ic7ifS120H2CZjYWQskbdtNgrOtY9ECwjoueW08tBSGqmOxpbbbySCgabxN7tUIS0ObdA3SqY03QMIqvyQnaQ52PN++UcSHHpP5qF7s+gohCSOZhNDdXZAOokYac3b9ETxLUzMgc5hDCKuuVjOkllBL3u4xZ6parW+8tybGOcqO1LduLNrG05O57TxYKvA6TzJHSE7SLHws2mNL70+Rpo0B0CXLvWS8/RUjcGs2jr1VHuybNoLSSncc8DulZpy1oqsn81TUSuybI6fKTmmNhw5CK0NLNReTzXdCn1BcbscJSKR7gcWQaKXnmLWHPVXUU1E5ikdtdbj+iAJKGKGcpZ8hdJk0RyrmZobdgVxSsRcuLibHHsol3aoE2B9aGVFreU8faGj+Gz/aFQnCu01Ez4CE91dcqK4XUENzwRg17qkkhdwhEvJ4v2UFnvNZ7IYjfK704aRyUePTjBfkjoUyGgcUqARadjM1Z6o1KwC6oK0ou4yApX/QgqgauQRwvduaMck0juw0k8dbXhPFtdLrtW6r8lrqaBxXdFVhLJNQ5m43d4PJ6rac+OPSCR5eLbt2k/27rz+n08j9QC30kGwVp61kroWF5BBxQFAKK0w1uo0zPLeHbUrJCIdW5wwGncK/ZA0r3xSNc00FoagXKx+ac3oqjS0s7JmW0/PsjkgDlYI3wEuY7k37Ip10r4yQwAgd0HfGJGbQ0EEu/ZZsDd7Dd0bXJnPnk3OdZdgJiRnlQNqtwGFKE46ZI8Hgd0YMJsdKz9VfT6Z0jwA0kYJPCfbof9TwPYBZGZG0siDTnCBKavot9uhiHLd3yVV8DGtIDQAqPKylzzgGr5pLSPaA0XRPJtesdAwM2hgrssjX+GRyACqN8hFY7NQWtOQAcpTUPOSTd5ynpfDJG2GPxd5CztWx8L9soo1YQpSZ204P0VQwvLi4nYc/KpM4FwFEA8oj3+kVih3TWQ3kA5dQIwFFRxbfqOfhRXTx9yDh5Te20JV7rx+tK0knpa0HNZVIo/NN/wBPutAbWF7yBQHfqU3HEIx0V2sDRQCs7Cg4AupZ+u0sbtrp2h3yjRyslG6N4c3pRQXCil4XLF4QT4UUtS0Gd45qPu3hsrry4bW/VeK00lOLXCrwFsfbTVnzodM3IaNzvk/8LzrC+R4p1e3dFbWk/nAjN4tvCd12NOOVkeEzkT7N2ACMpzxTUnyhR68hRVI5bbtvjqtiMGfSMOLbheaYZXzW8WyuQFuaCYCJ7etghUG2+na7pwVWYERHcMK+4kbseyFK4uG2utqAMLC6UnoBj6IxDpJQ2rIP5IRfsa6sWB0ymvDm2C73pQNxs2iuyMLXWtv5VgMcIihNf2VHZCKeENxpULSVXVJzC7TsgB+iVeAfxcqUZ0o5HAHHusHx2PfG19cFek1IBaR2WPrWNkie09b6qDy0jbz1PKqeQAUWS2FzbyMID6H/AAqipyfw2oqFx6WoiPuccHmODnj0g0PdMBoaKAoIjRTG0BwFUi8raq9FneNzyQ6SojT3u232T2of5UL5DkMaXfkF4jxPx+fU6glrKg2huy7zzuHuopvRaYyO/iinHivnlaHhEL4NXtjeDE4X0S/hGoZrIWObZIIsA5J+i39Ppwy3kAOd26DoFFo4yElrtc3SljWt3SO4HRO10XmptQ3U+KP8sAUC1m44JHNpfiRpQa2fcPN8ssNn0iqWkDuAIyDlZkkTAHyigA0hxN89P3V/BtS6eF0chHmRnjrSzzvygH2h0P3rSbomAytdu4yR1/77Ly2hbAfN08wa1zsse7+kr6A4YXiftXpIdNqGyQmnSXbR+62RmadxZqS5tcUEbXSB7GDk1j5SkLHyE7G2QE6NG+SB0riGsYCRu/qUVqF0EeijjbTpHsGT0tE0GlcyF73jJNAHsg+Cxsn1Q3g7QMBei1kYbGNreqoy3NIAuggOzjg+xwmJx6QOCOUExFwJ6UgA8dsEYAtaegYBA3FHkrKd6pQzkk5K24W03P7qAw7/AKKwd7qlULXfgKInPKE/2CITSpVqhd5zwhSNFX16I7wO/CC4VhTApI0GwVkayPy3Zuj1W3I3NpPVRiRhBF4wivFeKxeXqHHo7KznAnIH5Bel8Q0pc0sIFg4PUeyxjC+E1sNjoomFYow6y5hUTlNeLzfsoqPuA/A3HQLhV69DfhUdXVbRl+PayPReGTPeQXPGxre5OF4MQuazeCB3Wl9s9a+fxVmlBAZDVDuSLJ/ZIau26cMYCCQASFlYP4brZtBKXwOOTkdHL1X/AJ+AaOGby3GSV+xsIOTnJ+F4jSNMbaI61V8L3H2e0sQ8PjldGDI7kkXVcAIVrk0LOKF5Xgpn7py9pP4iQR0yvSfabXP0mjYIZjHK92KHI6rxz5pwAfMHvgKUjcGqmniqSRxabv0/4TnggI8QDnclhHwsuCYPjDS6+trR8Edu8SJxW013HCzOtuNWY9L0wvA/anUeb4m9oPpYNoNHC9447Wl3QZXzLXvfqNRJIRYLzwumsC+DziLWDdQa4bR7non9c9srjFETsvNHqs6LT3tk6HqE7Ft9Jc03Sy0Y8KJg1EbiSATler1ZDoLvGF5UMa14fRvC3WanzdA0jkCvlXULync4A3lWn9MdN7IBd62ki6Oco/lumovFN7JapLRwPfPvqgCtgWBSpGwMH4QOytuo3Smi/wDdd7Ie/srB1IOvGFXhtfqo51DGUIygA9/lVFn5S77si8K5lBB4QnvFWatAN9DhLvIpGkcCOaSsjmiyXfqooE8LZM4tISadvDmiwtAyMY4AOBB7JaeVt0CL7XlQZcnhkbjYaBfNKI8/iEMD9khddWKtRB9V/pb8IcmAUS/SPhDkraujL5V9pZr+0GrffEm0V7ABKR6mUuAAsX0PKL416/EtW/IBlcf1S0MgaffCg1dEGOladQ1zQXZXvINRptL4cHNNRxt4XzmPVCqcTdp6LxKR0Jgc7cw4z0Ky01PtDq4fEtpiLw5g9NhYLdPI404ZvnstKOMh9EY/dPRaXa1pOL91m9LhWNgYwANLqb+ab8Jm8nXNllBDLNUO46phsDWvB6qSt2D0UDRysSZ6taHifikLdFKWPdZYQDS8Ud0hLWjHJvqtHxF7vu5oHOFmncBg1ni10l1nMMsOyMC+RVcV/wA2jsY9zWnkA8/ulIhZDj6iBeQtBkgdDtoC+e/uqCRua2w67GM9VoeHSNdppASKacG1jSmibOQc5Tnhu50RLqonAS+K0YmA8n4CbDmtaLOVmanVs0kXmPOOgHJKQl8Y8uAONPldmhwFj6jek1DGNNkADkrN1PjengcGDc53YLzM3iMuo1Qa+S2uNUDhHc0ec7zGiycV+i0G5ftJqHP2QwtbZNXkrn37XT58x30KV0mjPnOc7qaF9AtfT6cAXVlJVI7tU8AOlkbZ5soM0EjS4vleTwLJT2uimEL3xYcBhoCz/D4tbNI4aoHb2OLVQmH6tp2xTPAJ6FTVajWwsB+8S7fmlty6VjHBrRgc0g+JaBr9P6QAQbQec+96h3Msl9y7hDOolcwh73WD1JRdXBJHCJIvqOyXjjmkZbvTQrKiULz5Q8Hc7cPdEdqJX0JXm+hKHM1jHUTRpWZwMg2gtI573ZecDnuoulw60eyiGvulW0fCz/GNY7RaXzGRh5uq7LQ3Cgs3xI7oJQbra7j4W0j5lqbme55jHqJNi6+iE7S0zeCcdE++FhdyTRARY9NYz0x7KLjBYc2c5RtPIfPY0cFy5qNM/Ty7HFpPSj0RtHATKwEHv8KUj0ulYHONCzhaobQ4CzdIKlFfhDarutRxDg2u65OuBv8A6a55oIErtwvJI6XwjubsGcpd3obt7BS1GR4q/axrRfNELN3epp3VZ6ZT/i5LZW2TdYWexwqwaHW105+M36OxxA5qsjPVHbO7djGRdVaVLgIzgE9j2Q/NG6yAAeaWkPRkzyhnTqVqv1UOliuwaFgBea+9lrC2LcCf6u6BJrxsbttz+HX0Uw034hrH6iXzJXgDoEhNqrBbG6yeqWk3klzs/VVY2iPf3VkY3RI3ESh46G7Xp9P5WqhjmLjbRm+68uxps8kJ2B7ogACRZ6FWxY9HpmB0p4/JaDBtbkcLI8PldtDjyRwtD720g7m44pZja8upa3n4S4nfK4iNte5TbBFJ6qBx2VnEAfh2pqFwwtFONuJVnsJZXshyyjfQybr4RgTtHyr+jy85fG8jbg2DeeqV1MoDSQATXB6LQ1eNRIw3YOAFnaoMD65JOBXCH4zdTG4Rj/Ue/wApRskkZxf1Tc8hcbNihQSjyXG7x8owsdW8nhpUQdoBN5URX6Cc8htJHWEGF99WlMyuwfZIayQhhrqMLVV4vyiZWG/STZyjeIF7tOfIBDqr3pQEmRoIB2kA2tV8DHAWwc9lFeY8NhZK5xnDnOaeD7p3TMLpyaFDuOFos8Pij1EkjG8tzjCUa8R6mUHGaCzVjQ0oyCKDdx5WgASSaHASTHNjja55AbQ9SO3UQEkCUEfvhcvY3orgXUOR1CR1+obBPHEGkl9WewXdVrXbx5RAaHZzlDn1UEzw6Rv4eHK5ftSsrxshr2i1lMkLDY61ytDxxzXSBwdY6LMibvlDALPUnqt8/GLfTAeXuAo5PRcMT3MINCuQmoYRG0bRZPJtFMYur6/laXoZk8Jij3AjirpJDa3c0jkcrY1jL072gDjvzSx3OGyiMm89lebsSuhoLQXHANClC3aDnPZRrhTacr8t9XK3jK0TTfvX5IsP4iK65tUirc3mhjlMFhB3URzXb6op7R6hpIi6hPEW0C+nPZY+mJ89nHVakTw8A2MrFah/Sna0hXnlrA5IyQlmSBoF/oo072OJNk+6xa0WGodBI4PZuYTuu8hPwamOZm5jvoeQkZGhzaWdrIzEXOjeWk4FEhJ0YX8SlvXyOa/INZSc7twDrzypKHF7i4Ek9e6Wlk2Rbep6rUus34VncXPsclBskgBEd1zf1VWtBOVphU46EqKzueKx8KKq+4zylpcL96WdrZfS5pdZzZPTlE10vrIcfYgcnjCRex05DjZu7xhWrGHE15lYNhOeaW2WGgM/RWi0pa63AY6e6ZLNvQAdVFKNtt2MdysPUsc7UyODcF6255ejMjFpVxay3SDPQDqpVV1bi3Q8Dc5mB+Sz/D2ubJZB9N5902d0zyCMjvwP+4R4o2sbh1FMAHRl12Bk9UCVpFtb0yRaZndtLtzqvNJOWRow6xRyAmDP8ROI2tyD+q74dG4tLiAMoj2CRoJvGbTOnYGtoEjF1fVZvkR0M4IPKq/ADBYI6lGc22ZORZx1VXt/C6hX5cLG6pXV4jINccLBljIJBOfZej1AO0hxGPfCwdT6ZCQt8sdKCnEAc2j+Wdjj/pKDHzirHVPRRh0d3knK6xkuy7o9T+aebtki23zkYS80Lo3ZBwF2ElobkA3wrGhAdkltogDAKY00h3xgHG02O2Uu+rsC75XNM7ZMLyDYtY6iytUkg1Qs9EKXViH07S4kLsTmvBHUcrkbN8p3Cz78Li2C/Vait0cLT8u6IGo1MkkOdO8OzzwmNZKYBTBnbysifVaiQndIdt9EhVC95db6b3SExLnXXGAnZXFrGkuFWk31l1k5+i3yxQCDuaMAq5aALHTqrMG456Lsu0YbXdajJYgWbAKisQCSCapRVH1jXuLdQ+mmtxJPB4R4pYADtx7Hog6/06miG+pxu+yETVUOvHf3VdI0DNH6vUBwk9VqAba13sUB8mPer4SzneY0ucck98lFGBY1vmSbSbwEq+V0hc7muSP2VnAktJwSLz7qu0tG0AFob8C1AWN7GtoDrx/lVmeG1QNjG4BAc7aTZsjogO1IaMA+55yVReZ+XWOepPKTDg4gmvnt9USebe2jgX+ZQKG3af6hknqoDObudRvn9E00hoBrdylom2+6po6HKaaKAFAk3yFi0cFuxmucdFCLbuyQOy6OBZ5PAULwz8QNHpXC54BTsG04yQbKwda3a8txx9VvTHmuawsjxGM7d2bGV05SkAaPpHXqntK/cA1tUe/VIsG4jJu05p27XCsZyuvLGH3xtliofiSG10cha4X7FPRv/htBbZB4C5qot7QW/jHF/sulnmkLA+rPNDlcBo+kZvqhxvc3c08jnCvuzZA/uudU5pZyZngHkAm+6dJO3djHCyIiYyXcmqItNfewHsJvaTRFcLl1G4tr22zk2e6ySxt31PT3WtqHBzckeyyJ30HDg3QCkhaHrBtDGjqLOUo4A+nAJ/S0Z73PcC78XuOijW2cge1rUjFDIa1n9ygu9Th07piWidvFcoRvr9KW0AIaDZNWoiOAJzYPKiK+pakhuokuzbro+5wk5JCbc7AzfuB0RfEX/wDuOxya/RLMBcBZPqKNCbi4muTRPalUjeW0L3HF9UOMmRz74yKCMAd1B3GAigk7QSBZuiO3/eFSWxHZBH+USVu29hIOSTzaHqHU2gOoz1QBq2gO23gHtlLykegtGDwQUSXBa3/Ubv3S5c4sa6zbjXx/3+6Cj3j3IJxnhUifuFF19Pg9lH4YT3xn2R9FC0+Y5wB29CPZShzTsLI2tJz1RxGANrACQOOyEx3Ff0/5RN5rccndX0XKispDbceSLo8JZzyG2cEDilfUH0MxygHMb77H/KuaOtlaTRNniqS+sbuB/qaQb+UMOcHijmyL+qNI3+HuvIGfdX9RiYa8bm1XtwjwzNaNr3Cr7chdniABeD2wQgBg3BvddIyebqDbQXYByeq09MWvAGDXP/6vOOaGjHI6rS8Olfbm30tblof1WgZK0OB2vHXhJP00kZc1zTY/ULUiJkZk5pSb1tAI9rTBiPJoECs9lSi87evPHC05o2h5A4B6pMtHAAyaWbFC1szn6djGg20g2knPdI9zqF9innxN8kPNYbdIJgYXtbVA9gs4mlxG5xJwBx8q7v4Le6tuLIyR+L/hLPlcbL/VRCoGTuA5urVXCmkEc9hwuuccV1Q5XE+ntz7omgvmLXU04UVHD1H8lEwx/9k="/>
          <p:cNvSpPr>
            <a:spLocks noChangeAspect="1" noChangeArrowheads="1"/>
          </p:cNvSpPr>
          <p:nvPr/>
        </p:nvSpPr>
        <p:spPr bwMode="auto">
          <a:xfrm>
            <a:off x="0" y="-947738"/>
            <a:ext cx="2333625" cy="195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060848"/>
            <a:ext cx="77724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      </a:t>
            </a:r>
            <a:r>
              <a:rPr lang="ru-RU" sz="3200" dirty="0"/>
              <a:t>-</a:t>
            </a:r>
            <a:r>
              <a:rPr lang="ru-RU" sz="3200" dirty="0" smtClean="0"/>
              <a:t>Улицы малолюдные, тёмные,</a:t>
            </a:r>
            <a:br>
              <a:rPr lang="ru-RU" sz="3200" dirty="0" smtClean="0"/>
            </a:br>
            <a:r>
              <a:rPr lang="ru-RU" sz="3200" dirty="0"/>
              <a:t>-</a:t>
            </a:r>
            <a:r>
              <a:rPr lang="ru-RU" sz="3200" dirty="0" smtClean="0"/>
              <a:t>тёмный грязный двор,</a:t>
            </a:r>
            <a:br>
              <a:rPr lang="ru-RU" sz="3200" dirty="0" smtClean="0"/>
            </a:br>
            <a:r>
              <a:rPr lang="ru-RU" sz="3200" dirty="0"/>
              <a:t>-</a:t>
            </a:r>
            <a:r>
              <a:rPr lang="ru-RU" sz="3200" dirty="0" smtClean="0"/>
              <a:t>узкие улочки,</a:t>
            </a:r>
            <a:br>
              <a:rPr lang="ru-RU" sz="3200" dirty="0" smtClean="0"/>
            </a:br>
            <a:r>
              <a:rPr lang="ru-RU" sz="3200" dirty="0"/>
              <a:t>-</a:t>
            </a:r>
            <a:r>
              <a:rPr lang="ru-RU" sz="3200" dirty="0" smtClean="0"/>
              <a:t>подземелье – место обитания </a:t>
            </a:r>
            <a:r>
              <a:rPr lang="ru-RU" sz="3200" dirty="0" err="1" smtClean="0"/>
              <a:t>Мерцаловых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-при жизни в аду</a:t>
            </a:r>
            <a:br>
              <a:rPr lang="ru-RU" sz="3200" dirty="0" smtClean="0"/>
            </a:br>
            <a:r>
              <a:rPr lang="ru-RU" sz="3200" dirty="0" smtClean="0"/>
              <a:t>-нищие находятся в тупике, безысходность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620689"/>
            <a:ext cx="7772400" cy="136815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CC00"/>
                </a:solidFill>
              </a:rPr>
              <a:t>Но вот меняется пейзаж. </a:t>
            </a:r>
          </a:p>
          <a:p>
            <a:pPr algn="ctr"/>
            <a:r>
              <a:rPr lang="ru-RU" sz="4400" dirty="0" smtClean="0">
                <a:solidFill>
                  <a:srgbClr val="FFCC00"/>
                </a:solidFill>
              </a:rPr>
              <a:t>Каким он становится?</a:t>
            </a:r>
            <a:endParaRPr lang="ru-RU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0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7363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Выразительное чтение эпизода «Уже более года жили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Мерцаловы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в этом подземелье…»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2553147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Ролевое чтение сцены разговора мальчиков с матерью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5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Выразительное чтение сцены прихода отца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 smtClean="0"/>
              <a:t>      -Разрушается связь с семьей в  </a:t>
            </a:r>
          </a:p>
          <a:p>
            <a:pPr marL="0" indent="0">
              <a:buNone/>
            </a:pPr>
            <a:r>
              <a:rPr lang="ru-RU" sz="4000" dirty="0" smtClean="0"/>
              <a:t>            результате адской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12377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dirty="0" smtClean="0"/>
              <a:t>Зимний парк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0993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-</a:t>
            </a:r>
            <a:r>
              <a:rPr lang="ru-RU" sz="4000" dirty="0" smtClean="0"/>
              <a:t>Умиротворение </a:t>
            </a:r>
            <a:r>
              <a:rPr lang="ru-RU" sz="4000" dirty="0"/>
              <a:t>созвучно слову умирать.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/>
              <a:t>-</a:t>
            </a:r>
            <a:r>
              <a:rPr lang="ru-RU" sz="4000" dirty="0" smtClean="0"/>
              <a:t>Мысль </a:t>
            </a:r>
            <a:r>
              <a:rPr lang="ru-RU" sz="4000" dirty="0"/>
              <a:t>о </a:t>
            </a:r>
            <a:r>
              <a:rPr lang="ru-RU" sz="4000" dirty="0" smtClean="0"/>
              <a:t>самоубийстве </a:t>
            </a:r>
            <a:r>
              <a:rPr lang="ru-RU" sz="4000" dirty="0" err="1"/>
              <a:t>Мерцалова</a:t>
            </a:r>
            <a:r>
              <a:rPr lang="ru-RU" sz="4000" dirty="0" smtClean="0"/>
              <a:t>.</a:t>
            </a:r>
          </a:p>
          <a:p>
            <a:pPr marL="0" indent="0" algn="ctr">
              <a:buNone/>
            </a:pPr>
            <a:r>
              <a:rPr lang="ru-RU" sz="4000" dirty="0" smtClean="0"/>
              <a:t>-Одиночество и бесцельность существования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671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Небо</a:t>
            </a:r>
            <a:br>
              <a:rPr lang="ru-RU" dirty="0" smtClean="0"/>
            </a:br>
            <a:r>
              <a:rPr lang="ru-RU" dirty="0" smtClean="0"/>
              <a:t>Духовность</a:t>
            </a:r>
            <a:br>
              <a:rPr lang="ru-RU" dirty="0" smtClean="0"/>
            </a:br>
            <a:r>
              <a:rPr lang="ru-RU" dirty="0" smtClean="0"/>
              <a:t>Чудо совершает незнакомец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smtClean="0"/>
              <a:t>В самый трагический момент происходит чудо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742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Понятия «мы», «вместе», «дом», «семья»</a:t>
            </a:r>
            <a:endParaRPr lang="ru-RU" dirty="0"/>
          </a:p>
        </p:txBody>
      </p:sp>
      <p:pic>
        <p:nvPicPr>
          <p:cNvPr id="6146" name="Picture 2" descr="http://t1.gstatic.com/images?q=tbn:ANd9GcT5Ij96vz5GYWQc_U9N5e_XHmGiS5eOClishTGFztHRnGYxDl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439248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0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405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941168"/>
            <a:ext cx="8136904" cy="15121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           </a:t>
            </a:r>
          </a:p>
          <a:p>
            <a:r>
              <a:rPr lang="ru-RU" sz="3600" b="1" dirty="0" smtClean="0"/>
              <a:t>  Судьбы Александра Ивановича Куприна, героев рассказа «Чудесный доктор» перекликаются с судьбой великого татарского поэта </a:t>
            </a:r>
            <a:r>
              <a:rPr lang="ru-RU" sz="3600" b="1" dirty="0" err="1" smtClean="0"/>
              <a:t>Габдуллы</a:t>
            </a:r>
            <a:r>
              <a:rPr lang="ru-RU" sz="3600" b="1" dirty="0" smtClean="0"/>
              <a:t> Тукая</a:t>
            </a:r>
            <a:endParaRPr lang="ru-RU" sz="3600" b="1" dirty="0"/>
          </a:p>
        </p:txBody>
      </p:sp>
      <p:pic>
        <p:nvPicPr>
          <p:cNvPr id="7170" name="Picture 2" descr="http://t0.gstatic.com/images?q=tbn:ANd9GcRk_dEkDU00vXXdJ66bpxoO5seDktGa0xN0PHgPWdTd2rW1f4q6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8" y="612774"/>
            <a:ext cx="5486400" cy="43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04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>Эпиграф: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</a:t>
            </a:r>
            <a:r>
              <a:rPr lang="ru-RU" sz="4400" dirty="0" smtClean="0"/>
              <a:t>«Во всех случаях лучше                        </a:t>
            </a:r>
          </a:p>
          <a:p>
            <a:pPr marL="0" indent="0">
              <a:buNone/>
            </a:pPr>
            <a:r>
              <a:rPr lang="ru-RU" sz="4400" dirty="0" smtClean="0"/>
              <a:t>     надеяться, чем отчаиваться»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                           И. Гёте</a:t>
            </a:r>
            <a:endParaRPr lang="ru-RU" sz="4400" dirty="0"/>
          </a:p>
        </p:txBody>
      </p:sp>
      <p:pic>
        <p:nvPicPr>
          <p:cNvPr id="1026" name="Picture 2" descr="http://t1.gstatic.com/images?q=tbn:ANd9GcTiLGaudzMlpuJxejjMrWJRFiOr6UJdKs0y-31WRqHjYeKsEg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1847850" cy="246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7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81128"/>
            <a:ext cx="770485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Когда </a:t>
            </a:r>
            <a:r>
              <a:rPr lang="ru-RU" dirty="0" err="1"/>
              <a:t>Габдулле</a:t>
            </a:r>
            <a:r>
              <a:rPr lang="ru-RU" dirty="0"/>
              <a:t> было около пяти месяцев, он лишился отца. Позднее мать оставила ребёнка на воспитание бедной старушке, а потом — забрала обратно, однако вскоре умерла и в возрасте четырёх лет </a:t>
            </a:r>
            <a:r>
              <a:rPr lang="ru-RU" dirty="0" err="1"/>
              <a:t>Габдулла</a:t>
            </a:r>
            <a:r>
              <a:rPr lang="ru-RU" dirty="0"/>
              <a:t> стал круглым </a:t>
            </a:r>
            <a:r>
              <a:rPr lang="ru-RU" dirty="0" smtClean="0"/>
              <a:t>сиротой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29492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10242" name="Picture 2" descr="http://t2.gstatic.com/images?q=tbn:ANd9GcTO0XYceZaKArL7C8e6CW3VjB_mevGk9gv1wUzZVHmoxQhPSdh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50" b="19850"/>
          <a:stretch>
            <a:fillRect/>
          </a:stretch>
        </p:blipFill>
        <p:spPr bwMode="auto">
          <a:xfrm>
            <a:off x="2195736" y="612775"/>
            <a:ext cx="4824536" cy="35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7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00"/>
                </a:solidFill>
              </a:rPr>
              <a:t>Подведение итогов урока: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Добро творит чудеса. Творит, значит действует. Действуйте и вы, помогая тем, кто рядом с вами, кто нуждается в поддержке. Добро требует душевного напряжения, сердечной отзывчивости-значит, не будьте глухи и невнимательны к людям!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3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00"/>
                </a:solidFill>
              </a:rPr>
              <a:t>Домашняя работа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Расскажите дома о судьбах писателей Г. Тукая, А.И. Куприна, перескажите запомнившиеся эпизоды из рассказа «Чудесный доктор» и воспоминаний Тукая.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Расспросите, а были ли в их жизни случаи, когда чужие люди проявляли милосердие и сострадание. 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Подготовьте краткий рассказ об этом.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60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3600" b="1" dirty="0"/>
              <a:t> </a:t>
            </a:r>
            <a:r>
              <a:rPr lang="ru-RU" sz="3600" b="1" dirty="0" smtClean="0"/>
              <a:t>      Александр Иванович Куприн</a:t>
            </a:r>
            <a:endParaRPr lang="ru-RU" sz="3600" b="1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12774"/>
            <a:ext cx="6120680" cy="4904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759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00"/>
                </a:solidFill>
              </a:rPr>
              <a:t>Детские годы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Родился 8 сентября 1870 года в г. Наровчате Пензенской губернии. Отец умер от холеры. С 7 лет учеба в сиротском училище. Затем в </a:t>
            </a:r>
            <a:r>
              <a:rPr lang="ru-RU" sz="2400" dirty="0" err="1" smtClean="0"/>
              <a:t>кодетском</a:t>
            </a:r>
            <a:r>
              <a:rPr lang="ru-RU" sz="2400" dirty="0" smtClean="0"/>
              <a:t> корпусе в Москве.</a:t>
            </a:r>
          </a:p>
          <a:p>
            <a:r>
              <a:rPr lang="ru-RU" sz="2400" dirty="0" smtClean="0"/>
              <a:t>«Всё серо, казарменно…Товарищи грубы, начальство недоброжелательно».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А.И. Куприн</a:t>
            </a:r>
            <a:endParaRPr lang="ru-RU" sz="2400" dirty="0"/>
          </a:p>
        </p:txBody>
      </p:sp>
      <p:pic>
        <p:nvPicPr>
          <p:cNvPr id="8" name="rg_hi" descr="http://t3.gstatic.com/images?q=tbn:ANd9GcRMCyie99xu_8oxyou9BfcPsmdC3jICnrtKW2AR-_bBDCaS9RLU0Q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2304256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78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C00"/>
                </a:solidFill>
              </a:rPr>
              <a:t>Начало литературной деятельности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кодетском</a:t>
            </a:r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орпусе появились первые склонности к литературе. Будучи курсантом, Куприн впервые опубликовал первый рассказ «Последний дебют» (1889).</a:t>
            </a:r>
          </a:p>
          <a:p>
            <a:r>
              <a:rPr lang="ru-RU" dirty="0" smtClean="0"/>
              <a:t>14 лет длилась военная жизнь.</a:t>
            </a:r>
            <a:endParaRPr lang="ru-RU" dirty="0"/>
          </a:p>
        </p:txBody>
      </p:sp>
      <p:pic>
        <p:nvPicPr>
          <p:cNvPr id="5" name="rg_hi" descr="http://t3.gstatic.com/images?q=tbn:ANd9GcTHLvX2SQh-wrWaCCrjf4-JzH7hYvX8toE0tTcyvxdqSRRqafI7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00809"/>
            <a:ext cx="2376264" cy="3500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58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00"/>
                </a:solidFill>
              </a:rPr>
              <a:t>Расцвет творчества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Повесть «Молох» (1896)</a:t>
            </a:r>
          </a:p>
          <a:p>
            <a:r>
              <a:rPr lang="ru-RU" dirty="0" smtClean="0"/>
              <a:t>«Прапорщик армейский» (1897)</a:t>
            </a:r>
          </a:p>
          <a:p>
            <a:r>
              <a:rPr lang="ru-RU" dirty="0" smtClean="0"/>
              <a:t>«Олеся» (1898)</a:t>
            </a:r>
          </a:p>
          <a:p>
            <a:r>
              <a:rPr lang="ru-RU" dirty="0" smtClean="0"/>
              <a:t>« В цирке» (1901)</a:t>
            </a:r>
          </a:p>
          <a:p>
            <a:r>
              <a:rPr lang="ru-RU" dirty="0" smtClean="0"/>
              <a:t>«Конокрады» (1903)</a:t>
            </a:r>
          </a:p>
          <a:p>
            <a:r>
              <a:rPr lang="ru-RU" dirty="0" smtClean="0"/>
              <a:t>«Поединок» (1905)</a:t>
            </a:r>
          </a:p>
          <a:p>
            <a:endParaRPr lang="ru-RU" dirty="0"/>
          </a:p>
        </p:txBody>
      </p:sp>
      <p:pic>
        <p:nvPicPr>
          <p:cNvPr id="5" name="rg_hi" descr="http://t2.gstatic.com/images?q=tbn:ANd9GcRHDjpWgucpdx2KeqKLxBqk2rfmg0M-L3oTIRSN7QUMLj_rqQIY2Q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1772817"/>
            <a:ext cx="2582366" cy="3314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28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67744" y="612775"/>
            <a:ext cx="4608512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4653136"/>
            <a:ext cx="6912768" cy="137504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400" dirty="0" smtClean="0"/>
              <a:t>      Прототипом чудесного доктора, то </a:t>
            </a:r>
            <a:r>
              <a:rPr lang="ru-RU" sz="8400" smtClean="0"/>
              <a:t>есть человеком, </a:t>
            </a:r>
            <a:r>
              <a:rPr lang="ru-RU" sz="8400" dirty="0" smtClean="0"/>
              <a:t>который реально существовал, и с которого автор пишет           своего героя, стал великий хирург                                                                         </a:t>
            </a:r>
            <a:r>
              <a:rPr lang="ru-RU" sz="8400" b="1" dirty="0"/>
              <a:t> </a:t>
            </a:r>
            <a:r>
              <a:rPr lang="ru-RU" sz="8400" b="1" dirty="0" smtClean="0"/>
              <a:t>  </a:t>
            </a:r>
            <a:r>
              <a:rPr lang="ru-RU" sz="8400" dirty="0" smtClean="0"/>
              <a:t>       </a:t>
            </a:r>
          </a:p>
          <a:p>
            <a:pPr algn="ctr"/>
            <a:r>
              <a:rPr lang="ru-RU" sz="8400" b="1" dirty="0"/>
              <a:t> </a:t>
            </a:r>
            <a:r>
              <a:rPr lang="ru-RU" sz="8400" b="1" dirty="0" smtClean="0"/>
              <a:t>   </a:t>
            </a:r>
            <a:r>
              <a:rPr lang="ru-RU" sz="9800" b="1" dirty="0" smtClean="0"/>
              <a:t>Николай Иванович Пирогов </a:t>
            </a:r>
            <a:endParaRPr lang="ru-RU" sz="9800" b="1" dirty="0"/>
          </a:p>
        </p:txBody>
      </p:sp>
      <p:pic>
        <p:nvPicPr>
          <p:cNvPr id="5" name="rg_hi" descr="http://t2.gstatic.com/images?q=tbn:ANd9GcRtiwskVZYmWNheADAdXYVwmjWWfmAwcc9ZqbAOZxuRRJrNfL6K">
            <a:hlinkClick r:id="rId2" tgtFrame="_blank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6672"/>
            <a:ext cx="3384376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78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>
            <a:noAutofit/>
          </a:bodyPr>
          <a:lstStyle/>
          <a:p>
            <a:r>
              <a:rPr lang="ru-RU" sz="1600" dirty="0" smtClean="0"/>
              <a:t>Н.И. Пирогов очень много сделал и для медицины, и для российской армии. Свой огромный опыт он 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b="1" dirty="0">
                <a:latin typeface="+mj-lt"/>
              </a:rPr>
              <a:t>и</a:t>
            </a:r>
            <a:r>
              <a:rPr lang="ru-RU" sz="1800" b="1" dirty="0" smtClean="0">
                <a:latin typeface="+mj-lt"/>
              </a:rPr>
              <a:t>зложил в трудах о военно-полевой хирургии.  По справедливости его считают «отцом русской хирургии», так как он впервые применил наркоз в условиях войны.</a:t>
            </a:r>
            <a:endParaRPr lang="ru-RU" sz="1800" b="1" dirty="0">
              <a:latin typeface="+mj-lt"/>
            </a:endParaRPr>
          </a:p>
        </p:txBody>
      </p:sp>
      <p:pic>
        <p:nvPicPr>
          <p:cNvPr id="5" name="rg_hi" descr="http://t2.gstatic.com/images?q=tbn:ANd9GcQM3fA22Kzi7Dzl3KFwAy6YcHPhxMUwbJoTPVS8tFF5swUV7Tib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" r="698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922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800600"/>
            <a:ext cx="8280920" cy="10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Большой любовью пользовался Пирогов среди простого народа. Его любили за простоту, благородство и бескорыстие. Зная на собственном опыте, какова жизнь в бедности, Николай Иванович лечил нуждающихся и студентов бесплатно. Часто помогал им материально.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4989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http://t0.gstatic.com/images?q=tbn:ANd9GcSpBLoQXXj0PW0sphPcSID7kt_TfTX3cZ_DQOKc1O72D2pLsW4v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" r="64"/>
          <a:stretch>
            <a:fillRect/>
          </a:stretch>
        </p:blipFill>
        <p:spPr bwMode="auto">
          <a:xfrm>
            <a:off x="1835150" y="620713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7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586</Words>
  <Application>Microsoft Office PowerPoint</Application>
  <PresentationFormat>Экран (4:3)</PresentationFormat>
  <Paragraphs>73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Диалог культур в литературном образовании Добро творит чудеса</vt:lpstr>
      <vt:lpstr>     Эпиграф:</vt:lpstr>
      <vt:lpstr>Презентация PowerPoint</vt:lpstr>
      <vt:lpstr>Детские годы</vt:lpstr>
      <vt:lpstr>Начало литературной деятельности</vt:lpstr>
      <vt:lpstr>Расцвет творчества</vt:lpstr>
      <vt:lpstr>   </vt:lpstr>
      <vt:lpstr>Н.И. Пирогов очень много сделал и для медицины, и для российской армии. Свой огромный опыт он </vt:lpstr>
      <vt:lpstr>Большой любовью пользовался Пирогов среди простого народа. Его любили за простоту, благородство и бескорыстие. Зная на собственном опыте, какова жизнь в бедности, Николай Иванович лечил нуждающихся и студентов бесплатно. Часто помогал им материально.</vt:lpstr>
      <vt:lpstr>Словарная работа</vt:lpstr>
      <vt:lpstr>Как начинается рассказ?</vt:lpstr>
      <vt:lpstr>Праздник, благосостояние,  яркие краски, веселая музыка</vt:lpstr>
      <vt:lpstr>      -Улицы малолюдные, тёмные, -тёмный грязный двор, -узкие улочки, -подземелье – место обитания Мерцаловых -при жизни в аду -нищие находятся в тупике, безысходность </vt:lpstr>
      <vt:lpstr>  Выразительное чтение эпизода «Уже более года жили Мерцаловы в этом подземелье…»</vt:lpstr>
      <vt:lpstr>Выразительное чтение сцены прихода отца</vt:lpstr>
      <vt:lpstr>Зимний парк</vt:lpstr>
      <vt:lpstr>Небо Духовность Чудо совершает незнакомец</vt:lpstr>
      <vt:lpstr>Понятия «мы», «вместе», «дом», «семья»</vt:lpstr>
      <vt:lpstr>Презентация PowerPoint</vt:lpstr>
      <vt:lpstr>Когда Габдулле было около пяти месяцев, он лишился отца. Позднее мать оставила ребёнка на воспитание бедной старушке, а потом — забрала обратно, однако вскоре умерла и в возрасте четырёх лет Габдулла стал круглым сиротой</vt:lpstr>
      <vt:lpstr>Подведение итогов урока:</vt:lpstr>
      <vt:lpstr>Домашняя работа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Куприн</dc:title>
  <dc:creator>User</dc:creator>
  <cp:lastModifiedBy>Пользователь Windows</cp:lastModifiedBy>
  <cp:revision>91</cp:revision>
  <dcterms:created xsi:type="dcterms:W3CDTF">2012-10-12T18:33:54Z</dcterms:created>
  <dcterms:modified xsi:type="dcterms:W3CDTF">2015-01-30T20:16:53Z</dcterms:modified>
</cp:coreProperties>
</file>