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0000"/>
    <a:srgbClr val="FFFF66"/>
    <a:srgbClr val="0000CC"/>
    <a:srgbClr val="CC0000"/>
    <a:srgbClr val="6600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9" autoAdjust="0"/>
    <p:restoredTop sz="94660"/>
  </p:normalViewPr>
  <p:slideViewPr>
    <p:cSldViewPr>
      <p:cViewPr varScale="1">
        <p:scale>
          <a:sx n="69" d="100"/>
          <a:sy n="69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2D32-4883-4BA7-A939-413285E35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EC80-B957-4CC2-990A-FFC306916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A325-281F-4BD9-A585-229885C9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545C4-54C0-48D0-B5A3-8B8F08AB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DBD6-3E3B-40FF-8CD7-DF698E7F0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D97A-2729-4FDA-889A-ED52E70F8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236D-4FFE-44E3-88B5-CFD5A793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D7F3-BBE4-4473-9711-A1716C73D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0361-BEA9-424B-865E-D68A31B02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3599-1FB1-4D65-8494-C224BC84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CFB7-B878-44B3-B2B7-9B17B1811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E5A055-A224-4450-81F8-9FC8FFD61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hyperlink" Target="http://www.9151394.ru/projects/inyaz/fio_mioo/kulbida/web/27march/jack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yumaaz.gov/Images/General/ss-2623028-leprechaunHa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298125">
            <a:off x="773113" y="238125"/>
            <a:ext cx="7342187" cy="3457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omic Sans MS"/>
              </a:rPr>
              <a:t>HOLIDAYS</a:t>
            </a:r>
            <a:endParaRPr lang="ru-RU" sz="3600" b="1" kern="1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FF"/>
              </a:solidFill>
              <a:latin typeface="Comic Sans MS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14313" y="4000500"/>
            <a:ext cx="6000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Creative team </a:t>
            </a:r>
            <a:r>
              <a:rPr lang="ru-RU" sz="2800">
                <a:solidFill>
                  <a:srgbClr val="FF0066"/>
                </a:solidFill>
              </a:rPr>
              <a:t>: </a:t>
            </a:r>
            <a:r>
              <a:rPr lang="en-US" sz="2800">
                <a:solidFill>
                  <a:srgbClr val="FF0066"/>
                </a:solidFill>
              </a:rPr>
              <a:t>Ivanova Julia, </a:t>
            </a:r>
          </a:p>
          <a:p>
            <a:r>
              <a:rPr lang="en-US" sz="2800">
                <a:solidFill>
                  <a:srgbClr val="FF0066"/>
                </a:solidFill>
              </a:rPr>
              <a:t>                         Gamov Vitya,</a:t>
            </a:r>
          </a:p>
          <a:p>
            <a:r>
              <a:rPr lang="en-US" sz="2800">
                <a:solidFill>
                  <a:srgbClr val="FF0066"/>
                </a:solidFill>
              </a:rPr>
              <a:t>                         Potemkina Anya,</a:t>
            </a:r>
          </a:p>
          <a:p>
            <a:r>
              <a:rPr lang="en-US" sz="2800">
                <a:solidFill>
                  <a:srgbClr val="FF0066"/>
                </a:solidFill>
              </a:rPr>
              <a:t>                         Vorotilova Dasha.</a:t>
            </a:r>
          </a:p>
          <a:p>
            <a:r>
              <a:rPr lang="en-US" sz="2800">
                <a:solidFill>
                  <a:srgbClr val="FF0066"/>
                </a:solidFill>
              </a:rPr>
              <a:t>       Teachers </a:t>
            </a:r>
            <a:r>
              <a:rPr lang="ru-RU" sz="2800">
                <a:solidFill>
                  <a:srgbClr val="FF0066"/>
                </a:solidFill>
              </a:rPr>
              <a:t>: </a:t>
            </a:r>
            <a:r>
              <a:rPr lang="en-US" sz="2800">
                <a:solidFill>
                  <a:srgbClr val="FF0066"/>
                </a:solidFill>
              </a:rPr>
              <a:t>Kostyukova O.V.</a:t>
            </a:r>
          </a:p>
          <a:p>
            <a:r>
              <a:rPr lang="en-US" sz="2800">
                <a:solidFill>
                  <a:srgbClr val="FF0066"/>
                </a:solidFill>
              </a:rPr>
              <a:t>                         Vinichenko L.N.</a:t>
            </a:r>
          </a:p>
          <a:p>
            <a:r>
              <a:rPr lang="en-US" sz="2800">
                <a:solidFill>
                  <a:srgbClr val="FF0066"/>
                </a:solidFill>
              </a:rPr>
              <a:t>                 </a:t>
            </a:r>
          </a:p>
          <a:p>
            <a:r>
              <a:rPr lang="en-US" sz="2800">
                <a:solidFill>
                  <a:srgbClr val="FF0066"/>
                </a:solidFill>
              </a:rPr>
              <a:t>        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929188" y="500063"/>
            <a:ext cx="3857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April Fool’s Day</a:t>
            </a:r>
            <a:endParaRPr lang="ru-RU" sz="4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800080"/>
              </a:solidFill>
              <a:latin typeface="Comic Sans MS" pitchFamily="66" charset="0"/>
            </a:endParaRPr>
          </a:p>
          <a:p>
            <a:pPr algn="just"/>
            <a:r>
              <a:rPr lang="ru-RU" sz="2800" b="1">
                <a:solidFill>
                  <a:srgbClr val="FF0066"/>
                </a:solidFill>
                <a:latin typeface="Comic Sans MS" pitchFamily="66" charset="0"/>
              </a:rPr>
              <a:t>April Fool’s Day is on the 1st of April. English children like this day very much. They play jokes and tricks on other people, even on teachers.</a:t>
            </a:r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22" name="Picture 6" descr="April%20Fools%20giflates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8829-015-03-1042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43313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ads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74788"/>
            <a:ext cx="38877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003800" y="539750"/>
            <a:ext cx="36718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Father’s day</a:t>
            </a:r>
            <a:r>
              <a:rPr lang="en-US" sz="4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just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In June English people celebrate Father’s Day.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just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On that day children send cards and give presents to their fathers.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e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4622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143375" y="642938"/>
            <a:ext cx="46085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Halloween</a:t>
            </a: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just"/>
            <a:r>
              <a:rPr lang="en-US" sz="2800">
                <a:solidFill>
                  <a:srgbClr val="6600CC"/>
                </a:solidFill>
              </a:rPr>
              <a:t>On the 31st of October there is Halowe’en. The symbol of this holiday is </a:t>
            </a:r>
            <a:r>
              <a:rPr lang="en-US" sz="2800">
                <a:solidFill>
                  <a:srgbClr val="6600CC"/>
                </a:solidFill>
                <a:hlinkClick r:id="rId4"/>
              </a:rPr>
              <a:t>"Jack o'lantern"</a:t>
            </a:r>
            <a:r>
              <a:rPr lang="en-US" sz="2800">
                <a:solidFill>
                  <a:srgbClr val="6600CC"/>
                </a:solidFill>
              </a:rPr>
              <a:t>. People make it from a pumpkin. </a:t>
            </a:r>
            <a:endParaRPr lang="ru-RU" sz="2800">
              <a:solidFill>
                <a:srgbClr val="6600CC"/>
              </a:solidFill>
            </a:endParaRPr>
          </a:p>
          <a:p>
            <a:pPr algn="just"/>
            <a:r>
              <a:rPr lang="ru-RU" sz="2800">
                <a:solidFill>
                  <a:srgbClr val="6600CC"/>
                </a:solidFill>
              </a:rPr>
              <a:t>  Children like Haloween parties, they put on witch’s and  ghost’s dresses. They go “trick or treat”.</a:t>
            </a:r>
            <a:r>
              <a:rPr lang="ru-RU" sz="2800"/>
              <a:t> </a:t>
            </a:r>
          </a:p>
        </p:txBody>
      </p:sp>
      <p:pic>
        <p:nvPicPr>
          <p:cNvPr id="11271" name="Picture 7" descr="happy_hallowee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8625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14313" y="1214438"/>
            <a:ext cx="8001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have proved our hypothesis:</a:t>
            </a:r>
            <a:b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“Children don’t know much about holidays in Great Britain.</a:t>
            </a:r>
            <a:endParaRPr lang="ru-RU" sz="4800">
              <a:solidFill>
                <a:srgbClr val="7030A0"/>
              </a:solidFill>
            </a:endParaRPr>
          </a:p>
        </p:txBody>
      </p:sp>
      <p:pic>
        <p:nvPicPr>
          <p:cNvPr id="14339" name="Picture 5" descr="http://img-fotki.yandex.ru/get/5812/89635038.55b/0_6d23f_3c81635c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3357563"/>
            <a:ext cx="186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7154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Match holiday and its date.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1429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yourself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3143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Christmas</a:t>
            </a:r>
          </a:p>
          <a:p>
            <a:endParaRPr lang="en-US" dirty="0" smtClean="0"/>
          </a:p>
          <a:p>
            <a:r>
              <a:rPr lang="en-US" dirty="0" smtClean="0"/>
              <a:t>New Year</a:t>
            </a:r>
          </a:p>
          <a:p>
            <a:endParaRPr lang="en-US" dirty="0" smtClean="0"/>
          </a:p>
          <a:p>
            <a:r>
              <a:rPr lang="en-US" dirty="0" smtClean="0"/>
              <a:t>St. Valentine’s Day</a:t>
            </a:r>
          </a:p>
          <a:p>
            <a:endParaRPr lang="en-US" dirty="0" smtClean="0"/>
          </a:p>
          <a:p>
            <a:r>
              <a:rPr lang="en-US" dirty="0" smtClean="0"/>
              <a:t>Mother’s Day</a:t>
            </a:r>
          </a:p>
          <a:p>
            <a:endParaRPr lang="en-US" dirty="0" smtClean="0"/>
          </a:p>
          <a:p>
            <a:r>
              <a:rPr lang="en-US" dirty="0" smtClean="0"/>
              <a:t>St. Patrick’s Day</a:t>
            </a:r>
          </a:p>
          <a:p>
            <a:endParaRPr lang="en-US" dirty="0" smtClean="0"/>
          </a:p>
          <a:p>
            <a:r>
              <a:rPr lang="en-US" dirty="0" smtClean="0"/>
              <a:t>Easter</a:t>
            </a:r>
          </a:p>
          <a:p>
            <a:endParaRPr lang="en-US" dirty="0" smtClean="0"/>
          </a:p>
          <a:p>
            <a:r>
              <a:rPr lang="en-US" dirty="0" smtClean="0"/>
              <a:t>April Fool’s Day</a:t>
            </a:r>
          </a:p>
          <a:p>
            <a:endParaRPr lang="en-US" dirty="0" smtClean="0"/>
          </a:p>
          <a:p>
            <a:r>
              <a:rPr lang="en-US" dirty="0" smtClean="0"/>
              <a:t>Father’s Day</a:t>
            </a:r>
          </a:p>
          <a:p>
            <a:endParaRPr lang="en-US" dirty="0" smtClean="0"/>
          </a:p>
          <a:p>
            <a:r>
              <a:rPr lang="en-US" dirty="0" smtClean="0"/>
              <a:t>Halloween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1857364"/>
            <a:ext cx="30718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1-st of April</a:t>
            </a:r>
          </a:p>
          <a:p>
            <a:endParaRPr lang="en-US" dirty="0" smtClean="0"/>
          </a:p>
          <a:p>
            <a:r>
              <a:rPr lang="en-US" dirty="0" smtClean="0"/>
              <a:t>On the 31-st of October</a:t>
            </a:r>
          </a:p>
          <a:p>
            <a:endParaRPr lang="en-US" dirty="0" smtClean="0"/>
          </a:p>
          <a:p>
            <a:r>
              <a:rPr lang="en-US" dirty="0" smtClean="0"/>
              <a:t>On the 25 –</a:t>
            </a:r>
            <a:r>
              <a:rPr lang="en-US" dirty="0" err="1" smtClean="0"/>
              <a:t>th</a:t>
            </a:r>
            <a:r>
              <a:rPr lang="en-US" dirty="0" smtClean="0"/>
              <a:t> of December</a:t>
            </a:r>
          </a:p>
          <a:p>
            <a:endParaRPr lang="en-US" dirty="0" smtClean="0"/>
          </a:p>
          <a:p>
            <a:r>
              <a:rPr lang="en-US" dirty="0" smtClean="0"/>
              <a:t>In April or in March</a:t>
            </a:r>
          </a:p>
          <a:p>
            <a:endParaRPr lang="en-US" dirty="0" smtClean="0"/>
          </a:p>
          <a:p>
            <a:r>
              <a:rPr lang="en-US" dirty="0" smtClean="0"/>
              <a:t>On the 31-st of December</a:t>
            </a:r>
          </a:p>
          <a:p>
            <a:endParaRPr lang="en-US" dirty="0" smtClean="0"/>
          </a:p>
          <a:p>
            <a:r>
              <a:rPr lang="en-US" dirty="0" smtClean="0"/>
              <a:t>On the 17-th of March</a:t>
            </a:r>
          </a:p>
          <a:p>
            <a:endParaRPr lang="en-US" dirty="0" smtClean="0"/>
          </a:p>
          <a:p>
            <a:r>
              <a:rPr lang="en-US" dirty="0" smtClean="0"/>
              <a:t>In June</a:t>
            </a:r>
          </a:p>
          <a:p>
            <a:endParaRPr lang="en-US" dirty="0" smtClean="0"/>
          </a:p>
          <a:p>
            <a:r>
              <a:rPr lang="en-US" dirty="0" smtClean="0"/>
              <a:t>On the 14 –</a:t>
            </a:r>
            <a:r>
              <a:rPr lang="en-US" dirty="0" err="1" smtClean="0"/>
              <a:t>th</a:t>
            </a:r>
            <a:r>
              <a:rPr lang="en-US" dirty="0" smtClean="0"/>
              <a:t> of February</a:t>
            </a:r>
          </a:p>
          <a:p>
            <a:endParaRPr lang="en-US" dirty="0" smtClean="0"/>
          </a:p>
          <a:p>
            <a:r>
              <a:rPr lang="en-US" dirty="0" smtClean="0"/>
              <a:t>In March</a:t>
            </a:r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14480" y="2000240"/>
            <a:ext cx="3857652" cy="114300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14546" y="3643314"/>
            <a:ext cx="3357586" cy="27860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00298" y="4214818"/>
            <a:ext cx="3143272" cy="57150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71736" y="3143248"/>
            <a:ext cx="3000396" cy="264320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000232" y="5357826"/>
            <a:ext cx="3571900" cy="57150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428728" y="3714752"/>
            <a:ext cx="4143404" cy="107157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1750199" y="2607463"/>
            <a:ext cx="3857652" cy="378621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43042" y="2643182"/>
            <a:ext cx="4000528" cy="164307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285984" y="2000240"/>
            <a:ext cx="3286148" cy="321471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298125">
            <a:off x="565150" y="954088"/>
            <a:ext cx="7342188" cy="3457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b="1" kern="1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FF"/>
              </a:solidFill>
              <a:latin typeface="Comic Sans MS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14313" y="3643313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Broadway" pitchFamily="82" charset="0"/>
              </a:rPr>
              <a:t>THANK YOU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142875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aim </a:t>
            </a:r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our project is to get the best knowledge of holidays in Great Britain.</a:t>
            </a:r>
            <a:endParaRPr lang="ru-RU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Microsoft\Windows\Temporary Internet Files\Content.IE5\G1VLLF8H\5384592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571750"/>
            <a:ext cx="2714625" cy="2000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IE5\6EQGWQ5O\X_C0185BAB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571750"/>
            <a:ext cx="2357438" cy="20002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IE5\6EQGWQ5O\2240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857750"/>
            <a:ext cx="2643187" cy="1857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IE5\PSW8WUHL\7070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643188"/>
            <a:ext cx="2571750" cy="20002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IE5\DO2WBKKJ\1245938825_7DB988A2DAA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714875"/>
            <a:ext cx="2214562" cy="2000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4" name="Picture 2" descr="http://im5-tub-ru.yandex.net/i?id=301592892-09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714875"/>
            <a:ext cx="2571750" cy="20002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785813" y="5000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Do you know about holidays in Great Britain</a:t>
            </a:r>
            <a:r>
              <a:rPr lang="ru-RU" sz="4400" b="1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r:id="rId4" imgW="6096528" imgH="4066384" progId="Excel.Sheet.8">
              <p:embed/>
            </p:oleObj>
          </a:graphicData>
        </a:graphic>
      </p:graphicFrame>
      <p:graphicFrame>
        <p:nvGraphicFramePr>
          <p:cNvPr id="40964" name="Диаграмма 8"/>
          <p:cNvGraphicFramePr>
            <a:graphicFrameLocks/>
          </p:cNvGraphicFramePr>
          <p:nvPr/>
        </p:nvGraphicFramePr>
        <p:xfrm>
          <a:off x="1500188" y="2503488"/>
          <a:ext cx="6096000" cy="3914775"/>
        </p:xfrm>
        <a:graphic>
          <a:graphicData uri="http://schemas.openxmlformats.org/presentationml/2006/ole">
            <p:oleObj spid="_x0000_s1027" name="Worksheet" r:id="rId5" imgW="6096075" imgH="391484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OleChart spid="409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mas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3810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57688" y="571500"/>
            <a:ext cx="4608512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Christmas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200" b="1">
                <a:latin typeface="Comic Sans MS" pitchFamily="66" charset="0"/>
              </a:rPr>
              <a:t>	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the 25th of December there is the greatest holiday – Christmas. People send X-mas cards to their friends and relatives.</a:t>
            </a:r>
          </a:p>
          <a:p>
            <a:pPr algn="just"/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They buy a Christmas tree and decorate it with toys, coloured balls and lights. </a:t>
            </a:r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Children wake up early to find stockings full of small presents on their beds. </a:t>
            </a:r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new_ya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57750" y="1071563"/>
            <a:ext cx="38893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Year</a:t>
            </a:r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Year’s Eve all British people celebrate on the 31st of December. Most people go to see their friends and relatives. 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midnight they  sing New Year songs and wish a happy New Year to each other.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valenti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785938"/>
            <a:ext cx="259556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43000" y="3786188"/>
            <a:ext cx="64087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solidFill>
                  <a:srgbClr val="0000CC"/>
                </a:solidFill>
                <a:latin typeface="Comic Sans MS" pitchFamily="66" charset="0"/>
              </a:rPr>
              <a:t>On the 14th of February there is St. Valentine’s Day. People send Valentine’s cards to someone they love. Usually they don’t sign them – you must guess who sent cards to you.</a:t>
            </a:r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5128" name="Picture 8" descr="prod_713_3322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2686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1857375" y="928688"/>
            <a:ext cx="542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St. Valentine’s day</a:t>
            </a:r>
            <a:endParaRPr lang="ru-RU" sz="48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57625" y="428625"/>
            <a:ext cx="49641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Mother’s day</a:t>
            </a:r>
          </a:p>
          <a:p>
            <a:pPr algn="ctr"/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March there is a holiday for English women – Mother’s Day. 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People in the family try to help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them.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On that day they visit their mothers and give them presents and “A Mother’s Day Card”.</a:t>
            </a:r>
          </a:p>
        </p:txBody>
      </p:sp>
      <p:pic>
        <p:nvPicPr>
          <p:cNvPr id="6152" name="Picture 8" descr="rabbi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2247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mother's day roses clipar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00438"/>
            <a:ext cx="29511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072063" y="1643063"/>
            <a:ext cx="3603625" cy="48942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 b="1">
                <a:solidFill>
                  <a:srgbClr val="FFFF00"/>
                </a:solidFill>
              </a:rPr>
              <a:t>The 17th of March is a national holiday in Ireland – St. Patrick’s day. On that day people wear a shamrock. A shamrock is a plant with three or four leaves. It is the national symbol of Ireland. </a:t>
            </a:r>
            <a:endParaRPr lang="ru-RU" sz="2400" b="1">
              <a:solidFill>
                <a:srgbClr val="FFFF00"/>
              </a:solidFill>
            </a:endParaRPr>
          </a:p>
          <a:p>
            <a:pPr algn="just"/>
            <a:r>
              <a:rPr lang="en-US" sz="2400" b="1">
                <a:solidFill>
                  <a:srgbClr val="FFFF00"/>
                </a:solidFill>
              </a:rPr>
              <a:t>St. Patrick was a man who had wonderful power. He cleared Ireland of snakes.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en-US" b="1"/>
          </a:p>
        </p:txBody>
      </p:sp>
      <p:pic>
        <p:nvPicPr>
          <p:cNvPr id="7176" name="Picture 8" descr="3917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500438"/>
            <a:ext cx="352901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286125" y="214313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ST. PATRICK’S DAY</a:t>
            </a:r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7" descr="Картинка 20 из 11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143000"/>
            <a:ext cx="31432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5219700" y="842963"/>
            <a:ext cx="3673475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Easter</a:t>
            </a:r>
            <a:endParaRPr lang="ru-RU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just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In April or at the end of March English people celebrate Easter Day. </a:t>
            </a:r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just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just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On Easter Sunday children get chocolate eggs and rabbits.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0" name="Picture 8" descr="easter_eg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16398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hick-hatch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554038"/>
            <a:ext cx="23050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Animation6_512x4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492375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373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Казанка</dc:creator>
  <cp:lastModifiedBy>user</cp:lastModifiedBy>
  <cp:revision>69</cp:revision>
  <dcterms:created xsi:type="dcterms:W3CDTF">2008-03-12T12:34:18Z</dcterms:created>
  <dcterms:modified xsi:type="dcterms:W3CDTF">2012-04-09T19:41:39Z</dcterms:modified>
</cp:coreProperties>
</file>