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6" r:id="rId3"/>
    <p:sldId id="276" r:id="rId4"/>
    <p:sldId id="284" r:id="rId5"/>
    <p:sldId id="281" r:id="rId6"/>
    <p:sldId id="292" r:id="rId7"/>
    <p:sldId id="288" r:id="rId8"/>
    <p:sldId id="289" r:id="rId9"/>
    <p:sldId id="268" r:id="rId10"/>
    <p:sldId id="257" r:id="rId11"/>
    <p:sldId id="285" r:id="rId12"/>
    <p:sldId id="286" r:id="rId13"/>
    <p:sldId id="290" r:id="rId14"/>
    <p:sldId id="291" r:id="rId15"/>
    <p:sldId id="293" r:id="rId16"/>
    <p:sldId id="294" r:id="rId17"/>
    <p:sldId id="296" r:id="rId18"/>
    <p:sldId id="298" r:id="rId19"/>
    <p:sldId id="299" r:id="rId20"/>
    <p:sldId id="300" r:id="rId21"/>
    <p:sldId id="301" r:id="rId22"/>
    <p:sldId id="267" r:id="rId23"/>
    <p:sldId id="266" r:id="rId24"/>
    <p:sldId id="271" r:id="rId25"/>
    <p:sldId id="287" r:id="rId26"/>
    <p:sldId id="297" r:id="rId27"/>
    <p:sldId id="263" r:id="rId28"/>
    <p:sldId id="259" r:id="rId29"/>
    <p:sldId id="275" r:id="rId3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pikuleva.ru/ob-avtore/nina-pikuleva-segodnya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abirint.ru/books/146977/" TargetMode="External"/><Relationship Id="rId5" Type="http://schemas.openxmlformats.org/officeDocument/2006/relationships/hyperlink" Target="http://shop.armada.ru/" TargetMode="External"/><Relationship Id="rId4" Type="http://schemas.openxmlformats.org/officeDocument/2006/relationships/hyperlink" Target="https://ru.wikipedia.org/wiki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света\света 1\картинки\рамки\фоны\1024_aebe4cf443a713117783df99ddb2b07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4800" y="211531"/>
            <a:ext cx="8534400" cy="6417869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   </a:t>
            </a:r>
          </a:p>
          <a:p>
            <a:pPr algn="ctr">
              <a:buNone/>
            </a:pPr>
            <a:r>
              <a:rPr lang="en-US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ТВОРЧЕСКАЯ БИОГРАФИЯ</a:t>
            </a: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</a:rPr>
              <a:t>детского автора, члена Союза писателей России, </a:t>
            </a:r>
            <a:br>
              <a:rPr lang="ru-RU" sz="2400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</a:rPr>
              <a:t>лауреата первой национальной премии им. Л.Н.ТОЛСТОГО</a:t>
            </a:r>
            <a:r>
              <a:rPr lang="ru-RU" sz="2400" dirty="0" smtClean="0"/>
              <a:t> </a:t>
            </a:r>
            <a:endParaRPr lang="en-US" dirty="0" smtClean="0"/>
          </a:p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НИНЫ ВАСИЛЬЕВНЫ ПИКУЛЕВОЙ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5" name="Picture 2" descr="C:\Users\Сергей\Desktop\author57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74403" y="2819400"/>
            <a:ext cx="3564798" cy="4038600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D:\света\света 1\картинки\рамки\фоны\01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381000"/>
            <a:ext cx="8915399" cy="6096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304800"/>
            <a:ext cx="8458200" cy="4525963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Серия книжек, посвящённых НАЧАЛУ жизни,</a:t>
            </a:r>
          </a:p>
          <a:p>
            <a:pPr algn="ctr">
              <a:buNone/>
            </a:pP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то есть грудным детям и их родителям –</a:t>
            </a:r>
            <a:r>
              <a:rPr lang="ru-RU" sz="2000" b="1" i="1" dirty="0" smtClean="0"/>
              <a:t> </a:t>
            </a:r>
            <a:endParaRPr lang="ru-RU" sz="2000" dirty="0" smtClean="0"/>
          </a:p>
          <a:p>
            <a:pPr marL="0" indent="0" algn="ctr">
              <a:buNone/>
            </a:pPr>
            <a:r>
              <a:rPr lang="ru-RU" sz="2000" i="1" dirty="0" smtClean="0"/>
              <a:t>«Ой, какие мы большие!», </a:t>
            </a:r>
          </a:p>
          <a:p>
            <a:pPr marL="0" indent="0" algn="ctr">
              <a:buNone/>
            </a:pPr>
            <a:r>
              <a:rPr lang="ru-RU" sz="2000" i="1" dirty="0" smtClean="0"/>
              <a:t>"Это кто уже проснулся", </a:t>
            </a:r>
          </a:p>
          <a:p>
            <a:pPr marL="0" indent="0" algn="ctr">
              <a:buNone/>
            </a:pPr>
            <a:r>
              <a:rPr lang="ru-RU" sz="2000" i="1" dirty="0" smtClean="0"/>
              <a:t>«</a:t>
            </a:r>
            <a:r>
              <a:rPr lang="ru-RU" sz="2000" i="1" dirty="0" err="1" smtClean="0"/>
              <a:t>Потягушеньки</a:t>
            </a:r>
            <a:r>
              <a:rPr lang="ru-RU" sz="2000" i="1" dirty="0" smtClean="0"/>
              <a:t>» (2007 - 2014),</a:t>
            </a:r>
          </a:p>
          <a:p>
            <a:pPr marL="0" indent="0" algn="ctr">
              <a:buNone/>
            </a:pPr>
            <a:r>
              <a:rPr lang="ru-RU" sz="2000" i="1" dirty="0" smtClean="0"/>
              <a:t> "Первый  зубчик",  </a:t>
            </a:r>
          </a:p>
          <a:p>
            <a:pPr marL="0" indent="0" algn="ctr">
              <a:buNone/>
            </a:pPr>
            <a:r>
              <a:rPr lang="ru-RU" sz="2000" i="1" dirty="0" smtClean="0"/>
              <a:t>"Колыбельные", </a:t>
            </a:r>
          </a:p>
          <a:p>
            <a:pPr marL="0" indent="0" algn="ctr">
              <a:buNone/>
            </a:pPr>
            <a:r>
              <a:rPr lang="ru-RU" sz="2000" i="1" dirty="0" smtClean="0"/>
              <a:t>"</a:t>
            </a:r>
            <a:r>
              <a:rPr lang="ru-RU" sz="2000" i="1" dirty="0" err="1" smtClean="0"/>
              <a:t>Топотушки</a:t>
            </a:r>
            <a:r>
              <a:rPr lang="ru-RU" sz="2000" i="1" dirty="0" smtClean="0"/>
              <a:t>",   </a:t>
            </a:r>
          </a:p>
          <a:p>
            <a:pPr marL="0" indent="0" algn="ctr">
              <a:buNone/>
            </a:pPr>
            <a:r>
              <a:rPr lang="ru-RU" sz="2000" i="1" dirty="0" smtClean="0"/>
              <a:t> «Шпаргалки для родителей» и </a:t>
            </a:r>
            <a:r>
              <a:rPr lang="ru-RU" sz="2000" i="1" dirty="0" err="1" smtClean="0"/>
              <a:t>тд</a:t>
            </a:r>
            <a:r>
              <a:rPr lang="ru-RU" sz="2000" i="1" dirty="0" smtClean="0"/>
              <a:t>.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" name="Picture 3" descr="C:\Users\Сергей\Desktop\malysham_i_malyshkam_2009_190_str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4800" y="1295400"/>
            <a:ext cx="1524000" cy="2429064"/>
          </a:xfrm>
          <a:prstGeom prst="rect">
            <a:avLst/>
          </a:prstGeom>
          <a:noFill/>
        </p:spPr>
      </p:pic>
      <p:pic>
        <p:nvPicPr>
          <p:cNvPr id="5" name="Picture 4" descr="C:\Users\Сергей\Desktop\stihi_dlya_samyh_malenkih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90600" y="3886200"/>
            <a:ext cx="2204936" cy="2590800"/>
          </a:xfrm>
          <a:prstGeom prst="rect">
            <a:avLst/>
          </a:prstGeom>
          <a:noFill/>
        </p:spPr>
      </p:pic>
      <p:pic>
        <p:nvPicPr>
          <p:cNvPr id="7" name="Picture 2" descr="C:\Users\Сергей\Desktop\malysham_i_malyshkam_190_str_2009g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010400" y="2514600"/>
            <a:ext cx="1803271" cy="2819400"/>
          </a:xfrm>
          <a:prstGeom prst="rect">
            <a:avLst/>
          </a:prstGeom>
          <a:noFill/>
        </p:spPr>
      </p:pic>
      <p:pic>
        <p:nvPicPr>
          <p:cNvPr id="8" name="Picture 1" descr="C:\Users\Сергей\Desktop\zagadki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962400" y="4114800"/>
            <a:ext cx="2299334" cy="22897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D:\света\света 1\картинки\рамки\фоны\01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381000"/>
            <a:ext cx="8915399" cy="6096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3810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Книг, вышедших в Москве, С.-Петербурге, </a:t>
            </a:r>
          </a:p>
          <a:p>
            <a:pPr algn="ctr">
              <a:buNone/>
            </a:pP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Ярославле и Челябинске: </a:t>
            </a:r>
            <a:endParaRPr lang="ru-RU" sz="2000" i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Играй-городок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» (1989), «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Уговорушки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» (1996, 2000, 2008)</a:t>
            </a:r>
          </a:p>
          <a:p>
            <a:pPr algn="ctr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 «Слово на ладошке» (1991,1993,1994,1997, 2006), 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«Хитренькая Азбука» (2011, 2012), "Твой день",</a:t>
            </a:r>
          </a:p>
          <a:p>
            <a:pPr algn="ctr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"Улитка", "Пчёлка", 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"Шла весёлая собака", "Был у кошки день рожденья", 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"Надувала кошка шар" (1991), "Дорожная Азбука",</a:t>
            </a:r>
          </a:p>
          <a:p>
            <a:pPr algn="ctr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"Загадки Лета","Живые загадки", "Чисто-чисто говорим" и др.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100" dirty="0"/>
          </a:p>
        </p:txBody>
      </p:sp>
      <p:pic>
        <p:nvPicPr>
          <p:cNvPr id="4" name="Picture 5" descr="C:\Users\Сергей\Desktop\schitalochki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43600" y="3650918"/>
            <a:ext cx="3200400" cy="3207081"/>
          </a:xfrm>
          <a:prstGeom prst="rect">
            <a:avLst/>
          </a:prstGeom>
          <a:noFill/>
        </p:spPr>
      </p:pic>
      <p:pic>
        <p:nvPicPr>
          <p:cNvPr id="5" name="Picture 2" descr="C:\Users\Сергей\Desktop\0751_slovo_na_ladoshke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352800" y="3810000"/>
            <a:ext cx="2211161" cy="3048000"/>
          </a:xfrm>
          <a:prstGeom prst="rect">
            <a:avLst/>
          </a:prstGeom>
          <a:noFill/>
        </p:spPr>
      </p:pic>
      <p:pic>
        <p:nvPicPr>
          <p:cNvPr id="6" name="Picture 1" descr="C:\Users\Сергей\Desktop\chisto_govorim_yarosl_akad_razvitiya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3727278"/>
            <a:ext cx="3124200" cy="31307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света\света 1\картинки\рамки\фоны\01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381000"/>
            <a:ext cx="8915399" cy="6096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8600"/>
            <a:ext cx="8001000" cy="4525963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Книги для школьников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 "Лёгкие правила"</a:t>
            </a:r>
            <a:r>
              <a:rPr lang="ru-RU" sz="1800" i="1" dirty="0" smtClean="0">
                <a:solidFill>
                  <a:schemeClr val="accent6">
                    <a:lumMod val="75000"/>
                  </a:schemeClr>
                </a:solidFill>
              </a:rPr>
              <a:t>  (31 января 2014 г.) </a:t>
            </a:r>
            <a:r>
              <a:rPr lang="ru-RU" sz="1800" i="1" dirty="0" smtClean="0"/>
              <a:t/>
            </a:r>
            <a:br>
              <a:rPr lang="ru-RU" sz="1800" i="1" dirty="0" smtClean="0"/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стихи-запоминалочки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загадки,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рассуждалочки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для тех, кто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хочет знать родной язык),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«Отгадай загадку, папа!», «Моя подружка Бабка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Ёжка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», 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"Сказка про Медведя, который читать научился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 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«Как муравей лес спас», «Твой дом»,  </a:t>
            </a:r>
          </a:p>
          <a:p>
            <a:pPr algn="ctr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Какой ты умный, мягкий знак!  (11 февраля 2014 г.), </a:t>
            </a:r>
          </a:p>
          <a:p>
            <a:pPr algn="ctr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«О неправильных глаголах»  (16 февраля 2014 г.),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Весёлая орфография (2002), </a:t>
            </a:r>
          </a:p>
          <a:p>
            <a:pPr algn="ctr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«Сказка про медведя, который читать научился» (17 февраля 2014 г.), </a:t>
            </a:r>
          </a:p>
          <a:p>
            <a:pPr algn="ctr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Письмо детям (27 июля 2013 г.)</a:t>
            </a:r>
          </a:p>
          <a:p>
            <a:pPr marL="0" indent="0" algn="ctr">
              <a:buNone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i="1" dirty="0" smtClean="0"/>
          </a:p>
          <a:p>
            <a:pPr marL="0" indent="0" algn="ctr">
              <a:buNone/>
            </a:pPr>
            <a:endParaRPr lang="ru-RU" sz="2000" dirty="0"/>
          </a:p>
        </p:txBody>
      </p:sp>
      <p:pic>
        <p:nvPicPr>
          <p:cNvPr id="14338" name="Picture 2" descr="http://static2.ozone.ru/multimedia/c200/100002720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4800" y="3975847"/>
            <a:ext cx="1752600" cy="2577353"/>
          </a:xfrm>
          <a:prstGeom prst="rect">
            <a:avLst/>
          </a:prstGeom>
          <a:noFill/>
        </p:spPr>
      </p:pic>
      <p:pic>
        <p:nvPicPr>
          <p:cNvPr id="14340" name="Picture 4" descr="http://static2.ozone.ru/multimedia/books_covers/c300/100009455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239000" y="4219574"/>
            <a:ext cx="1905000" cy="2638426"/>
          </a:xfrm>
          <a:prstGeom prst="rect">
            <a:avLst/>
          </a:prstGeom>
          <a:noFill/>
        </p:spPr>
      </p:pic>
      <p:pic>
        <p:nvPicPr>
          <p:cNvPr id="14342" name="Picture 6" descr="http://static1.ozone.ru/multimedia/c200/101060184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057400" y="4419600"/>
            <a:ext cx="2133600" cy="2133600"/>
          </a:xfrm>
          <a:prstGeom prst="rect">
            <a:avLst/>
          </a:prstGeom>
          <a:noFill/>
        </p:spPr>
      </p:pic>
      <p:pic>
        <p:nvPicPr>
          <p:cNvPr id="14344" name="Picture 8" descr="http://static1.ozone.ru/multimedia/c200/1005800163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419600" y="4572000"/>
            <a:ext cx="2592518" cy="1724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света\света 1\картинки\рамки\фоны\01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381000"/>
            <a:ext cx="8915399" cy="6096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8600"/>
            <a:ext cx="7543800" cy="4525963"/>
          </a:xfrm>
        </p:spPr>
        <p:txBody>
          <a:bodyPr>
            <a:normAutofit fontScale="25000" lnSpcReduction="20000"/>
          </a:bodyPr>
          <a:lstStyle/>
          <a:p>
            <a:pPr algn="ctr" fontAlgn="base">
              <a:buNone/>
            </a:pPr>
            <a:r>
              <a:rPr lang="ru-RU" sz="8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Публикации основных работ Н.В. </a:t>
            </a:r>
            <a:r>
              <a:rPr lang="ru-RU" sz="8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Пикулевой</a:t>
            </a:r>
            <a:endParaRPr lang="ru-RU" sz="80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buFont typeface="Wingdings" pitchFamily="2" charset="2"/>
              <a:buChar char="Ø"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Отдельные издания для детей: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Font typeface="Wingdings" pitchFamily="2" charset="2"/>
              <a:buChar char="Ø"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 гостях у бабушки: [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потешки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, прибаутки] /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Н.Пикулева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 - М.: Малыш,1988. - 18с.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Играй - городок: прибаутки, считалки, скороговорки, загадки /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Н.Пикулева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 - Челябинск: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Юж.-Урал.кн.изд-во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, 1989. - 32с.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Надувала кошка шар /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Н.Пикулева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 - М.: Малыш, 1991. - 16 с.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Веселая орфография Ч.1. /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Н.Пикулева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, С.Соколовская. - Челябинск: Взгляд, 2002. - 94с.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Новость нашего двора: [4 стихотворения] /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Н.Пикулева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 - Челябинск: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АвроГраф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, 2002.- 19с.: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цв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 Ил.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Играй - городок: прибаутки, считалки, скороговорки, загадки и сюрприз. Изд. 2 - е, доп. /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Н.Пикулева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 - Челябинск: Книга, 2006. - 87 с.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Отгадай загадку, папа!: книжка - игра /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Н.Пикулева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- Челябинск: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Изд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- во Марины Волковой,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Алим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, 2008. - 48 с.- (Серия «От 7 до 12»).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Произведения для детей в сборниках и периодике: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Font typeface="Wingdings" pitchFamily="2" charset="2"/>
              <a:buChar char="Ø"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[Стихи] /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Н.Пикулева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// Литература Урала. Детская литература Челябинска: самобытность и традиция. Кн. 2. Стихи, рассказы. - Челябинск, 2006. - С. 9 – 23.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Моя подружка бабка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Ежка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 То ли сказка, то ли быль /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Н.Пикулева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// Южный Урал: альманах, N5 (36). - Челябинск, 2007. - С. 301 – 304.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[Стихи] /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Н.Пикулева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// От 7 до 12: писатели Южного Урала - детям. - Челябинск, 2007. - С. 29 – 39.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Лошарик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из города Нет: или о чудаках в пяти строках /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Н.Пикулева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// Южный Урал: альманах, N6 (37). - Челябинск, 2008. - С. 314 – 319.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света\света 1\картинки\рамки\фоны\01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381000"/>
            <a:ext cx="8915399" cy="6096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762000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Произведения для взрослых</a:t>
            </a:r>
            <a:endParaRPr lang="ru-RU" sz="2400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85800"/>
            <a:ext cx="7848600" cy="4525963"/>
          </a:xfrm>
        </p:spPr>
        <p:txBody>
          <a:bodyPr>
            <a:normAutofit fontScale="25000" lnSpcReduction="20000"/>
          </a:bodyPr>
          <a:lstStyle/>
          <a:p>
            <a:pPr fontAlgn="base">
              <a:buNone/>
            </a:pPr>
            <a:endParaRPr lang="ru-RU" sz="7600" dirty="0" smtClean="0"/>
          </a:p>
          <a:p>
            <a:pPr fontAlgn="base">
              <a:buFont typeface="Wingdings" pitchFamily="2" charset="2"/>
              <a:buChar char="Ø"/>
            </a:pP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Откуда бегут роднички?: Заметки детского поэта / </a:t>
            </a:r>
            <a:r>
              <a:rPr lang="ru-RU" sz="7600" dirty="0" err="1" smtClean="0">
                <a:latin typeface="Times New Roman" pitchFamily="18" charset="0"/>
                <a:cs typeface="Times New Roman" pitchFamily="18" charset="0"/>
              </a:rPr>
              <a:t>Н.Пикулева</a:t>
            </a: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 // Городской романс: книга о Челябинске и Челябинске, написанная самими </a:t>
            </a:r>
            <a:r>
              <a:rPr lang="ru-RU" sz="7600" dirty="0" err="1" smtClean="0">
                <a:latin typeface="Times New Roman" pitchFamily="18" charset="0"/>
                <a:cs typeface="Times New Roman" pitchFamily="18" charset="0"/>
              </a:rPr>
              <a:t>челябинцами</a:t>
            </a: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. - Челябинск, 1996. - С. 428 – 434.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Жили - были </a:t>
            </a:r>
            <a:r>
              <a:rPr lang="ru-RU" sz="7600" dirty="0" err="1" smtClean="0">
                <a:latin typeface="Times New Roman" pitchFamily="18" charset="0"/>
                <a:cs typeface="Times New Roman" pitchFamily="18" charset="0"/>
              </a:rPr>
              <a:t>Трали</a:t>
            </a: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 - вали / Ст. Н. </a:t>
            </a:r>
            <a:r>
              <a:rPr lang="ru-RU" sz="7600" dirty="0" err="1" smtClean="0">
                <a:latin typeface="Times New Roman" pitchFamily="18" charset="0"/>
                <a:cs typeface="Times New Roman" pitchFamily="18" charset="0"/>
              </a:rPr>
              <a:t>Пикулевой</a:t>
            </a: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7600" dirty="0" err="1" smtClean="0">
                <a:latin typeface="Times New Roman" pitchFamily="18" charset="0"/>
                <a:cs typeface="Times New Roman" pitchFamily="18" charset="0"/>
              </a:rPr>
              <a:t>Е.Поплянова</a:t>
            </a: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. - Челябинск: Урал LTD, 1997. - 120 с.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Ой, какие мы большие!: [</a:t>
            </a:r>
            <a:r>
              <a:rPr lang="ru-RU" sz="7600" dirty="0" err="1" smtClean="0">
                <a:latin typeface="Times New Roman" pitchFamily="18" charset="0"/>
                <a:cs typeface="Times New Roman" pitchFamily="18" charset="0"/>
              </a:rPr>
              <a:t>пестушки</a:t>
            </a: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7600" dirty="0" err="1" smtClean="0">
                <a:latin typeface="Times New Roman" pitchFamily="18" charset="0"/>
                <a:cs typeface="Times New Roman" pitchFamily="18" charset="0"/>
              </a:rPr>
              <a:t>потешки</a:t>
            </a: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, прибаутки, песенки] / Муз. </a:t>
            </a:r>
            <a:r>
              <a:rPr lang="ru-RU" sz="7600" dirty="0" err="1" smtClean="0">
                <a:latin typeface="Times New Roman" pitchFamily="18" charset="0"/>
                <a:cs typeface="Times New Roman" pitchFamily="18" charset="0"/>
              </a:rPr>
              <a:t>Е.Попляновой</a:t>
            </a: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7600" dirty="0" err="1" smtClean="0">
                <a:latin typeface="Times New Roman" pitchFamily="18" charset="0"/>
                <a:cs typeface="Times New Roman" pitchFamily="18" charset="0"/>
              </a:rPr>
              <a:t>Н.Пикулева</a:t>
            </a: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. - Челябинск: Урал LTD, 1997. - 80 с.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Ой, </a:t>
            </a:r>
            <a:r>
              <a:rPr lang="ru-RU" sz="7600" dirty="0" err="1" smtClean="0">
                <a:latin typeface="Times New Roman" pitchFamily="18" charset="0"/>
                <a:cs typeface="Times New Roman" pitchFamily="18" charset="0"/>
              </a:rPr>
              <a:t>люшеньки</a:t>
            </a: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7600" dirty="0" err="1" smtClean="0">
                <a:latin typeface="Times New Roman" pitchFamily="18" charset="0"/>
                <a:cs typeface="Times New Roman" pitchFamily="18" charset="0"/>
              </a:rPr>
              <a:t>люшки</a:t>
            </a: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!: прибаутки для малюсеньких / Муз. Е. </a:t>
            </a:r>
            <a:r>
              <a:rPr lang="ru-RU" sz="7600" dirty="0" err="1" smtClean="0">
                <a:latin typeface="Times New Roman" pitchFamily="18" charset="0"/>
                <a:cs typeface="Times New Roman" pitchFamily="18" charset="0"/>
              </a:rPr>
              <a:t>Попляновой</a:t>
            </a: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7600" dirty="0" err="1" smtClean="0">
                <a:latin typeface="Times New Roman" pitchFamily="18" charset="0"/>
                <a:cs typeface="Times New Roman" pitchFamily="18" charset="0"/>
              </a:rPr>
              <a:t>Н.Пикулева</a:t>
            </a: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. - Челябинск: Крокус, 1997. - 47 с.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Слово на ладошке: о вежливости - с вами вместе / </a:t>
            </a:r>
            <a:r>
              <a:rPr lang="ru-RU" sz="7600" dirty="0" err="1" smtClean="0">
                <a:latin typeface="Times New Roman" pitchFamily="18" charset="0"/>
                <a:cs typeface="Times New Roman" pitchFamily="18" charset="0"/>
              </a:rPr>
              <a:t>Н.Пикулева</a:t>
            </a: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. - М.: Новая школа, 1997. -112 с.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В нашем садике народ при - </a:t>
            </a:r>
            <a:r>
              <a:rPr lang="ru-RU" sz="7600" dirty="0" err="1" smtClean="0">
                <a:latin typeface="Times New Roman" pitchFamily="18" charset="0"/>
                <a:cs typeface="Times New Roman" pitchFamily="18" charset="0"/>
              </a:rPr>
              <a:t>пе</a:t>
            </a: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7600" dirty="0" err="1" smtClean="0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7600" dirty="0" err="1" smtClean="0">
                <a:latin typeface="Times New Roman" pitchFamily="18" charset="0"/>
                <a:cs typeface="Times New Roman" pitchFamily="18" charset="0"/>
              </a:rPr>
              <a:t>ючи</a:t>
            </a: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 живет! / Муз. </a:t>
            </a:r>
            <a:r>
              <a:rPr lang="ru-RU" sz="7600" dirty="0" err="1" smtClean="0">
                <a:latin typeface="Times New Roman" pitchFamily="18" charset="0"/>
                <a:cs typeface="Times New Roman" pitchFamily="18" charset="0"/>
              </a:rPr>
              <a:t>Е.Попляновой</a:t>
            </a: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7600" dirty="0" err="1" smtClean="0">
                <a:latin typeface="Times New Roman" pitchFamily="18" charset="0"/>
                <a:cs typeface="Times New Roman" pitchFamily="18" charset="0"/>
              </a:rPr>
              <a:t>Н.Пикулева</a:t>
            </a: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. - Челябинск: Автограф, 1999. - 80 с.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7600" dirty="0" err="1" smtClean="0">
                <a:latin typeface="Times New Roman" pitchFamily="18" charset="0"/>
                <a:cs typeface="Times New Roman" pitchFamily="18" charset="0"/>
              </a:rPr>
              <a:t>Уговорушки</a:t>
            </a: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7600" dirty="0" err="1" smtClean="0">
                <a:latin typeface="Times New Roman" pitchFamily="18" charset="0"/>
                <a:cs typeface="Times New Roman" pitchFamily="18" charset="0"/>
              </a:rPr>
              <a:t>потешки</a:t>
            </a: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, игры, </a:t>
            </a:r>
            <a:r>
              <a:rPr lang="ru-RU" sz="7600" dirty="0" err="1" smtClean="0">
                <a:latin typeface="Times New Roman" pitchFamily="18" charset="0"/>
                <a:cs typeface="Times New Roman" pitchFamily="18" charset="0"/>
              </a:rPr>
              <a:t>ворчалки</a:t>
            </a: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7600" dirty="0" err="1" smtClean="0">
                <a:latin typeface="Times New Roman" pitchFamily="18" charset="0"/>
                <a:cs typeface="Times New Roman" pitchFamily="18" charset="0"/>
              </a:rPr>
              <a:t>мирилки</a:t>
            </a: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: кн. для родителей. 2 -е изд. </a:t>
            </a:r>
            <a:r>
              <a:rPr lang="ru-RU" sz="7600" dirty="0" err="1" smtClean="0">
                <a:latin typeface="Times New Roman" pitchFamily="18" charset="0"/>
                <a:cs typeface="Times New Roman" pitchFamily="18" charset="0"/>
              </a:rPr>
              <a:t>перераб</a:t>
            </a: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. и доп. / </a:t>
            </a:r>
            <a:r>
              <a:rPr lang="ru-RU" sz="7600" dirty="0" err="1" smtClean="0">
                <a:latin typeface="Times New Roman" pitchFamily="18" charset="0"/>
                <a:cs typeface="Times New Roman" pitchFamily="18" charset="0"/>
              </a:rPr>
              <a:t>Н.Пикулева</a:t>
            </a: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.- Челябинск: Взгляд, 2000. - 32 с.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Слово на ладошке: занятия, обогащающие внутренний </a:t>
            </a:r>
            <a:r>
              <a:rPr lang="ru-RU" sz="7600" dirty="0" err="1" smtClean="0">
                <a:latin typeface="Times New Roman" pitchFamily="18" charset="0"/>
                <a:cs typeface="Times New Roman" pitchFamily="18" charset="0"/>
              </a:rPr>
              <a:t>мирребенка</a:t>
            </a: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. 5-е </a:t>
            </a:r>
            <a:r>
              <a:rPr lang="ru-RU" sz="7600" dirty="0" err="1" smtClean="0">
                <a:latin typeface="Times New Roman" pitchFamily="18" charset="0"/>
                <a:cs typeface="Times New Roman" pitchFamily="18" charset="0"/>
              </a:rPr>
              <a:t>изд</a:t>
            </a: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7600" dirty="0" err="1" smtClean="0">
                <a:latin typeface="Times New Roman" pitchFamily="18" charset="0"/>
                <a:cs typeface="Times New Roman" pitchFamily="18" charset="0"/>
              </a:rPr>
              <a:t>дораб</a:t>
            </a: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. и доп. / </a:t>
            </a:r>
            <a:r>
              <a:rPr lang="ru-RU" sz="7600" dirty="0" err="1" smtClean="0">
                <a:latin typeface="Times New Roman" pitchFamily="18" charset="0"/>
                <a:cs typeface="Times New Roman" pitchFamily="18" charset="0"/>
              </a:rPr>
              <a:t>Н.Пикулева</a:t>
            </a: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. - Челябинск: </a:t>
            </a:r>
            <a:r>
              <a:rPr lang="ru-RU" sz="7600" dirty="0" err="1" smtClean="0">
                <a:latin typeface="Times New Roman" pitchFamily="18" charset="0"/>
                <a:cs typeface="Times New Roman" pitchFamily="18" charset="0"/>
              </a:rPr>
              <a:t>Изд</a:t>
            </a: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 - во Марины Волковой, 2006. - 233 с.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И духа - полет!../ </a:t>
            </a:r>
            <a:r>
              <a:rPr lang="ru-RU" sz="7600" dirty="0" err="1" smtClean="0">
                <a:latin typeface="Times New Roman" pitchFamily="18" charset="0"/>
                <a:cs typeface="Times New Roman" pitchFamily="18" charset="0"/>
              </a:rPr>
              <a:t>Н.Пикулева</a:t>
            </a: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 // В железной реальности </a:t>
            </a:r>
            <a:r>
              <a:rPr lang="ru-RU" sz="7600" dirty="0" err="1" smtClean="0">
                <a:latin typeface="Times New Roman" pitchFamily="18" charset="0"/>
                <a:cs typeface="Times New Roman" pitchFamily="18" charset="0"/>
              </a:rPr>
              <a:t>века:стихи</a:t>
            </a: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 и проза писателей Южного Урала. - Челябинск, 2008. - С. 330 – 333.</a:t>
            </a:r>
          </a:p>
          <a:p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света\света 1\картинки\рамки\фоны\01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1" y="0"/>
            <a:ext cx="8915399" cy="6096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 авторе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838200"/>
            <a:ext cx="7162800" cy="4525963"/>
          </a:xfrm>
        </p:spPr>
        <p:txBody>
          <a:bodyPr>
            <a:noAutofit/>
          </a:bodyPr>
          <a:lstStyle/>
          <a:p>
            <a:pPr fontAlgn="base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Муравьева, О. О пользе «материнской поэзии» / О.Муравьева, М. Михайлова //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Дошк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воспитание. - 1998. - N3. - С.102 -103.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Черноземцев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Пикулева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Нина Васильевна /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В.Черноземцев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// Челябинск: энциклопедия. - Изд.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перераб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и доп. - Челябинск, 2001. - С. 648.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Валеев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А.Запас счастья: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челяб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поэтесса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Н.Пикулева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пишет для тех, кто еще не может говорить /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А.Валеев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// Культура. - 2002. - N 35.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Капитонова, Н.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Пикулева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Нина Васильевна / Н.Капитонова // Календарь знаменательных и памятных дат. Челябинская область. 2002. - Челябинск, 2002. - С. 94 -96.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Пикулева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Нина Васильевна // Хрестоматия по литературе родного края. 1 - 4 класс. - Челябинск, 2002. - С. 325 – 326.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Пикулева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Н.В. // Современный литературно - биобиблиографический справочник. - Челябинск, 2005. - С. 87 – 92.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С.Белковский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//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Челяб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рабочий. - 2008. - N 164.</a:t>
            </a:r>
          </a:p>
          <a:p>
            <a:endParaRPr lang="ru-RU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света\света 1\картинки\рамки\фоны\01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1" y="0"/>
            <a:ext cx="8915399" cy="6096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 авторе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7162800" cy="4525963"/>
          </a:xfrm>
        </p:spPr>
        <p:txBody>
          <a:bodyPr>
            <a:noAutofit/>
          </a:bodyPr>
          <a:lstStyle/>
          <a:p>
            <a:pPr fontAlgn="base"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Шилов, Н. Искусство высокой искренности / Н.Шилов // Современный литературно - биобиблиографический справочник. - Челябинск, 2005. - С. 265 – 268.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Черноземцев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В.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Пикулева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Нина Васильевна /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В.Черноземцев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// Челябинская область: энциклопедия. в 7 т. - Челябинск, 2006. - Т.5. - С.180 – 181.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Пикулева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Н. Детям о себе /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Н.Пикулева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//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Пикулева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Н. Играй - городок. - Челябинск, 2006. - С. 84 -87.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Пикулева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Н. Нина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Пикулева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умеет летать: беседа с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челяб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дет. поэтом о творчестве / вела Ю.Трофимова //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Челяб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рабочий - 2006. - N 157.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Белозерцев, А. Самая добрая Баба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Ежка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штрихи к творческому портрету Нины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Пикулевой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/ А.Белозерцев // Южный Урал: альманах. N5(36). - Челябинск, 2007. - С. 299 – 300.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Нина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Пикулева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// В железной реальности века. - Челябинск, 2008. - С.329.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Пикулева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Н. Не яма, а божий дар: беседа с дет. писательницей о стихах, посвященных Челябинску / вел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С.Белковский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//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Челяб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рабочий. - 2008. - N 164.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света\света 1\картинки\рамки\фоны\01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1" y="381000"/>
            <a:ext cx="8915399" cy="6096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Времена года. Стихи и загадки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67000" y="914400"/>
            <a:ext cx="4953000" cy="4525963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 новую книгу замечательного детского поэта Нины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Пикулевой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вошли стихи и загадки о временах года, о явлениях природы, о повседневной жизни ребенка и его праздниках. Эта книга предназначена для чтения детям, детьми, а главное - вместе с детьми. </a:t>
            </a: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Хочется выразить благодарность издательству АСТ за то,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что печатают стихи Нины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Пикулевой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ведь они просто волшебные и чудесные, какие-то теплые и такие близкие-близкие, родные!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Users\Сергей\Desktop\big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" y="1981200"/>
            <a:ext cx="2209800" cy="2732117"/>
          </a:xfrm>
          <a:prstGeom prst="rect">
            <a:avLst/>
          </a:prstGeom>
          <a:noFill/>
        </p:spPr>
      </p:pic>
      <p:pic>
        <p:nvPicPr>
          <p:cNvPr id="1028" name="Picture 4" descr="http://img1.labirint.ru/books/309013/scrn_big_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181600" y="4953000"/>
            <a:ext cx="3424718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D:\света\света 1\картинки\рамки\фоны\01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1" y="381000"/>
            <a:ext cx="8915399" cy="6096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2800" y="762000"/>
            <a:ext cx="4191000" cy="2133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Детская книжка нового поколения имеет уникальную конструкцию, сочетающую экологически чистый мягкий материал и прочный высококачественный картон. Ее отличает невероятная легкость, оригинальность исполнения и абсолютная безопасность, которая особенно важна в раннем возрасте. Художник: Ксения Павлова. Иллюстрации цветные. Для чтения детям 2-5 лет.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05000" y="228600"/>
            <a:ext cx="6172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Книжки-пышки</a:t>
            </a:r>
            <a:endParaRPr lang="ru-RU" b="1" dirty="0"/>
          </a:p>
        </p:txBody>
      </p:sp>
      <p:pic>
        <p:nvPicPr>
          <p:cNvPr id="38914" name="Picture 2" descr="Иллюстрация 1 из 17 для Книжки-пышки/Твой день - Нина Пикулева | Лабиринт - книги. Источник: Лабиринт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733800"/>
            <a:ext cx="3881347" cy="2590800"/>
          </a:xfrm>
          <a:prstGeom prst="rect">
            <a:avLst/>
          </a:prstGeom>
          <a:noFill/>
        </p:spPr>
      </p:pic>
      <p:pic>
        <p:nvPicPr>
          <p:cNvPr id="38916" name="Picture 4" descr="Иллюстрация 3 из 17 для Книжки-пышки/Твой день - Нина Пикулева | Лабиринт - книги. Источник: Blossom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0" y="3429000"/>
            <a:ext cx="3393739" cy="3168904"/>
          </a:xfrm>
          <a:prstGeom prst="rect">
            <a:avLst/>
          </a:prstGeom>
          <a:noFill/>
        </p:spPr>
      </p:pic>
      <p:pic>
        <p:nvPicPr>
          <p:cNvPr id="38918" name="Picture 6" descr="Иллюстрация 2 из 17 для Книжки-пышки/Твой день - Нина Пикулева | Лабиринт - книги. Источник: Лабиринт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1219200"/>
            <a:ext cx="3657600" cy="23454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D:\света\света 1\картинки\рамки\фоны\01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1" y="381000"/>
            <a:ext cx="8915399" cy="6096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Разноцветные рожки/Пчелка</a:t>
            </a:r>
            <a:endParaRPr lang="ru-RU" sz="24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62" name="Picture 2" descr="Нина Пикулева - Разноцветные рожки/Пчелка обложка книги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8600" y="1066800"/>
            <a:ext cx="2705100" cy="3799610"/>
          </a:xfrm>
          <a:prstGeom prst="rect">
            <a:avLst/>
          </a:prstGeom>
          <a:noFill/>
        </p:spPr>
      </p:pic>
      <p:pic>
        <p:nvPicPr>
          <p:cNvPr id="40964" name="Picture 4" descr="Иллюстрация 1 из 5 для Разноцветные рожки/Пчелка - Нина Пикулева | Лабиринт - книги. Источник: Нестеренко  Ирина Анатольевна"/>
          <p:cNvPicPr>
            <a:picLocks noGrp="1" noChangeAspect="1" noChangeArrowheads="1"/>
          </p:cNvPicPr>
          <p:nvPr>
            <p:ph idx="1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4793138"/>
            <a:ext cx="3176710" cy="2064862"/>
          </a:xfrm>
          <a:prstGeom prst="rect">
            <a:avLst/>
          </a:prstGeom>
          <a:noFill/>
        </p:spPr>
      </p:pic>
      <p:pic>
        <p:nvPicPr>
          <p:cNvPr id="40966" name="Picture 6" descr="Иллюстрация 5 из 5 для Разноцветные рожки/Пчелка - Нина Пикулева | Лабиринт - книги. Источник: Нестеренко  Ирина Анатольевна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978769" y="3962400"/>
            <a:ext cx="3165231" cy="20574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819400" y="990600"/>
            <a:ext cx="4724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улитки — рожки, а у бабочки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усики. Как ни назови, они очень забавные — эти разноцветные пушистые стебельки, растущие из четырех книжек-картонок.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Они смешно пружинят и послушно принимают любую форму, какую только вздумается им придать. Над серией работали две художницы, так что каждый может выбрать иллюстрации на свой вкус.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Цветные иллюстрации Елены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Фаенковой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68" name="Picture 8" descr="Иллюстрация 3 из 5 для Разноцветные рожки/Пчелка - Нина Пикулева | Лабиринт - книги. Источник: Нестеренко  Ирина Анатольевна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200400" y="4495800"/>
            <a:ext cx="2696307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света\света 1\картинки\рамки\фоны\01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3874" y="381000"/>
            <a:ext cx="8620125" cy="6096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886200" y="762000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i="1" dirty="0" smtClean="0"/>
              <a:t>Я стану счастливой, </a:t>
            </a:r>
            <a:br>
              <a:rPr lang="ru-RU" sz="2400" i="1" dirty="0" smtClean="0"/>
            </a:br>
            <a:r>
              <a:rPr lang="ru-RU" sz="2400" i="1" dirty="0" smtClean="0"/>
              <a:t>Когда захочу,</a:t>
            </a:r>
            <a:br>
              <a:rPr lang="ru-RU" sz="2400" i="1" dirty="0" smtClean="0"/>
            </a:br>
            <a:r>
              <a:rPr lang="ru-RU" sz="2400" i="1" dirty="0" smtClean="0"/>
              <a:t>Лишь крылья расправлю – </a:t>
            </a:r>
            <a:br>
              <a:rPr lang="ru-RU" sz="2400" i="1" dirty="0" smtClean="0"/>
            </a:br>
            <a:r>
              <a:rPr lang="ru-RU" sz="2400" i="1" dirty="0" smtClean="0"/>
              <a:t>Смотрите, лечу!</a:t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И взгляды завистливых</a:t>
            </a:r>
            <a:br>
              <a:rPr lang="ru-RU" sz="2400" i="1" dirty="0" smtClean="0"/>
            </a:br>
            <a:r>
              <a:rPr lang="ru-RU" sz="2400" i="1" dirty="0" smtClean="0"/>
              <a:t>Мне не помеха,</a:t>
            </a:r>
            <a:br>
              <a:rPr lang="ru-RU" sz="2400" i="1" dirty="0" smtClean="0"/>
            </a:br>
            <a:r>
              <a:rPr lang="ru-RU" sz="2400" i="1" dirty="0" smtClean="0"/>
              <a:t>Меня понимают</a:t>
            </a:r>
            <a:br>
              <a:rPr lang="ru-RU" sz="2400" i="1" dirty="0" smtClean="0"/>
            </a:br>
            <a:r>
              <a:rPr lang="ru-RU" sz="2400" i="1" dirty="0" smtClean="0"/>
              <a:t>И птицы, и эхо,</a:t>
            </a:r>
            <a:br>
              <a:rPr lang="ru-RU" sz="2400" i="1" dirty="0" smtClean="0"/>
            </a:br>
            <a:r>
              <a:rPr lang="ru-RU" sz="2400" i="1" dirty="0" smtClean="0"/>
              <a:t>И солнце, и радуга, </a:t>
            </a:r>
            <a:br>
              <a:rPr lang="ru-RU" sz="2400" i="1" dirty="0" smtClean="0"/>
            </a:br>
            <a:r>
              <a:rPr lang="ru-RU" sz="2400" i="1" dirty="0" smtClean="0"/>
              <a:t>И ребятня,</a:t>
            </a:r>
            <a:br>
              <a:rPr lang="ru-RU" sz="2400" i="1" dirty="0" smtClean="0"/>
            </a:br>
            <a:r>
              <a:rPr lang="ru-RU" sz="2400" i="1" dirty="0" smtClean="0"/>
              <a:t>И тот, кто немножко</a:t>
            </a:r>
            <a:br>
              <a:rPr lang="ru-RU" sz="2400" i="1" dirty="0" smtClean="0"/>
            </a:br>
            <a:r>
              <a:rPr lang="ru-RU" sz="2400" i="1" dirty="0" smtClean="0"/>
              <a:t>Похож</a:t>
            </a:r>
            <a:br>
              <a:rPr lang="ru-RU" sz="2400" i="1" dirty="0" smtClean="0"/>
            </a:br>
            <a:r>
              <a:rPr lang="ru-RU" sz="2400" i="1" dirty="0" smtClean="0"/>
              <a:t>На меня…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Picture 1" descr="C:\Users\Сергей\Desktop\sharzh_s.napolskih._n.pik._kopirovat (1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3400" y="1600200"/>
            <a:ext cx="2214563" cy="38560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D:\света\света 1\картинки\рамки\фоны\01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1" y="457200"/>
            <a:ext cx="8915399" cy="6096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743200" y="99060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Эта замечательная книга служит для записи самых главных событий из жизни вашего ребенка. В ней есть место для фотографий и ваших собственных заметок. Пусть малыш растет здоровым в дружной и счастливой семье!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38200" y="457200"/>
            <a:ext cx="701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Книга Мой первый год. Дневничок новорожденной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988" name="Picture 4" descr="http://img2.labirint.ru/books22/219346/big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143000"/>
            <a:ext cx="2630214" cy="2590800"/>
          </a:xfrm>
          <a:prstGeom prst="rect">
            <a:avLst/>
          </a:prstGeom>
          <a:noFill/>
        </p:spPr>
      </p:pic>
      <p:pic>
        <p:nvPicPr>
          <p:cNvPr id="41990" name="Picture 6" descr="Иллюстрация 4 из 14 для Мой первый год. Дневничок новорожденной - Нина Пикулева | Лабиринт - книги. Источник: frolicsome_i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3810000"/>
            <a:ext cx="2732134" cy="2257426"/>
          </a:xfrm>
          <a:prstGeom prst="rect">
            <a:avLst/>
          </a:prstGeom>
          <a:noFill/>
        </p:spPr>
      </p:pic>
      <p:pic>
        <p:nvPicPr>
          <p:cNvPr id="41992" name="Picture 8" descr="Иллюстрация 7 из 14 для Мой первый год. Дневничок новорожденной - Нина Пикулева | Лабиринт - книги. Источник: frolicsome_i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06307" y="3429000"/>
            <a:ext cx="2637693" cy="2057401"/>
          </a:xfrm>
          <a:prstGeom prst="rect">
            <a:avLst/>
          </a:prstGeom>
          <a:noFill/>
        </p:spPr>
      </p:pic>
      <p:pic>
        <p:nvPicPr>
          <p:cNvPr id="41994" name="Picture 10" descr="Иллюстрация 13 из 14 для Мой первый год. Дневничок новорожденной - Нина Пикулева | Лабиринт - книги. Источник: frolicsome_i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895600" y="4572000"/>
            <a:ext cx="3595992" cy="21126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D:\света\света 1\картинки\рамки\фоны\01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1" y="457200"/>
            <a:ext cx="8915399" cy="6096000"/>
          </a:xfrm>
          <a:prstGeom prst="rect">
            <a:avLst/>
          </a:prstGeom>
          <a:noFill/>
        </p:spPr>
      </p:pic>
      <p:pic>
        <p:nvPicPr>
          <p:cNvPr id="43010" name="Picture 2" descr="Нина Пикулева - Твои любимые машинки/Грузовичок обложка книги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990600"/>
            <a:ext cx="2895600" cy="24384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895600" y="612845"/>
            <a:ext cx="51054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6"/>
                </a:solidFill>
              </a:rPr>
              <a:t/>
            </a:r>
            <a:br>
              <a:rPr lang="ru-RU" sz="2000" b="1" dirty="0" smtClean="0">
                <a:solidFill>
                  <a:schemeClr val="accent6"/>
                </a:solidFill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Твои любимые машинки — книжки-машинки со сложной вырубкой.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Осталось включить воображение, и можно отправляться в путь — на грузовичке, легковушке или трамвайчике.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Детская книжка нового поколения имеет уникальную конструкцию, сочетающую экологически чистый мягкий материал и прочный высококачественный картон.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Цветные иллюстрации Владислава Лесникова.12 страниц.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3012" name="Picture 4" descr="Иллюстрация 1 из 28 для Твои любимые машинки/Грузовичок - Нина Пикулева | Лабиринт - книги. Источник: Лабиринт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4267200"/>
            <a:ext cx="3657600" cy="1499616"/>
          </a:xfrm>
          <a:prstGeom prst="rect">
            <a:avLst/>
          </a:prstGeom>
          <a:noFill/>
        </p:spPr>
      </p:pic>
      <p:pic>
        <p:nvPicPr>
          <p:cNvPr id="43014" name="Picture 6" descr="Иллюстрация 6 из 28 для Твои любимые машинки/Грузовичок - Нина Пикулева | Лабиринт - книги. Источник: Jasmin5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05200" y="5219700"/>
            <a:ext cx="2184400" cy="1638300"/>
          </a:xfrm>
          <a:prstGeom prst="rect">
            <a:avLst/>
          </a:prstGeom>
          <a:noFill/>
        </p:spPr>
      </p:pic>
      <p:pic>
        <p:nvPicPr>
          <p:cNvPr id="43016" name="Picture 8" descr="Иллюстрация 4 из 28 для Твои любимые машинки/Грузовичок - Нина Пикулева | Лабиринт - книги. Источник: Лабиринт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791200" y="4343401"/>
            <a:ext cx="3352800" cy="147523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"Твои любимые</a:t>
            </a:r>
            <a:r>
              <a:rPr lang="en-US" sz="24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машинки/Грузовичок"</a:t>
            </a:r>
            <a:endParaRPr lang="ru-RU" sz="24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D:\света\света 1\картинки\рамки\фоны\01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1" y="0"/>
            <a:ext cx="8915399" cy="6096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6"/>
                </a:solidFill>
              </a:rPr>
              <a:t>Отзыв о книге</a:t>
            </a:r>
            <a:br>
              <a:rPr lang="ru-RU" sz="2400" b="1" dirty="0" smtClean="0">
                <a:solidFill>
                  <a:schemeClr val="accent6"/>
                </a:solidFill>
              </a:rPr>
            </a:br>
            <a:endParaRPr lang="ru-RU" sz="2400" dirty="0">
              <a:solidFill>
                <a:schemeClr val="accent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70104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«СТИХИ для самых маленьких»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- чудесная книжка. Нам её подарила бабушка моего малыша. Я начала ему читать с полугода жизни. Сыночку очень нравилось. Он мог подолгу слушать и старался сам переворачивать странички. Может быть и попадаются одинаковые рисунки, но они очень милые и добрые.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Что касается стихов, когда впервые взяла эту книгу и полистала, сначала не совсем прониклась и подумала: какие простые стишки, так каждый писать может. А потом, когда начала читать непосредственно ребенку вслух, поняла, что была не права. Эти стихи именно для них - наших малышей. Нежные, добрые,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веселые, наполненные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необыкновенной любовью,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пропитанные народной мудростью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стихи.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  <a:endParaRPr lang="ru-RU" sz="2000" dirty="0"/>
          </a:p>
        </p:txBody>
      </p:sp>
      <p:pic>
        <p:nvPicPr>
          <p:cNvPr id="9217" name="Picture 1" descr="C:\Users\Сергей\Desktop\2634_88-8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53000" y="4353090"/>
            <a:ext cx="3962400" cy="22331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D:\света\света 1\картинки\рамки\фоны\01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1" y="0"/>
            <a:ext cx="8915399" cy="6096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533400"/>
            <a:ext cx="7162800" cy="4525963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6"/>
                </a:solidFill>
              </a:rPr>
              <a:t>Отзыв о книге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Как тонко Вы понимаете и умеете выразить самое главное. Вы описали состояние души мамочки, находящейся в больничной палате с грудным малышом и я вспомнила себя молодую и своё состояние в той же ситуации - сначала горе и отчаянье, потому что кажется, ты теряешь своего кроху, ему тяжело, а у тебя нет знаний, есть только любовь и вера, а потом - во имя ребёнка и других крошечных детей, за которых ты отвечаешь в этой палате - рождение внутреннего протеста : нет, нет, нет! я не отдам его в лапы смерти, я сумею сделать так, чтобы ему было уютно на моих руках, с моей песней, вобравшей всю нежность,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заботу и ласку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C:\Users\Сергей\Desktop\stihi_dlya_samyh_malenkih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77000" y="3992880"/>
            <a:ext cx="2438400" cy="2865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света\света 1\картинки\рамки\фоны\01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1" y="0"/>
            <a:ext cx="8915399" cy="6096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10400" cy="1143000"/>
          </a:xfrm>
        </p:spPr>
        <p:txBody>
          <a:bodyPr>
            <a:normAutofit fontScale="90000"/>
          </a:bodyPr>
          <a:lstStyle/>
          <a:p>
            <a:r>
              <a:rPr lang="ru-RU" sz="27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Отзывы студентов библиотечного факультета Челябинского колледжа культуры о презентации новой книги Нины </a:t>
            </a:r>
            <a:r>
              <a:rPr lang="ru-RU" sz="27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Пикулевой</a:t>
            </a:r>
            <a:r>
              <a:rPr lang="ru-RU" sz="27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7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Играй-городок</a:t>
            </a:r>
            <a:r>
              <a:rPr lang="ru-RU" sz="27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066800"/>
            <a:ext cx="6934200" cy="4525963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Мне очень понравилась эта книга, особенно потому, что ее читала сама автор, и как! Весело, задорно, энергично, с улыбкой на лице. Больше всего удивило и понравилось, что Нина Васильевна поет свои стихотворения, это было красиво и волшебно!</a:t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В конце презентации наша очередь за книгами и автографами казалась нескончаемой. Я приобрела у Нины Васильевны две книжечки в подарок своему племяннику. Пока ему еще только два месяца, но я уверена, что, когда подрастет, он так же, как и я, полюбит эти книжечки и их автора.</a:t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</a:t>
            </a: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Наташа Колесникова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Нина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Пикулева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поразила меня тем, что она веселая, жизнерадостная, и стихи пишет такие же. Она читала свои стихи, и все заслушивались. Особенно мне понравились стихи про бабку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Ежку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она рассказывала их с таким артистизмом, задором! Я купила ее книгу и прочитала маленькому племяннику, ему очень понравилось, просил почитать еще.</a:t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Екатерина Тетеркина</a:t>
            </a:r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8000" dirty="0" smtClean="0"/>
              <a:t/>
            </a:r>
            <a:br>
              <a:rPr lang="ru-RU" sz="8000" dirty="0" smtClean="0"/>
            </a:b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D:\света\света 1\картинки\рамки\фоны\01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1" y="0"/>
            <a:ext cx="8915399" cy="6096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Нина Васильевна очень хорошая детская писательница. Она должна быть известна каждому ребенку. Ее стихи пропитаны любовью, добротой. А работа с таким замечательным художником, как Александр Разбойников, делает ее стихи еще более красочными. «Шпаргалка для родителей» очень пригодится нам в будущем.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Виктория Васильева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Очень приятно, что в нашем городе есть такая замечательная детская поэтесса. Она не только читает свои стихи, она их поет - я заслушалась. Настолько все живо,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настояще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! Я купила книжечку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Просыпалочка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», когда читаю ее своему племяннику, он улыбается, значит, ему нравится.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 была также на вечере, когда Нину Васильевну поздравляли с получением звания «Заслуженный работник культуры». Замечательная женщина с душой, кажется, открытой для всех. Желаю Нине Васильевне творческих успехов, здоровья и счастья!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Надежда Смирнова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457200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Отзывы студентов библиотечного факультета Челябинского колледжа культуры о презентации новой книги Нины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Пикулевой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Играй-городок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света\света 1\картинки\рамки\фоны\01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1" y="0"/>
            <a:ext cx="8915399" cy="6096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71628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Восхищён творческим запалом Нины Васильевны.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Любовь к детям, увлечённость, уникальный талант и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потрясающая внутренняя энергия - все это выливается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поток прекрасных изданий. Книжки этого замечательного автора - отличное подспорье для воспитания и развития положительных качеств у детишек.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 души желаю Нине Васильевне доброго здравия и всё новых успехов в литературе.</a:t>
            </a:r>
            <a:r>
              <a:rPr lang="ru-RU" sz="2000" b="1" dirty="0" smtClean="0"/>
              <a:t> .</a:t>
            </a:r>
            <a:endParaRPr lang="en-US" sz="2000" b="1" dirty="0" smtClean="0"/>
          </a:p>
          <a:p>
            <a:pPr algn="r">
              <a:buNone/>
            </a:pPr>
            <a:r>
              <a:rPr lang="ru-RU" sz="2000" dirty="0" smtClean="0"/>
              <a:t> </a:t>
            </a:r>
            <a:r>
              <a:rPr lang="ru-RU" sz="2000" i="1" dirty="0" smtClean="0"/>
              <a:t>Илья </a:t>
            </a:r>
            <a:r>
              <a:rPr lang="ru-RU" sz="2000" i="1" dirty="0" err="1" smtClean="0"/>
              <a:t>Герчиков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света\света 1\картинки\рамки\фоны\01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1" y="0"/>
            <a:ext cx="8915399" cy="6096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3" name="Picture 1" descr="C:\Users\Сергей\Desktop\9932_3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1" y="0"/>
            <a:ext cx="4770783" cy="6858000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1026" name="Picture 2" descr="C:\Users\Сергей\Desktop\Нина Пикулева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08500" y="3377160"/>
            <a:ext cx="4635500" cy="3480839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1027" name="Picture 3" descr="C:\Users\Сергей\Desktop\299580719.jpe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95800" y="-1"/>
            <a:ext cx="4648200" cy="3586163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D:\света\света 1\картинки\рамки\фоны\01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1" y="0"/>
            <a:ext cx="8915399" cy="6096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105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7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Нина </a:t>
            </a:r>
            <a:r>
              <a:rPr lang="ru-RU" sz="27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Пикулева</a:t>
            </a:r>
            <a:r>
              <a:rPr lang="ru-RU" sz="27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"Стихи для ангелов", </a:t>
            </a:r>
            <a:br>
              <a:rPr lang="ru-RU" sz="27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творческий вечер в Камерном театре, </a:t>
            </a:r>
            <a:br>
              <a:rPr lang="ru-RU" sz="27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декабрь 2011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pic>
        <p:nvPicPr>
          <p:cNvPr id="17410" name="Picture 2" descr="foto.jpg (244.94 Kb)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19200" y="0"/>
            <a:ext cx="6375400" cy="4781550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света\света 1\картинки\рамки\фоны\01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1" y="0"/>
            <a:ext cx="8915399" cy="6096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http://pikuleva.ru/ob-avtore/nina-pikuleva-segodnya.html</a:t>
            </a:r>
            <a:endParaRPr lang="en-US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http://pochemu4ka.ru/publ/ugovorushki_nina_pikuleva/104-1-0-1457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2286000"/>
            <a:ext cx="80772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https://ru.wikipedia.org/wiki/</a:t>
            </a:r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  http://shop.armada.ru/</a:t>
            </a:r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https://twitter.com/pikulevan </a:t>
            </a:r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 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http://www.labirint.ru/books/146977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/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4600" y="609600"/>
            <a:ext cx="441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Использованные ресурсы</a:t>
            </a:r>
            <a:endParaRPr lang="ru-RU" sz="24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света\света 1\картинки\рамки\фоны\01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1" y="304800"/>
            <a:ext cx="8915399" cy="6096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7086600" cy="6477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Нина Васильевна родилась 19 июля 1952 г.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Живет и работает в Челябинске. Возглавляет челябинский Центр поэтической педагогики.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Нина Васильевна из рабочей семьи. Отец - Василий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Пигуль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молодости был угнан во время войны с Украины в Германию, после войны оказался в Челябинске. Мама из Курской области, фашисты сожгли ее родное село. Она тоже оказалась в Челябинске, здесь они и познакомились и поженились.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Нина училась в первом классе, когда брат привел ее во Дворец культуры.  Восемь лет она занималась в цирковом коллективе акробатикой.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Хотела поступить в московское цирковое училище, но родители не отпустили.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После окончания старших классов победило другое увлечение - стихи.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Нины была прямая дорога в Москву, в литературный институт. Но родители настояли, чтобы она поступила в вуз получить "серьезное" образование.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света\света 1\картинки\рамки\фоны\01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381000"/>
            <a:ext cx="8915399" cy="6096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609600"/>
            <a:ext cx="7239000" cy="58975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Она закончила автотракторный факультет (двигатели внутреннего сгорания) в – 1975 году. После этого семь лет работала в Отделе главного конструктора Челябинского тракторного завода, понимая, что это не ее дорога.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Еще в институте Нина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Пигуль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вышла замуж за одноклассника, стала Ниной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Пикулевой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Родилась дочка. Нина Васильевна стала учиться маминому языку - придумывать колыбельные песенки,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пестушки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будилки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журилки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прибаутки. Так родилась ее "материнская поэзия", которая ее прославила.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света\света 1\картинки\рамки\фоны\01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381000"/>
            <a:ext cx="8915399" cy="6096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7086600" cy="6172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"Нина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Пикулева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пишет для самых маленьких, что в детской литературе вообще редкость, -- отзывается о ней почетный дипломант им. Х.К.Андерсена Международного совета по детской литературе, детский поэт Юрий Кушак, - пишет так, словно её строки существовали всегда, как народные и поэтому сразу запоминаются и становятся частью духовной жизни наших малышей.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ее словам: «детским писателем надо родиться». Она и родилась настоящим детским поэтом.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Впервые ее детские стихи были напечатаны в альманахе «Каменный пояс» (1984). Через год они были опубликованы в журнале «Нева». Нина Васильевна стала участницей третьего Всероссийского семинара молодых авторов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Дубултах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( Юрмала. 1986). 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Первая книжка Нины Васильевны «В гостях у бабушки» была издана в Москве (1988) раньше, чем появилась ее книга в Челябинске. Она заняла второе место в конкурсе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Госкомиздата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света\света 1\картинки\рамки\фоны\01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381000"/>
            <a:ext cx="8915399" cy="6096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7010400" cy="5821363"/>
          </a:xfrm>
        </p:spPr>
        <p:txBody>
          <a:bodyPr>
            <a:normAutofit fontScale="62500" lnSpcReduction="20000"/>
          </a:bodyPr>
          <a:lstStyle/>
          <a:p>
            <a:pPr fontAlgn="base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Стихи Нины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Пикулевой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высоко оценил известный детский поэт Вадим Левин: «...Мне очень понравились Ваши стихи, особенно материнская поэзия. Прекрасный и трудный вид творчества, требующий мастерства канатоходца и его смелости... Вам во всех стихах для маминого голоса... удается с великолепной артистичностью оставаться на высоте поэзии».</a:t>
            </a:r>
          </a:p>
          <a:p>
            <a:pPr fontAlgn="base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Опираясь в своем творчестве на народные традиции, поэтесса дает богатейший материал сегодняшним родителям, бабушкам для общения с самыми маленькими в семье.</a:t>
            </a:r>
          </a:p>
          <a:p>
            <a:pPr fontAlgn="base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Широк диапазон творчества Нины Васильевны: стихи,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потешки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пестушки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колыбельные, считалки, игры, загадки, сказки... Ее книги издаются отдельными изданиями, входят в различные сборники, печатаются в периодической печати - в центральной и областной. Ее стихи входят в хрестоматию по литературе родного края для начальных классов (Челябинск. 2002). В последние годы появились переводы Нины Васильевны детских книг с иностранных языков.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света\света 1\картинки\рамки\фоны\01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381000"/>
            <a:ext cx="8915399" cy="6096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304800"/>
            <a:ext cx="7086600" cy="4525963"/>
          </a:xfrm>
        </p:spPr>
        <p:txBody>
          <a:bodyPr>
            <a:noAutofit/>
          </a:bodyPr>
          <a:lstStyle/>
          <a:p>
            <a:pPr fontAlgn="base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Нина Васильевна прекрасно общается с детьми. Часты ее выступления в детских садах, школах, детских библиотеках. Она обладает артистическим даром, уменьем придумывать игры, чувством юмора. В общении с младшими детьми Нине Васильевне помогают уникальная кукла – «Баба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Ежка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и стихи о ней. Баба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Ежка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совсем не злая старуха, а современная, добрая и озорная. Ребятам очень нравятся ее загадки, частушки, «вредные» советы.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1991 году Нина Васильевна принята в Союз писателей.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2004 года она работает заместителем председателя правления Челябинской областной писательской организации. 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альманахе «Южный Урал» Нина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Пикулева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организовала страничку для детей «Детский парк».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света\света 1\картинки\рамки\фоны\01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1" y="381000"/>
            <a:ext cx="8915399" cy="6096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33400" y="762000"/>
            <a:ext cx="6934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Жизнь не баловала поэтессу: были многолетние                   мучительные проблемы с жильем, ранний уход из жизни мужа. Но поэтесса никогда не оставляла творчества. Ее труд не остался незамеченным, губернатор выделил семье Нины Васильевны достойную квартиру.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поэтессы выросли хорошие дочери. Обе имеют отношение к книге. Старшая - Марина по образованию филолог, младшая Анна учится в академии культуры и искусства, готовится стать издателем.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27305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Растет маленькая внучка. Когда Марину спросили, какие главные черты характера ее мамы, она ответила: «терпение и доброта». Без терпения и доброты не было бы такого явления в детской литературе челябинской области, как поэтесса Нина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Пикулева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света\света 1\картинки\рамки\фоны\01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381000"/>
            <a:ext cx="8915399" cy="6096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Награды и звания</a:t>
            </a:r>
            <a:endParaRPr lang="ru-RU" sz="2800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7086600" cy="4525963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Вторая премия и Серебряный Диплом Всероссийского конкурса молодых авторов «Твой огромный мир» (1988)</a:t>
            </a:r>
          </a:p>
          <a:p>
            <a:pPr>
              <a:buFont typeface="Wingdings" pitchFamily="2" charset="2"/>
              <a:buChar char="Ø"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Лауреат литературной премии ЧТЗ (1995) </a:t>
            </a:r>
          </a:p>
          <a:p>
            <a:pPr>
              <a:buFont typeface="Wingdings" pitchFamily="2" charset="2"/>
              <a:buChar char="Ø"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Лауреат первой литературной премии им. М. </a:t>
            </a:r>
            <a:r>
              <a:rPr lang="ru-RU" sz="5000" dirty="0" err="1" smtClean="0">
                <a:latin typeface="Times New Roman" pitchFamily="18" charset="0"/>
                <a:cs typeface="Times New Roman" pitchFamily="18" charset="0"/>
              </a:rPr>
              <a:t>Клайна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(2001)</a:t>
            </a:r>
          </a:p>
          <a:p>
            <a:pPr>
              <a:buFont typeface="Wingdings" pitchFamily="2" charset="2"/>
              <a:buChar char="Ø"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Лауреат первой национальной премии им. Л.Н. Толстого (2002)</a:t>
            </a:r>
          </a:p>
          <a:p>
            <a:pPr>
              <a:buFont typeface="Wingdings" pitchFamily="2" charset="2"/>
              <a:buChar char="Ø"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Лауреат Международного литературного конкурса «</a:t>
            </a:r>
            <a:r>
              <a:rPr lang="ru-RU" sz="5000" dirty="0" err="1" smtClean="0">
                <a:latin typeface="Times New Roman" pitchFamily="18" charset="0"/>
                <a:cs typeface="Times New Roman" pitchFamily="18" charset="0"/>
              </a:rPr>
              <a:t>Встречь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солнцу» (2012)</a:t>
            </a:r>
          </a:p>
          <a:p>
            <a:pPr>
              <a:buFont typeface="Wingdings" pitchFamily="2" charset="2"/>
              <a:buChar char="Ø"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Лауреат 4-го Международного конкурса детской и юношеской литературы им. А.Н. Толстого (2012) </a:t>
            </a:r>
          </a:p>
          <a:p>
            <a:pPr>
              <a:buFont typeface="Wingdings" pitchFamily="2" charset="2"/>
              <a:buChar char="Ø"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Лауреат 7-й Международной литературной премии им. П.П.Ершова (2012) </a:t>
            </a:r>
          </a:p>
          <a:p>
            <a:pPr>
              <a:buFont typeface="Wingdings" pitchFamily="2" charset="2"/>
              <a:buChar char="Ø"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Член Союза писателей России (с 1991) </a:t>
            </a:r>
          </a:p>
          <a:p>
            <a:pPr>
              <a:buFont typeface="Wingdings" pitchFamily="2" charset="2"/>
              <a:buChar char="Ø"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Заслуженный работник культуры РФ (2006) </a:t>
            </a:r>
          </a:p>
          <a:p>
            <a:pPr>
              <a:buFont typeface="Wingdings" pitchFamily="2" charset="2"/>
              <a:buChar char="Ø"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Лауреат областной премии «Золотая лира» (2012) </a:t>
            </a:r>
          </a:p>
          <a:p>
            <a:pPr>
              <a:buFont typeface="Wingdings" pitchFamily="2" charset="2"/>
              <a:buChar char="Ø"/>
            </a:pPr>
            <a:endParaRPr lang="ru-RU" sz="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2052</Words>
  <Application>Microsoft Office PowerPoint</Application>
  <PresentationFormat>Экран (4:3)</PresentationFormat>
  <Paragraphs>133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Награды и звания</vt:lpstr>
      <vt:lpstr>Слайд 10</vt:lpstr>
      <vt:lpstr>Слайд 11</vt:lpstr>
      <vt:lpstr>Слайд 12</vt:lpstr>
      <vt:lpstr>Слайд 13</vt:lpstr>
      <vt:lpstr>Произведения для взрослых</vt:lpstr>
      <vt:lpstr>Об авторе </vt:lpstr>
      <vt:lpstr>Об авторе </vt:lpstr>
      <vt:lpstr>Времена года. Стихи и загадки </vt:lpstr>
      <vt:lpstr>Слайд 18</vt:lpstr>
      <vt:lpstr>Разноцветные рожки/Пчелка</vt:lpstr>
      <vt:lpstr>Слайд 20</vt:lpstr>
      <vt:lpstr>"Твои любимые машинки/Грузовичок"</vt:lpstr>
      <vt:lpstr>Отзыв о книге </vt:lpstr>
      <vt:lpstr>Слайд 23</vt:lpstr>
      <vt:lpstr>Отзывы студентов библиотечного факультета Челябинского колледжа культуры о презентации новой книги Нины Пикулевой «Играй-городок» </vt:lpstr>
      <vt:lpstr>Слайд 25</vt:lpstr>
      <vt:lpstr>Слайд 26</vt:lpstr>
      <vt:lpstr>Слайд 27</vt:lpstr>
      <vt:lpstr> Нина Пикулева, "Стихи для ангелов",  творческий вечер в Камерном театре,  декабрь 2011 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Сергей</cp:lastModifiedBy>
  <cp:revision>38</cp:revision>
  <dcterms:created xsi:type="dcterms:W3CDTF">2015-01-13T15:12:21Z</dcterms:created>
  <dcterms:modified xsi:type="dcterms:W3CDTF">2015-02-11T08:06:25Z</dcterms:modified>
</cp:coreProperties>
</file>