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E44D88-764B-42BC-B643-4FD8665D5729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C2E9F-EB0B-4A32-A0BE-CDA0953B26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4769_6c37f0ba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2564904"/>
            <a:ext cx="3672408" cy="3672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509120"/>
            <a:ext cx="4608512" cy="1440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Презентацию выполнила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Васильева Ольга Павловна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учитель </a:t>
            </a:r>
            <a:r>
              <a:rPr lang="ru-RU" sz="2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нач.классов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ГБОУ №536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560840" cy="1656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Обучение младших школьников быстрому чтению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98884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Четвёртое правило быстрого чтения – читать без артикуляции.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Артикуляция замедляет чтение.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Чтобы читать быстро, надо читать молча.</a:t>
            </a:r>
          </a:p>
          <a:p>
            <a:pPr>
              <a:buNone/>
            </a:pPr>
            <a:r>
              <a:rPr lang="ru-RU" dirty="0" smtClean="0"/>
              <a:t>При чтении слова могут быть заменены наглядными зрительными представлениями, схемами, а целые группы слов – одним словом.</a:t>
            </a:r>
          </a:p>
          <a:p>
            <a:pPr>
              <a:buNone/>
            </a:pPr>
            <a:r>
              <a:rPr lang="ru-RU" dirty="0" smtClean="0"/>
              <a:t>Быстро читающие дети сразу улавливают, фиксируют замысел автора и усваивают его на уровне внутренней речи. Происходит глубокое понимание и усвоение прочитанного.</a:t>
            </a:r>
          </a:p>
          <a:p>
            <a:pPr>
              <a:buNone/>
            </a:pPr>
            <a:r>
              <a:rPr lang="ru-RU" dirty="0" smtClean="0"/>
              <a:t>Упражнение: метод речевых помех. Чтение с одновременным выстукиванием ритма. Ритм выстукивается с помощью карандаша, зажатого в трёх пальцах правой руки, по твёрдой поверхности стола ударами в одну точку. </a:t>
            </a:r>
            <a:r>
              <a:rPr lang="ru-RU" i="1" dirty="0" smtClean="0"/>
              <a:t>Выстукивание ритма создаёт помехи для артикуляции.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586440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Пятое правило быстрого чтения – читать вертикальным движением глаз.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быстрого чтения необходимо иметь хорошо развитое </a:t>
            </a:r>
            <a:r>
              <a:rPr lang="ru-RU" dirty="0" smtClean="0">
                <a:solidFill>
                  <a:srgbClr val="FF0066"/>
                </a:solidFill>
              </a:rPr>
              <a:t>периферическое зрение</a:t>
            </a:r>
            <a:r>
              <a:rPr lang="ru-RU" dirty="0" smtClean="0"/>
              <a:t>. Большинство людей заблуждаются, считая, что в процессе чтения их взгляд равномерно скользит вдоль строк. На самом же деле это не так. При чтении глаза совершают скачкообразное движение, останавливаясь только в двух - трёх местах на каждой строке. Восприятие текста происходит только в </a:t>
            </a:r>
            <a:r>
              <a:rPr lang="ru-RU" dirty="0" smtClean="0">
                <a:solidFill>
                  <a:srgbClr val="FF0066"/>
                </a:solidFill>
              </a:rPr>
              <a:t>момент остановки -  фиксации глаз</a:t>
            </a:r>
            <a:r>
              <a:rPr lang="ru-RU" dirty="0" smtClean="0"/>
              <a:t>. Различие между человеком, читающим быстро, и человеком, читающим медленно, заключается не в скорости движения их глаз, а </a:t>
            </a:r>
            <a:r>
              <a:rPr lang="ru-RU" dirty="0" smtClean="0">
                <a:solidFill>
                  <a:srgbClr val="FF0066"/>
                </a:solidFill>
              </a:rPr>
              <a:t>в количестве материала, который воспринимает читающий в момент остановки (фиксации). </a:t>
            </a:r>
            <a:endParaRPr lang="ru-RU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66"/>
                </a:solidFill>
              </a:rPr>
              <a:t>Развитие периферического зрения – это и есть увеличение числа слов, воспринимаемых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66"/>
                </a:solidFill>
              </a:rPr>
              <a:t>за одну фиксацию.</a:t>
            </a:r>
          </a:p>
          <a:p>
            <a:pPr algn="ctr">
              <a:buNone/>
            </a:pPr>
            <a:r>
              <a:rPr lang="ru-RU" sz="2400" dirty="0" smtClean="0"/>
              <a:t>        Специалистам удалось разработать упражнения, которые значительно расширяют поле ясного видения. Для расширения поля ясного видения используются цифровые таблицы </a:t>
            </a:r>
            <a:r>
              <a:rPr lang="ru-RU" sz="2400" dirty="0" err="1" smtClean="0"/>
              <a:t>Шульте</a:t>
            </a:r>
            <a:r>
              <a:rPr lang="ru-RU" sz="2400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emory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645024"/>
            <a:ext cx="419100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3888432" cy="52565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Линиями обозначены движения глаз за одну фиксацию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692696"/>
            <a:ext cx="4629200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При работе с ними, надо концентрируя взгляд в центре таблицы, увидеть её всю целиком и найти все видимые цифры по порядку за 25 секунд. Каждая таблица представляет собой квадрат 20 </a:t>
            </a:r>
            <a:r>
              <a:rPr lang="ru-RU" sz="2400" dirty="0" err="1" smtClean="0"/>
              <a:t>х</a:t>
            </a:r>
            <a:r>
              <a:rPr lang="ru-RU" sz="2400" dirty="0" smtClean="0"/>
              <a:t> 20 см, разграфлённый на 25 ячеек с вписанными в ячейки в беспорядке числами от 1 до 25.</a:t>
            </a:r>
          </a:p>
          <a:p>
            <a:pPr algn="ctr">
              <a:buNone/>
            </a:pPr>
            <a:r>
              <a:rPr lang="ru-RU" sz="2400" dirty="0" smtClean="0"/>
              <a:t>      Правило: взгляд фиксируется в центре таблицы, горизонтальные движения глаз запрещены.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3328591" cy="3467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076840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Шестое правило быстрого чтения – постоянно развивать своё внимание и память.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Седьмое правило быстрого чтения – ежедневная порция чтения любой книги 10-50 страниц.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517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66"/>
                </a:solidFill>
              </a:rPr>
              <a:t>Важнейшим итогом обучения литературному чтению должно стать продвижение в литературном развитии всех учеников и каждого в отдельности, овладение ими читательской деятельностью. Главное понять, что чтению надо учиться. Тогда оно – и </a:t>
            </a:r>
            <a:r>
              <a:rPr lang="ru-RU" dirty="0" err="1" smtClean="0">
                <a:solidFill>
                  <a:srgbClr val="FF0066"/>
                </a:solidFill>
              </a:rPr>
              <a:t>радость,и</a:t>
            </a:r>
            <a:r>
              <a:rPr lang="ru-RU" dirty="0" smtClean="0">
                <a:solidFill>
                  <a:srgbClr val="FF0066"/>
                </a:solidFill>
              </a:rPr>
              <a:t> труд, и польза.</a:t>
            </a:r>
            <a:br>
              <a:rPr lang="ru-RU" dirty="0" smtClean="0">
                <a:solidFill>
                  <a:srgbClr val="FF0066"/>
                </a:solidFill>
              </a:rPr>
            </a:br>
            <a:r>
              <a:rPr lang="ru-RU" dirty="0" smtClean="0">
                <a:solidFill>
                  <a:srgbClr val="FF0066"/>
                </a:solidFill>
              </a:rPr>
              <a:t>Чтение – вот лучшее учение!</a:t>
            </a:r>
            <a:br>
              <a:rPr lang="ru-RU" dirty="0" smtClean="0">
                <a:solidFill>
                  <a:srgbClr val="FF0066"/>
                </a:solidFill>
              </a:rPr>
            </a:br>
            <a:endParaRPr lang="ru-RU" dirty="0" smtClean="0">
              <a:solidFill>
                <a:srgbClr val="FF0066"/>
              </a:solidFill>
            </a:endParaRPr>
          </a:p>
          <a:p>
            <a:pPr algn="r">
              <a:buNone/>
            </a:pPr>
            <a:r>
              <a:rPr lang="ru-RU" dirty="0" smtClean="0">
                <a:solidFill>
                  <a:srgbClr val="FF0066"/>
                </a:solidFill>
              </a:rPr>
              <a:t>А.С.Пушкин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4" name="Рисунок 3" descr="1191269038_c41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05064"/>
            <a:ext cx="316835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/>
              <a:t>  Что такое «быстрое чтение»?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Базовым элементом включения человека в современную цивилизацию является чтение. Чтение – основное средство обучения, инструмент познания окружающего мира.</a:t>
            </a:r>
          </a:p>
          <a:p>
            <a:pPr>
              <a:buNone/>
            </a:pPr>
            <a:r>
              <a:rPr lang="ru-RU" dirty="0" smtClean="0"/>
              <a:t>      Обычно текст содержит до 90% избыточной информации. Но это не означает, что мы читаем одну «воду». Только от 10% до 25% текста несут смысловую нагрузку, быстро считывать которую позволит данный алгоритм чтения.</a:t>
            </a:r>
          </a:p>
          <a:p>
            <a:pPr>
              <a:buNone/>
            </a:pPr>
            <a:r>
              <a:rPr lang="ru-RU" dirty="0" smtClean="0"/>
              <a:t>     Известный психолог Л.С. Выгодский писал: «Обычно думают, что понимание выше при медленном чтении; однако в действительности </a:t>
            </a:r>
            <a:r>
              <a:rPr lang="ru-RU" b="1" i="1" dirty="0" smtClean="0">
                <a:solidFill>
                  <a:srgbClr val="FF0000"/>
                </a:solidFill>
              </a:rPr>
              <a:t>понимание читаемого текста тем полнее, чем быстрее читает ребёнок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Развитие навыка чтения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564904"/>
          <a:ext cx="8291265" cy="359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98978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 класс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 класс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3-4 классы</a:t>
                      </a:r>
                      <a:endParaRPr lang="ru-RU" sz="4000" dirty="0"/>
                    </a:p>
                  </a:txBody>
                  <a:tcPr/>
                </a:tc>
              </a:tr>
              <a:tr h="2606182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чтения на уровне слова (чтение целыми</a:t>
                      </a:r>
                      <a:r>
                        <a:rPr lang="ru-RU" baseline="0" dirty="0" smtClean="0"/>
                        <a:t> словами),</a:t>
                      </a:r>
                    </a:p>
                    <a:p>
                      <a:r>
                        <a:rPr lang="ru-RU" baseline="0" dirty="0" smtClean="0"/>
                        <a:t>Интонационное объединение слов в словосочетания и предложения.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скорости чтения и постепенное введение чтения</a:t>
                      </a:r>
                      <a:r>
                        <a:rPr lang="ru-RU" baseline="0" dirty="0" smtClean="0"/>
                        <a:t> «про себя».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(увеличение доли чтения про себя  10-15 %)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Наращивание</a:t>
                      </a:r>
                      <a:r>
                        <a:rPr lang="ru-RU" baseline="0" dirty="0" smtClean="0"/>
                        <a:t> скорости чтения «про себя» и овладение приёмами быстрого чтения.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(увеличение доли чтения про себя к 4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 80-85%)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4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Быстрое чтение </a:t>
            </a:r>
            <a:r>
              <a:rPr lang="ru-RU" dirty="0" smtClean="0"/>
              <a:t>– это поверхностное чтение (</a:t>
            </a:r>
            <a:r>
              <a:rPr lang="ru-RU" dirty="0" smtClean="0">
                <a:solidFill>
                  <a:srgbClr val="00B050"/>
                </a:solidFill>
              </a:rPr>
              <a:t>по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«диагонали»</a:t>
            </a:r>
            <a:r>
              <a:rPr lang="ru-RU" dirty="0" smtClean="0"/>
              <a:t>), активный, понятийный процесс.</a:t>
            </a:r>
          </a:p>
          <a:p>
            <a:r>
              <a:rPr lang="ru-RU" dirty="0" smtClean="0"/>
              <a:t> Во время быстрого чтения мы ведём глазами по тексту от начала до конца. Оно вовлекает в этот процесс сознание и удовлетворяет нашу потребность в ясном понимании прочитанного. При многократном предъявлении информации в скоростном режиме возникает эффект </a:t>
            </a:r>
            <a:r>
              <a:rPr lang="ru-RU" dirty="0" err="1" smtClean="0"/>
              <a:t>сверхзапоминания</a:t>
            </a:r>
            <a:r>
              <a:rPr lang="ru-RU" dirty="0" smtClean="0"/>
              <a:t>, позволяющий человеку за короткое время запомнить большие объёмы информации.</a:t>
            </a:r>
          </a:p>
          <a:p>
            <a:r>
              <a:rPr lang="ru-RU" dirty="0" smtClean="0"/>
              <a:t>Быстрое чтение- это сплошное чтение текста, обеспечивающее полное и качественное усвоение прочитанного.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Для освоения техники быстрого чтения  используют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66"/>
                </a:solidFill>
              </a:rPr>
              <a:t>семь золотых правил быстрого чтения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Первое – читать без регрессий. </a:t>
            </a:r>
          </a:p>
          <a:p>
            <a:pPr lvl="0"/>
            <a:r>
              <a:rPr lang="ru-RU" dirty="0" smtClean="0"/>
              <a:t>Второе - читать по интегральному алгоритму чтения. </a:t>
            </a:r>
          </a:p>
          <a:p>
            <a:pPr lvl="0"/>
            <a:r>
              <a:rPr lang="ru-RU" dirty="0" smtClean="0"/>
              <a:t>Третье - всегда выделять доминанту - основное смысловое значение текста. </a:t>
            </a:r>
          </a:p>
          <a:p>
            <a:pPr lvl="0"/>
            <a:r>
              <a:rPr lang="ru-RU" dirty="0" smtClean="0"/>
              <a:t>Четвёртое – читать без артикуляции. </a:t>
            </a:r>
          </a:p>
          <a:p>
            <a:pPr lvl="0"/>
            <a:r>
              <a:rPr lang="ru-RU" dirty="0" smtClean="0"/>
              <a:t>Пятое – читать вертикальным движением глаз. </a:t>
            </a:r>
          </a:p>
          <a:p>
            <a:pPr lvl="0"/>
            <a:r>
              <a:rPr lang="ru-RU" dirty="0" smtClean="0"/>
              <a:t>Шестое – постоянно развивать своё внимание и память. </a:t>
            </a:r>
          </a:p>
          <a:p>
            <a:pPr lvl="0"/>
            <a:r>
              <a:rPr lang="ru-RU" dirty="0" smtClean="0"/>
              <a:t>Седьмое – выполнять ежедневно обязательную норму: читать 10-50 страниц любой книги.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</a:t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Первое – читать без регрессий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Регрессии при чтении.</a:t>
            </a:r>
          </a:p>
          <a:p>
            <a:pPr>
              <a:buNone/>
            </a:pPr>
            <a:r>
              <a:rPr lang="ru-RU" dirty="0" smtClean="0"/>
              <a:t>Повторно читаемый участок строки:</a:t>
            </a:r>
            <a:br>
              <a:rPr lang="ru-RU" dirty="0" smtClean="0"/>
            </a:br>
            <a:r>
              <a:rPr lang="ru-RU" dirty="0" smtClean="0"/>
              <a:t>При чтении с регрессиями глаза совершают движение назад, хотя никакой необходимости нет. Если это происходит на каждой строчке текста, то ученик дважды прочитывает текст. Этот недостаток самый распространённый.</a:t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Правило: глаза бегут легко и свободно только вперёд</a:t>
            </a:r>
            <a:r>
              <a:rPr lang="ru-RU" dirty="0" smtClean="0"/>
              <a:t>. Текст любой трудности я читаю только один раз, возвратные движения глаз (регрессии) недопустимы. Только по окончании чтения и осмысления прочитанного можно ещё раз прочитать текст, если в этом возникла необходимость.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8092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Второе правило быстрого чтения - читать по интегральному алгоритму чтения.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931224" cy="43924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Определяется последовательность умственных действий при восприятии текста: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Название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Автор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Источник и его данные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Проблемы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Факты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Особенности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Новизна.</a:t>
            </a:r>
          </a:p>
          <a:p>
            <a:pPr marL="514350" indent="-5143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Алгоритм чтения нарисовать на отдельном листе и укрепить его на рабочем столе для лучшего усвоения.</a:t>
            </a:r>
            <a:br>
              <a:rPr lang="ru-RU" dirty="0" smtClean="0"/>
            </a:br>
            <a:r>
              <a:rPr lang="ru-RU" dirty="0" smtClean="0"/>
              <a:t>Для решения этой задачи также можно использовать деятельность моделирования: изобразить алгоритм в виде робота, человечка и т.п.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63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Третье правило быстрого чтения - всегда выделять доминанту.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чтении всегда выделять доминанту - главную смысловую часть текста. </a:t>
            </a:r>
          </a:p>
          <a:p>
            <a:pPr>
              <a:buNone/>
            </a:pPr>
            <a:r>
              <a:rPr lang="ru-RU" dirty="0" smtClean="0"/>
              <a:t>При анализе текста надо вначале выделять ключевые слова, затем построить смысловые ряды и сформировать доминанту.</a:t>
            </a:r>
          </a:p>
          <a:p>
            <a:pPr lvl="0"/>
            <a:r>
              <a:rPr lang="ru-RU" dirty="0" smtClean="0"/>
              <a:t>Ключевые слова. </a:t>
            </a:r>
          </a:p>
          <a:p>
            <a:pPr lvl="0"/>
            <a:r>
              <a:rPr lang="ru-RU" dirty="0" smtClean="0"/>
              <a:t>Смысловые ряды. 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Доминанта – значение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Упражнение : развитие смысловой догадки. Прочитайте текст, вставляя пропущенные слова.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Над городом низко повисли снеговые ________. Вечером началась _______. Снег повалил большими _______. На конце пустынной и глухой _______ вдруг показалась какая- то девочка. Она медленно и ________ пробиралась по ________. Она была худа и бедно ________. На ней было плохое _________ с узкими рукавами. Вдруг девочка _________.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818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Презентацию выполнила Васильева Ольга Павловна учитель нач.классов ГБОУ №536 </vt:lpstr>
      <vt:lpstr>  Что такое «быстрое чтение»?</vt:lpstr>
      <vt:lpstr>Развитие навыка чтения</vt:lpstr>
      <vt:lpstr>Слайд 4</vt:lpstr>
      <vt:lpstr>Слайд 5</vt:lpstr>
      <vt:lpstr>    Первое – читать без регрессий </vt:lpstr>
      <vt:lpstr>       Второе правило быстрого чтения - читать по интегральному алгоритму чтения. </vt:lpstr>
      <vt:lpstr>Третье правило быстрого чтения - всегда выделять доминанту. </vt:lpstr>
      <vt:lpstr>Слайд 9</vt:lpstr>
      <vt:lpstr>     Четвёртое правило быстрого чтения – читать без артикуляции. </vt:lpstr>
      <vt:lpstr>Пятое правило быстрого чтения – читать вертикальным движением глаз. </vt:lpstr>
      <vt:lpstr>Слайд 12</vt:lpstr>
      <vt:lpstr>Линиями обозначены движения глаз за одну фиксацию</vt:lpstr>
      <vt:lpstr>Шестое правило быстрого чтения – постоянно развивать своё внимание и память.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15</cp:revision>
  <dcterms:created xsi:type="dcterms:W3CDTF">2013-03-24T11:55:43Z</dcterms:created>
  <dcterms:modified xsi:type="dcterms:W3CDTF">2013-03-24T19:13:12Z</dcterms:modified>
</cp:coreProperties>
</file>