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80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9A1F-A1B1-41B4-AA1F-6EB7397A390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.i.ua/photo/images/pic/4/2/5270924_95cd1be2.jpg" TargetMode="External"/><Relationship Id="rId13" Type="http://schemas.openxmlformats.org/officeDocument/2006/relationships/hyperlink" Target="http://s53.radikal.ru/i139/0810/f0/d56e85c5d8e0.jpg" TargetMode="External"/><Relationship Id="rId3" Type="http://schemas.openxmlformats.org/officeDocument/2006/relationships/hyperlink" Target="http://img0.liveinternet.ru/images/attach/c/0/45/26/45026669_1244777747_23.jpg" TargetMode="External"/><Relationship Id="rId7" Type="http://schemas.openxmlformats.org/officeDocument/2006/relationships/hyperlink" Target="http://www.xrest.ru/images/collection/00000/400/original.jpg" TargetMode="External"/><Relationship Id="rId12" Type="http://schemas.openxmlformats.org/officeDocument/2006/relationships/hyperlink" Target="http://www.ruslania.com/pictures/big/4601250335278.jpg" TargetMode="External"/><Relationship Id="rId17" Type="http://schemas.openxmlformats.org/officeDocument/2006/relationships/hyperlink" Target="http://dic.academic.ru/pictures/wiki/files/97/07626fb08d222d46ff6637125204043b.jpg" TargetMode="External"/><Relationship Id="rId2" Type="http://schemas.openxmlformats.org/officeDocument/2006/relationships/hyperlink" Target="http://www.geographicexplorer.ru/pic.php?f=/images002/image_m6j0R0f2h8VIE80xZ66s4EI5.jpg" TargetMode="External"/><Relationship Id="rId16" Type="http://schemas.openxmlformats.org/officeDocument/2006/relationships/hyperlink" Target="http://www.ruslania.com/pictures/big/978575330185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amotur.ru/images/tphotos/569_PICT0414.jpg" TargetMode="External"/><Relationship Id="rId11" Type="http://schemas.openxmlformats.org/officeDocument/2006/relationships/hyperlink" Target="http://www.char.ru/books/p153820.jpg" TargetMode="External"/><Relationship Id="rId5" Type="http://schemas.openxmlformats.org/officeDocument/2006/relationships/hyperlink" Target="http://www.detgazeta.ru/skazki.det/skazki.detgazeta/pisateli/andersen.jpg" TargetMode="External"/><Relationship Id="rId15" Type="http://schemas.openxmlformats.org/officeDocument/2006/relationships/hyperlink" Target="http://www.playcast.ru/uploads/2010/04/02/1666842.jpg" TargetMode="External"/><Relationship Id="rId10" Type="http://schemas.openxmlformats.org/officeDocument/2006/relationships/hyperlink" Target="http://img.labirint.ru/images/comments_pic/1026/01labeqp91277892425.jpg" TargetMode="External"/><Relationship Id="rId4" Type="http://schemas.openxmlformats.org/officeDocument/2006/relationships/hyperlink" Target="http://traveling.by/data/cache/linked/5354-0x600.jpg" TargetMode="External"/><Relationship Id="rId9" Type="http://schemas.openxmlformats.org/officeDocument/2006/relationships/hyperlink" Target="http://dreamworlds.ru/uploads/posts/2010-03/thumbs/1268252264_bafe91fca7a2.jpg" TargetMode="External"/><Relationship Id="rId14" Type="http://schemas.openxmlformats.org/officeDocument/2006/relationships/hyperlink" Target="http://www.zlatoriza.ru/uploads/items/big/01-10630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2130425"/>
            <a:ext cx="5000660" cy="2584459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Ганс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Христиан Андерсен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(1805 -1875)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3" y="1214422"/>
            <a:ext cx="2143140" cy="4000528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Александр\Мои документы\ЖОНКИНА ПИСАНИНА\Рисунок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071546"/>
            <a:ext cx="3119437" cy="43354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7075" y="908720"/>
            <a:ext cx="4149725" cy="525598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героиня сказки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Г.Х.Андерсена «Русалочка»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 стала символом столицы Дании – Копенгагена.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   Начиная с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1967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года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по решению Международного совета по детской книге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2 апреля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(в день рождения Ганса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Христиана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Андерсена) отмечается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87493D"/>
                </a:solidFill>
                <a:latin typeface="Cambria" pitchFamily="18" charset="0"/>
              </a:rPr>
              <a:t>Международный день книги</a:t>
            </a:r>
            <a:endParaRPr lang="ru-RU" sz="2400" b="1" dirty="0">
              <a:solidFill>
                <a:srgbClr val="87493D"/>
              </a:solidFill>
              <a:latin typeface="Monotype Corsiva" pitchFamily="66" charset="0"/>
            </a:endParaRPr>
          </a:p>
        </p:txBody>
      </p:sp>
      <p:pic>
        <p:nvPicPr>
          <p:cNvPr id="18436" name="Picture 4" descr="Русалоч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836613"/>
            <a:ext cx="3457575" cy="4608512"/>
          </a:xfrm>
          <a:prstGeom prst="rect">
            <a:avLst/>
          </a:prstGeom>
          <a:noFill/>
          <a:ln w="76200" cmpd="tri">
            <a:solidFill>
              <a:srgbClr val="87493D"/>
            </a:solidFill>
            <a:miter lim="800000"/>
            <a:headEnd/>
            <a:tailEnd/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5734050"/>
            <a:ext cx="45370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1600" i="1" dirty="0">
                <a:solidFill>
                  <a:srgbClr val="87493D"/>
                </a:solidFill>
              </a:rPr>
              <a:t>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Памятник Русалочке в Копенгагене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000496" y="642918"/>
            <a:ext cx="47863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i="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Имя  Г.Х. Андерсена  носит золотая медаль, которой награждаются лучшие в мире детские писатели и художники-иллюстраторы детских книг. </a:t>
            </a:r>
            <a:r>
              <a:rPr lang="ru-RU" sz="3200" i="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Получить </a:t>
            </a:r>
            <a:r>
              <a:rPr lang="ru-RU" sz="3200" i="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эту медаль так же почётно, как стать Нобелевским лауреатом.</a:t>
            </a:r>
          </a:p>
        </p:txBody>
      </p:sp>
      <p:pic>
        <p:nvPicPr>
          <p:cNvPr id="2050" name="Picture 2" descr="C:\Documents and Settings\Александр\Мои документы\ЖОНКИНА ПИСАНИНА\07626fb08d222d46ff6637125204043b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357298"/>
            <a:ext cx="3500462" cy="36141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лександр\Мои документы\ЖОНКИНА ПИСАНИНА\16668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9645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14290"/>
            <a:ext cx="6072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Ссылки на источники графики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714356"/>
            <a:ext cx="850112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>
                <a:latin typeface="Cambria" pitchFamily="18" charset="0"/>
                <a:hlinkClick r:id="rId2"/>
              </a:rPr>
              <a:t>http://www.geographicexplorer.ru/pic.php?f=/images002/image_m6j0R0f2h8VIE80xZ66s4EI5.jpg</a:t>
            </a:r>
            <a:r>
              <a:rPr lang="ru-RU" sz="1400" dirty="0" smtClean="0">
                <a:latin typeface="Cambria" pitchFamily="18" charset="0"/>
              </a:rPr>
              <a:t> - Дом Андерсена в Оденсе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71546"/>
            <a:ext cx="8286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ambria" pitchFamily="18" charset="0"/>
                <a:hlinkClick r:id="rId3"/>
              </a:rPr>
              <a:t>http://img0.liveinternet.ru/images/attach/c/0/45/26/45026669_1244777747_23.jp</a:t>
            </a:r>
            <a:r>
              <a:rPr lang="en-US" sz="1400" dirty="0" smtClean="0">
                <a:latin typeface="Cambria" pitchFamily="18" charset="0"/>
                <a:hlinkClick r:id="rId3"/>
              </a:rPr>
              <a:t>g</a:t>
            </a:r>
            <a:r>
              <a:rPr lang="en-US" sz="1400" dirty="0" smtClean="0">
                <a:latin typeface="Cambria" pitchFamily="18" charset="0"/>
              </a:rPr>
              <a:t> -  </a:t>
            </a:r>
            <a:r>
              <a:rPr lang="ru-RU" sz="1400" dirty="0" smtClean="0">
                <a:latin typeface="Cambria" pitchFamily="18" charset="0"/>
              </a:rPr>
              <a:t>портрет</a:t>
            </a:r>
          </a:p>
          <a:p>
            <a:endParaRPr lang="ru-RU" sz="1400" dirty="0" smtClean="0">
              <a:latin typeface="Cambria" pitchFamily="18" charset="0"/>
            </a:endParaRPr>
          </a:p>
          <a:p>
            <a:r>
              <a:rPr lang="ru-RU" sz="1400" dirty="0" smtClean="0">
                <a:latin typeface="Cambria" pitchFamily="18" charset="0"/>
              </a:rPr>
              <a:t>  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736"/>
            <a:ext cx="814393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>
                <a:latin typeface="Cambria" pitchFamily="18" charset="0"/>
                <a:hlinkClick r:id="rId4"/>
              </a:rPr>
              <a:t>http://traveling.by/data/cache/linked/5354-0x600.jpg</a:t>
            </a:r>
            <a:r>
              <a:rPr lang="ru-RU" sz="1400" dirty="0" smtClean="0">
                <a:latin typeface="Cambria" pitchFamily="18" charset="0"/>
              </a:rPr>
              <a:t> - Королевский театр Копенгагена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714488"/>
            <a:ext cx="814393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>
                <a:latin typeface="Cambria" pitchFamily="18" charset="0"/>
                <a:hlinkClick r:id="rId5"/>
              </a:rPr>
              <a:t>http://www.detgazeta.ru/skazki.det/skazki.detgazeta/pisateli/andersen.jpg</a:t>
            </a:r>
            <a:r>
              <a:rPr lang="ru-RU" sz="1400" dirty="0" smtClean="0">
                <a:latin typeface="Cambria" pitchFamily="18" charset="0"/>
              </a:rPr>
              <a:t> Г.Х. Андерсен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071678"/>
            <a:ext cx="821537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>
                <a:latin typeface="Cambria" pitchFamily="18" charset="0"/>
                <a:hlinkClick r:id="rId6"/>
              </a:rPr>
              <a:t>http://www.samotur.ru/images/tphotos/569_PICT0414.jpg</a:t>
            </a:r>
            <a:r>
              <a:rPr lang="ru-RU" sz="1400" dirty="0" smtClean="0">
                <a:latin typeface="Cambria" pitchFamily="18" charset="0"/>
              </a:rPr>
              <a:t> - Памятник Андерсену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>
                <a:latin typeface="Cambria" pitchFamily="18" charset="0"/>
                <a:hlinkClick r:id="rId7"/>
              </a:rPr>
              <a:t>http://www.xrest.ru/images/collection/00000/400/original.jpg</a:t>
            </a:r>
            <a:r>
              <a:rPr lang="ru-RU" sz="1400" dirty="0" smtClean="0">
                <a:latin typeface="Cambria" pitchFamily="18" charset="0"/>
              </a:rPr>
              <a:t> - Памятник Русалочке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143248"/>
            <a:ext cx="72866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ambria" pitchFamily="18" charset="0"/>
                <a:hlinkClick r:id="rId8"/>
              </a:rPr>
              <a:t>http://i.i.ua/photo/images/pic/4/2/5270924_95cd1be2.jpg</a:t>
            </a:r>
            <a:r>
              <a:rPr lang="ru-RU" sz="1400" u="sng" dirty="0" smtClean="0">
                <a:latin typeface="Cambria" pitchFamily="18" charset="0"/>
              </a:rPr>
              <a:t> - </a:t>
            </a:r>
            <a:r>
              <a:rPr lang="ru-RU" sz="1400" dirty="0" smtClean="0">
                <a:latin typeface="Cambria" pitchFamily="18" charset="0"/>
              </a:rPr>
              <a:t> русалочка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3500438"/>
            <a:ext cx="8858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ambria" pitchFamily="18" charset="0"/>
                <a:hlinkClick r:id="rId9"/>
              </a:rPr>
              <a:t>http://dreamworlds.ru/uploads/posts/2010-03/thumbs/1268252264_bafe91fca7a2.jpg</a:t>
            </a:r>
            <a:r>
              <a:rPr lang="ru-RU" sz="1400" u="sng" dirty="0" smtClean="0">
                <a:latin typeface="Cambria" pitchFamily="18" charset="0"/>
              </a:rPr>
              <a:t> - </a:t>
            </a:r>
            <a:r>
              <a:rPr lang="ru-RU" sz="1400" dirty="0" smtClean="0">
                <a:latin typeface="Cambria" pitchFamily="18" charset="0"/>
              </a:rPr>
              <a:t> дикие лебеди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3857628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ambria" pitchFamily="18" charset="0"/>
                <a:hlinkClick r:id="rId10"/>
              </a:rPr>
              <a:t>http://img.labirint.ru/images/comments_pic/1026/01labeqp91277892425.jpg</a:t>
            </a:r>
            <a:r>
              <a:rPr lang="ru-RU" sz="1400" u="sng" dirty="0" smtClean="0">
                <a:latin typeface="Cambria" pitchFamily="18" charset="0"/>
              </a:rPr>
              <a:t> - </a:t>
            </a:r>
            <a:r>
              <a:rPr lang="ru-RU" sz="1400" dirty="0" smtClean="0">
                <a:latin typeface="Cambria" pitchFamily="18" charset="0"/>
              </a:rPr>
              <a:t> </a:t>
            </a:r>
            <a:r>
              <a:rPr lang="ru-RU" sz="1400" dirty="0" err="1" smtClean="0">
                <a:latin typeface="Cambria" pitchFamily="18" charset="0"/>
              </a:rPr>
              <a:t>дюймовочка</a:t>
            </a:r>
            <a:endParaRPr lang="ru-RU" sz="1400" dirty="0" smtClean="0">
              <a:latin typeface="Cambria" pitchFamily="18" charset="0"/>
            </a:endParaRPr>
          </a:p>
          <a:p>
            <a:r>
              <a:rPr lang="ru-RU" sz="1400" u="sng" dirty="0" smtClean="0">
                <a:hlinkClick r:id="rId11"/>
              </a:rPr>
              <a:t>http://www.char.ru/books/p153820.jpg</a:t>
            </a:r>
            <a:r>
              <a:rPr lang="ru-RU" sz="1400" dirty="0" smtClean="0">
                <a:latin typeface="Cambria" pitchFamily="18" charset="0"/>
              </a:rPr>
              <a:t>- гадкий  утенок</a:t>
            </a:r>
          </a:p>
          <a:p>
            <a:r>
              <a:rPr lang="ru-RU" sz="1400" u="sng" dirty="0" smtClean="0">
                <a:latin typeface="Cambria" pitchFamily="18" charset="0"/>
                <a:hlinkClick r:id="rId12"/>
              </a:rPr>
              <a:t>http://www.ruslania.com/pictures/big/4601250335278.jpg</a:t>
            </a:r>
            <a:r>
              <a:rPr lang="ru-RU" sz="1400" u="sng" dirty="0" smtClean="0">
                <a:latin typeface="Cambria" pitchFamily="18" charset="0"/>
              </a:rPr>
              <a:t> - </a:t>
            </a:r>
            <a:r>
              <a:rPr lang="ru-RU" sz="1400" dirty="0" smtClean="0">
                <a:latin typeface="Cambria" pitchFamily="18" charset="0"/>
              </a:rPr>
              <a:t> соловей</a:t>
            </a:r>
          </a:p>
          <a:p>
            <a:r>
              <a:rPr lang="ru-RU" sz="1400" u="sng" dirty="0" smtClean="0">
                <a:latin typeface="Cambria" pitchFamily="18" charset="0"/>
                <a:hlinkClick r:id="rId13"/>
              </a:rPr>
              <a:t>http://s53.radikal.ru/i139/0810/f0/d56e85c5d8e0.jpg</a:t>
            </a:r>
            <a:r>
              <a:rPr lang="ru-RU" sz="1400" u="sng" dirty="0" smtClean="0">
                <a:latin typeface="Cambria" pitchFamily="18" charset="0"/>
              </a:rPr>
              <a:t> -</a:t>
            </a:r>
            <a:r>
              <a:rPr lang="ru-RU" sz="1400" dirty="0" smtClean="0">
                <a:latin typeface="Cambria" pitchFamily="18" charset="0"/>
              </a:rPr>
              <a:t> Оле- </a:t>
            </a:r>
            <a:r>
              <a:rPr lang="ru-RU" sz="1400" dirty="0" err="1" smtClean="0">
                <a:latin typeface="Cambria" pitchFamily="18" charset="0"/>
              </a:rPr>
              <a:t>Лукойе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4786322"/>
            <a:ext cx="8643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ambria" pitchFamily="18" charset="0"/>
                <a:hlinkClick r:id="rId14"/>
              </a:rPr>
              <a:t>http://www.zlatoriza.ru/uploads/items/big/01-10630.jpg</a:t>
            </a:r>
            <a:r>
              <a:rPr lang="ru-RU" sz="1400" u="sng" dirty="0" smtClean="0">
                <a:latin typeface="Cambria" pitchFamily="18" charset="0"/>
              </a:rPr>
              <a:t> - </a:t>
            </a:r>
            <a:r>
              <a:rPr lang="ru-RU" sz="1400" dirty="0" smtClean="0">
                <a:latin typeface="Cambria" pitchFamily="18" charset="0"/>
              </a:rPr>
              <a:t> пастушка и трубочист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5357826"/>
            <a:ext cx="7715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ambria" pitchFamily="18" charset="0"/>
                <a:hlinkClick r:id="rId15"/>
              </a:rPr>
              <a:t>http://www.playcast.ru/uploads/2010/04/02/1666842.jpg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5072074"/>
            <a:ext cx="79296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ambria" pitchFamily="18" charset="0"/>
                <a:hlinkClick r:id="rId16"/>
              </a:rPr>
              <a:t>http://www.ruslania.com/pictures/big/9785753301857.jpg</a:t>
            </a:r>
            <a:r>
              <a:rPr lang="ru-RU" sz="1400" dirty="0" smtClean="0">
                <a:latin typeface="Cambria" pitchFamily="18" charset="0"/>
              </a:rPr>
              <a:t>  - снежная королева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2571744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ambria" pitchFamily="18" charset="0"/>
                <a:hlinkClick r:id="rId17"/>
              </a:rPr>
              <a:t>http://dic.academic.ru/pictures/wiki/files/97/07626fb08d222d46ff6637125204043b.jpg</a:t>
            </a:r>
            <a:r>
              <a:rPr lang="ru-RU" sz="1400" dirty="0" smtClean="0">
                <a:latin typeface="Cambria" pitchFamily="18" charset="0"/>
              </a:rPr>
              <a:t>  - золотая  медаль  Андерсена</a:t>
            </a:r>
            <a:endParaRPr lang="ru-RU" sz="1400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ександр\Мои документы\ЖОНКИНА ПИСАНИНА\Рисунок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500042"/>
            <a:ext cx="2133600" cy="2738448"/>
          </a:xfrm>
          <a:prstGeom prst="rect">
            <a:avLst/>
          </a:prstGeom>
          <a:noFill/>
        </p:spPr>
      </p:pic>
      <p:pic>
        <p:nvPicPr>
          <p:cNvPr id="1028" name="Picture 4" descr="C:\Documents and Settings\Александр\Мои документы\ЖОНКИНА ПИСАНИНА\Рисунок1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2" y="357166"/>
            <a:ext cx="2133600" cy="2905125"/>
          </a:xfrm>
          <a:prstGeom prst="rect">
            <a:avLst/>
          </a:prstGeom>
          <a:noFill/>
        </p:spPr>
      </p:pic>
      <p:pic>
        <p:nvPicPr>
          <p:cNvPr id="1029" name="Picture 5" descr="C:\Documents and Settings\Александр\Мои документы\ЖОНКИНА ПИСАНИНА\Рисунок1б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5074" y="3500438"/>
            <a:ext cx="2187575" cy="2905125"/>
          </a:xfrm>
          <a:prstGeom prst="rect">
            <a:avLst/>
          </a:prstGeom>
          <a:noFill/>
        </p:spPr>
      </p:pic>
      <p:pic>
        <p:nvPicPr>
          <p:cNvPr id="1030" name="Picture 6" descr="C:\Documents and Settings\Александр\Мои документы\ЖОНКИНА ПИСАНИНА\е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714356"/>
            <a:ext cx="1703387" cy="2349500"/>
          </a:xfrm>
          <a:prstGeom prst="rect">
            <a:avLst/>
          </a:prstGeom>
          <a:noFill/>
        </p:spPr>
      </p:pic>
      <p:pic>
        <p:nvPicPr>
          <p:cNvPr id="1031" name="Picture 7" descr="C:\Documents and Settings\Александр\Мои документы\ЖОНКИНА ПИСАНИНА\Рисунок1а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86116" y="3571876"/>
            <a:ext cx="2190750" cy="2905125"/>
          </a:xfrm>
          <a:prstGeom prst="rect">
            <a:avLst/>
          </a:prstGeom>
          <a:noFill/>
        </p:spPr>
      </p:pic>
      <p:pic>
        <p:nvPicPr>
          <p:cNvPr id="2" name="Picture 2" descr="C:\Documents and Settings\Александр\Мои документы\ЖОНКИНА ПИСАНИНА\978575330185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1472" y="3571876"/>
            <a:ext cx="2071702" cy="28011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362950" cy="1655762"/>
          </a:xfrm>
        </p:spPr>
        <p:txBody>
          <a:bodyPr>
            <a:normAutofit fontScale="92500"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800" dirty="0"/>
              <a:t>   </a:t>
            </a:r>
            <a:r>
              <a:rPr lang="ru-RU" i="1" dirty="0">
                <a:solidFill>
                  <a:srgbClr val="87493D"/>
                </a:solidFill>
                <a:latin typeface="Cambria" pitchFamily="18" charset="0"/>
              </a:rPr>
              <a:t>Знаменитый датский сказочник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i="1" dirty="0">
                <a:solidFill>
                  <a:srgbClr val="87493D"/>
                </a:solidFill>
                <a:latin typeface="Cambria" pitchFamily="18" charset="0"/>
              </a:rPr>
              <a:t> </a:t>
            </a:r>
            <a:r>
              <a:rPr lang="ru-RU" b="1" i="1" dirty="0" err="1">
                <a:solidFill>
                  <a:srgbClr val="87493D"/>
                </a:solidFill>
                <a:latin typeface="Cambria" pitchFamily="18" charset="0"/>
              </a:rPr>
              <a:t>Ганс</a:t>
            </a:r>
            <a:r>
              <a:rPr lang="ru-RU" b="1" i="1" dirty="0">
                <a:solidFill>
                  <a:srgbClr val="87493D"/>
                </a:solidFill>
                <a:latin typeface="Cambria" pitchFamily="18" charset="0"/>
              </a:rPr>
              <a:t> Христиан Андерсен</a:t>
            </a:r>
            <a:r>
              <a:rPr lang="ru-RU" i="1" dirty="0">
                <a:solidFill>
                  <a:srgbClr val="87493D"/>
                </a:solidFill>
                <a:latin typeface="Cambria" pitchFamily="18" charset="0"/>
              </a:rPr>
              <a:t>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i="1" dirty="0">
                <a:solidFill>
                  <a:srgbClr val="87493D"/>
                </a:solidFill>
                <a:latin typeface="Cambria" pitchFamily="18" charset="0"/>
              </a:rPr>
              <a:t>родился </a:t>
            </a:r>
            <a:r>
              <a:rPr lang="ru-RU" b="1" i="1" dirty="0">
                <a:solidFill>
                  <a:srgbClr val="87493D"/>
                </a:solidFill>
                <a:latin typeface="Cambria" pitchFamily="18" charset="0"/>
              </a:rPr>
              <a:t>2 апреля  1805 </a:t>
            </a:r>
            <a:r>
              <a:rPr lang="ru-RU" i="1" dirty="0">
                <a:solidFill>
                  <a:srgbClr val="87493D"/>
                </a:solidFill>
                <a:latin typeface="Cambria" pitchFamily="18" charset="0"/>
              </a:rPr>
              <a:t>года в городе </a:t>
            </a:r>
            <a:r>
              <a:rPr lang="ru-RU" b="1" i="1" dirty="0" err="1">
                <a:solidFill>
                  <a:srgbClr val="660033"/>
                </a:solidFill>
                <a:latin typeface="Cambria" pitchFamily="18" charset="0"/>
              </a:rPr>
              <a:t>О</a:t>
            </a:r>
            <a:r>
              <a:rPr lang="ru-RU" b="1" i="1" dirty="0" err="1">
                <a:solidFill>
                  <a:srgbClr val="660033"/>
                </a:solidFill>
                <a:latin typeface="Cambria" pitchFamily="18" charset="0"/>
                <a:cs typeface="Arial" charset="0"/>
              </a:rPr>
              <a:t>́</a:t>
            </a:r>
            <a:r>
              <a:rPr lang="ru-RU" b="1" i="1" dirty="0" err="1">
                <a:solidFill>
                  <a:srgbClr val="660033"/>
                </a:solidFill>
                <a:latin typeface="Cambria" pitchFamily="18" charset="0"/>
              </a:rPr>
              <a:t>денсе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.</a:t>
            </a:r>
          </a:p>
        </p:txBody>
      </p:sp>
      <p:pic>
        <p:nvPicPr>
          <p:cNvPr id="3076" name="Picture 4" descr="Дом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357430"/>
            <a:ext cx="4392612" cy="3394075"/>
          </a:xfrm>
          <a:prstGeom prst="rect">
            <a:avLst/>
          </a:prstGeom>
          <a:noFill/>
          <a:ln w="76200" cmpd="tri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79388" y="5949950"/>
            <a:ext cx="4932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Город Оденсе.  Дом, в котором родился писатель.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714876" y="2571743"/>
            <a:ext cx="4286280" cy="373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ru-RU" sz="3200" dirty="0"/>
              <a:t>    </a:t>
            </a:r>
            <a:r>
              <a:rPr lang="ru-RU" sz="2400" dirty="0">
                <a:solidFill>
                  <a:srgbClr val="87493D"/>
                </a:solidFill>
                <a:latin typeface="Cambria" pitchFamily="18" charset="0"/>
              </a:rPr>
              <a:t>Отец его был бедным        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>
                <a:solidFill>
                  <a:srgbClr val="87493D"/>
                </a:solidFill>
                <a:latin typeface="Cambria" pitchFamily="18" charset="0"/>
              </a:rPr>
              <a:t>         башмачником, 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>
                <a:solidFill>
                  <a:srgbClr val="87493D"/>
                </a:solidFill>
                <a:latin typeface="Cambria" pitchFamily="18" charset="0"/>
              </a:rPr>
              <a:t>       а мама  </a:t>
            </a:r>
            <a:r>
              <a:rPr lang="ru-RU" sz="2400" b="1" dirty="0">
                <a:solidFill>
                  <a:srgbClr val="87493D"/>
                </a:solidFill>
                <a:latin typeface="Cambria" pitchFamily="18" charset="0"/>
              </a:rPr>
              <a:t>–</a:t>
            </a:r>
            <a:r>
              <a:rPr lang="ru-RU" sz="2400" dirty="0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ru-RU" sz="2400" dirty="0">
                <a:solidFill>
                  <a:srgbClr val="87493D"/>
                </a:solidFill>
                <a:latin typeface="Cambria" pitchFamily="18" charset="0"/>
              </a:rPr>
              <a:t>прачкой.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>
                <a:solidFill>
                  <a:srgbClr val="87493D"/>
                </a:solidFill>
                <a:latin typeface="Cambria" pitchFamily="18" charset="0"/>
              </a:rPr>
              <a:t>     Семья жила очень   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>
                <a:solidFill>
                  <a:srgbClr val="87493D"/>
                </a:solidFill>
                <a:latin typeface="Cambria" pitchFamily="18" charset="0"/>
              </a:rPr>
              <a:t>   бедно. В доме не было   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>
                <a:solidFill>
                  <a:srgbClr val="87493D"/>
                </a:solidFill>
                <a:latin typeface="Cambria" pitchFamily="18" charset="0"/>
              </a:rPr>
              <a:t>       ни богатой мебели, 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>
                <a:solidFill>
                  <a:srgbClr val="87493D"/>
                </a:solidFill>
                <a:latin typeface="Cambria" pitchFamily="18" charset="0"/>
              </a:rPr>
              <a:t>            ни картин,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>
                <a:solidFill>
                  <a:srgbClr val="87493D"/>
                </a:solidFill>
                <a:latin typeface="Cambria" pitchFamily="18" charset="0"/>
              </a:rPr>
              <a:t>          ни украшений.</a:t>
            </a:r>
          </a:p>
          <a:p>
            <a:pPr marL="342900" indent="-342900">
              <a:lnSpc>
                <a:spcPct val="90000"/>
              </a:lnSpc>
            </a:pPr>
            <a:r>
              <a:rPr lang="ru-RU" sz="2800" dirty="0">
                <a:solidFill>
                  <a:srgbClr val="87493D"/>
                </a:solidFill>
                <a:latin typeface="Cambria" pitchFamily="18" charset="0"/>
              </a:rPr>
              <a:t>   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лександр\Мои документы\ЖОНКИНА ПИСАНИНА\Рисунок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000108"/>
            <a:ext cx="4429124" cy="46276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86314" y="500042"/>
            <a:ext cx="41434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Несмотря на то, что семья    была бедной, у маленького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Ганса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Христиана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не было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недостатка в игрушках 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Чего только  не делал ему   отец! И картинки с превращениями,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и двигающиеся мельницы,  и  кивающие головами              самодельные куклы. 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И даже настоящий кукольный театр.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Александр\Мои документы\ЖОНКИНА ПИСАНИНА\Рисунок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357166"/>
            <a:ext cx="3805250" cy="545658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571480"/>
            <a:ext cx="50720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Маленький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Ганс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Христиан часто болел и обычно не участвовал в проказах соседских мальчишек. Больше всего он любил слушать сказки, которые рассказывал  мальчику отец - вспоминал те,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что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слышал сам в детстве, пересказывал и читал книги.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Ганс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Христиан и сам начал придумывать сказки, но рассказывать их взрослым стеснялся, и эти первые сказки Андерсена слушал только старый домашний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кот.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лександр\Мои документы\ЖОНКИНА ПИСАНИНА\Рисунок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357298"/>
            <a:ext cx="3633787" cy="46434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43372" y="1142984"/>
            <a:ext cx="47863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Детство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Андерсена закончилось в 1814 году,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когда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умер его отец.                                                           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Гансу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Христиану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, которому исполнилось одиннадцать лет, пришлось бросить школу и устроиться работать на фабрику. Но он все равно мечтал о том, как будет писать сказки и пьесы для театра.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Александр\Мои документы\ЖОНКИНА ПИСАНИНА\Рисунок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357166"/>
            <a:ext cx="3571885" cy="3571900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286248" y="3786190"/>
            <a:ext cx="425767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lang="ru-RU" dirty="0">
                <a:solidFill>
                  <a:srgbClr val="87493D"/>
                </a:solidFill>
                <a:latin typeface="Monotype Corsiva" pitchFamily="66" charset="0"/>
              </a:rPr>
              <a:t>	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Когда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она спросила,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почему он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решил покинуть её и дом, юный Андерсен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тотчас ответил: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«Чтобы стать</a:t>
            </a:r>
          </a:p>
          <a:p>
            <a:pPr marL="342900" indent="-342900">
              <a:lnSpc>
                <a:spcPct val="90000"/>
              </a:lnSpc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знаменитым!»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642918"/>
            <a:ext cx="4691063" cy="26638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В возрасте 14 лет Андерсен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поехал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в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Копенгаген –самый крупный город Дании.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Мать отпустила его,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так 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как надеялась,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что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он побудет там немного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и вернётся.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solidFill>
                  <a:srgbClr val="87493D"/>
                </a:solidFill>
                <a:latin typeface="Monotype Corsiva" pitchFamily="66" charset="0"/>
              </a:rPr>
              <a:t>        </a:t>
            </a:r>
          </a:p>
        </p:txBody>
      </p:sp>
      <p:pic>
        <p:nvPicPr>
          <p:cNvPr id="12292" name="Picture 4" descr="Таетр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357563"/>
            <a:ext cx="3598862" cy="2698750"/>
          </a:xfrm>
          <a:prstGeom prst="rect">
            <a:avLst/>
          </a:prstGeom>
          <a:noFill/>
          <a:ln w="76200" cmpd="tri">
            <a:solidFill>
              <a:srgbClr val="87493D"/>
            </a:solidFill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23850" y="6092825"/>
            <a:ext cx="32400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1600" i="1">
                <a:solidFill>
                  <a:srgbClr val="87493D"/>
                </a:solidFill>
              </a:rPr>
              <a:t> Театр в  г.Копенгагене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72" y="428604"/>
            <a:ext cx="4785206" cy="552109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Актёром Андерсен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так 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не стал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Он много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путешествовал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и стал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знаменитым сказочником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.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При его жизни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сказки были переведены  на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пятнадцать языков,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после смерти –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едва ли не на все языки мира.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Ганс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Христиан Андерсен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сочинил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более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150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сказок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,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770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стихотворений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,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6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романов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и множество пьес.</a:t>
            </a:r>
          </a:p>
        </p:txBody>
      </p:sp>
      <p:pic>
        <p:nvPicPr>
          <p:cNvPr id="7170" name="Picture 2" descr="C:\Documents and Settings\Александр\Мои документы\ЖОНКИНА ПИСАНИНА\Рисунок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895" y="928670"/>
            <a:ext cx="3899386" cy="5357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549275"/>
            <a:ext cx="7615263" cy="123665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dirty="0">
                <a:solidFill>
                  <a:srgbClr val="87493D"/>
                </a:solidFill>
                <a:latin typeface="Monotype Corsiva" pitchFamily="66" charset="0"/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Великому сказочнику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на его родине поставлены   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памятники.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5734050"/>
            <a:ext cx="45370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ru-RU" sz="1600" i="1" dirty="0">
              <a:solidFill>
                <a:srgbClr val="87493D"/>
              </a:solidFill>
            </a:endParaRPr>
          </a:p>
        </p:txBody>
      </p:sp>
      <p:pic>
        <p:nvPicPr>
          <p:cNvPr id="9218" name="Picture 2" descr="C:\Documents and Settings\Александр\Мои документы\ЖОНКИНА ПИСАНИНА\Рисунок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785926"/>
            <a:ext cx="2857520" cy="4548380"/>
          </a:xfrm>
          <a:prstGeom prst="rect">
            <a:avLst/>
          </a:prstGeom>
          <a:noFill/>
        </p:spPr>
      </p:pic>
      <p:pic>
        <p:nvPicPr>
          <p:cNvPr id="9219" name="Picture 3" descr="C:\Documents and Settings\Александр\Мои документы\ЖОНКИНА ПИСАНИНА\Рисунок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1857364"/>
            <a:ext cx="2461137" cy="4272688"/>
          </a:xfrm>
          <a:prstGeom prst="rect">
            <a:avLst/>
          </a:prstGeom>
          <a:noFill/>
        </p:spPr>
      </p:pic>
      <p:pic>
        <p:nvPicPr>
          <p:cNvPr id="9221" name="Picture 5" descr="C:\Documents and Settings\Александр\Мои документы\ЖОНКИНА ПИСАНИНА\Рисунок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857364"/>
            <a:ext cx="2798763" cy="3730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4-17</Template>
  <TotalTime>232</TotalTime>
  <Words>515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4-17</vt:lpstr>
      <vt:lpstr>Ганс Христиан Андерсен (1805 -1875)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Ганс Христиан Андерсен (1805 -1875)</dc:title>
  <dc:creator>Александр</dc:creator>
  <dc:description>http://aida.ucoz.ru</dc:description>
  <cp:lastModifiedBy>Windows User</cp:lastModifiedBy>
  <cp:revision>28</cp:revision>
  <dcterms:created xsi:type="dcterms:W3CDTF">2010-11-07T17:52:23Z</dcterms:created>
  <dcterms:modified xsi:type="dcterms:W3CDTF">2014-04-06T20:41:55Z</dcterms:modified>
</cp:coreProperties>
</file>