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6" r:id="rId8"/>
    <p:sldId id="267" r:id="rId9"/>
    <p:sldId id="269" r:id="rId10"/>
    <p:sldId id="274" r:id="rId11"/>
    <p:sldId id="277" r:id="rId12"/>
    <p:sldId id="276" r:id="rId13"/>
    <p:sldId id="272" r:id="rId14"/>
    <p:sldId id="265" r:id="rId15"/>
    <p:sldId id="268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2" autoAdjust="0"/>
  </p:normalViewPr>
  <p:slideViewPr>
    <p:cSldViewPr>
      <p:cViewPr varScale="1">
        <p:scale>
          <a:sx n="70" d="100"/>
          <a:sy n="70" d="100"/>
        </p:scale>
        <p:origin x="-4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BF25D0-67F5-4CFD-A4C3-3221699AF501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9F876-4E73-4BCB-A87D-DE496697C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08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F25D0-67F5-4CFD-A4C3-3221699AF501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9F876-4E73-4BCB-A87D-DE496697C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98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F25D0-67F5-4CFD-A4C3-3221699AF501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9F876-4E73-4BCB-A87D-DE496697C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49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F25D0-67F5-4CFD-A4C3-3221699AF501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9F876-4E73-4BCB-A87D-DE496697C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F25D0-67F5-4CFD-A4C3-3221699AF501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9F876-4E73-4BCB-A87D-DE496697C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08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F25D0-67F5-4CFD-A4C3-3221699AF501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9F876-4E73-4BCB-A87D-DE496697C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36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F25D0-67F5-4CFD-A4C3-3221699AF501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9F876-4E73-4BCB-A87D-DE496697C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422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F25D0-67F5-4CFD-A4C3-3221699AF501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9F876-4E73-4BCB-A87D-DE496697C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83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F25D0-67F5-4CFD-A4C3-3221699AF501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9F876-4E73-4BCB-A87D-DE496697C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9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F25D0-67F5-4CFD-A4C3-3221699AF501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9F876-4E73-4BCB-A87D-DE496697C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28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F25D0-67F5-4CFD-A4C3-3221699AF501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9F876-4E73-4BCB-A87D-DE496697C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51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CBF25D0-67F5-4CFD-A4C3-3221699AF501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29F876-4E73-4BCB-A87D-DE496697C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2786082"/>
          </a:xfrm>
        </p:spPr>
        <p:txBody>
          <a:bodyPr/>
          <a:lstStyle/>
          <a:p>
            <a:r>
              <a:rPr lang="ru-RU" dirty="0" smtClean="0"/>
              <a:t>Методика «</a:t>
            </a:r>
            <a:r>
              <a:rPr lang="ru-RU" dirty="0" err="1" smtClean="0"/>
              <a:t>Фишбоун</a:t>
            </a:r>
            <a:r>
              <a:rPr lang="ru-RU" dirty="0" smtClean="0"/>
              <a:t>» в помощь развития личности младшего школьника.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5085184"/>
            <a:ext cx="5535496" cy="1512168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/>
              <a:t>Подготовила:</a:t>
            </a:r>
            <a:r>
              <a:rPr lang="ru-RU" sz="2800" dirty="0" smtClean="0"/>
              <a:t> </a:t>
            </a:r>
            <a:r>
              <a:rPr lang="ru-RU" sz="2800" dirty="0" err="1" smtClean="0"/>
              <a:t>Ледина</a:t>
            </a:r>
            <a:r>
              <a:rPr lang="ru-RU" sz="2800" dirty="0" smtClean="0"/>
              <a:t> Алевтина 		Анатольевна </a:t>
            </a:r>
          </a:p>
          <a:p>
            <a:r>
              <a:rPr lang="ru-RU" sz="2800" dirty="0" smtClean="0"/>
              <a:t>учитель </a:t>
            </a:r>
            <a:r>
              <a:rPr lang="ru-RU" sz="2800" dirty="0" err="1" smtClean="0"/>
              <a:t>нач</a:t>
            </a:r>
            <a:r>
              <a:rPr lang="ru-RU" sz="2800" dirty="0" smtClean="0"/>
              <a:t>. классов МБОУ «СОШ №75 г. Владивостока»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537022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внобедренный треугольник 7"/>
          <p:cNvSpPr/>
          <p:nvPr/>
        </p:nvSpPr>
        <p:spPr>
          <a:xfrm rot="16200000">
            <a:off x="-740775" y="2239656"/>
            <a:ext cx="4248152" cy="2107060"/>
          </a:xfrm>
          <a:prstGeom prst="triangl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32" name="TextBox 25"/>
          <p:cNvSpPr txBox="1">
            <a:spLocks noChangeArrowheads="1"/>
          </p:cNvSpPr>
          <p:nvPr/>
        </p:nvSpPr>
        <p:spPr bwMode="auto">
          <a:xfrm>
            <a:off x="128706" y="352851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042908" y="3293187"/>
            <a:ext cx="2111866" cy="2021455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5003177" y="1286595"/>
            <a:ext cx="2111866" cy="2022942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TextBox 8"/>
          <p:cNvSpPr txBox="1">
            <a:spLocks noChangeArrowheads="1"/>
          </p:cNvSpPr>
          <p:nvPr/>
        </p:nvSpPr>
        <p:spPr bwMode="auto">
          <a:xfrm>
            <a:off x="708640" y="2741746"/>
            <a:ext cx="19809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 smtClean="0">
                <a:latin typeface="+mj-lt"/>
              </a:rPr>
              <a:t>Жизнь разными поселениями</a:t>
            </a:r>
            <a:endParaRPr lang="ru-RU" altLang="ru-RU" sz="2000" dirty="0">
              <a:latin typeface="+mj-lt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16200000">
            <a:off x="6048695" y="2325798"/>
            <a:ext cx="4044397" cy="1930318"/>
          </a:xfrm>
          <a:prstGeom prst="triangl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7187913" y="2937014"/>
            <a:ext cx="18812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dirty="0" smtClean="0">
                <a:latin typeface="+mj-lt"/>
              </a:rPr>
              <a:t>Образование городов</a:t>
            </a:r>
            <a:endParaRPr lang="ru-RU" altLang="ru-RU" sz="2000" dirty="0">
              <a:latin typeface="+mj-lt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2408732" y="3291701"/>
            <a:ext cx="4706311" cy="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689590" y="1268759"/>
            <a:ext cx="2111867" cy="2022942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689590" y="3291701"/>
            <a:ext cx="2111867" cy="2021455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8" name="TextBox 21"/>
          <p:cNvSpPr txBox="1">
            <a:spLocks noChangeArrowheads="1"/>
          </p:cNvSpPr>
          <p:nvPr/>
        </p:nvSpPr>
        <p:spPr bwMode="auto">
          <a:xfrm>
            <a:off x="2689589" y="4372908"/>
            <a:ext cx="20722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smtClean="0">
                <a:latin typeface="Calibri" pitchFamily="34" charset="0"/>
              </a:rPr>
              <a:t>Развитие промышленности</a:t>
            </a:r>
            <a:endParaRPr lang="ru-RU" altLang="ru-RU" dirty="0">
              <a:latin typeface="Calibri" pitchFamily="34" charset="0"/>
            </a:endParaRPr>
          </a:p>
        </p:txBody>
      </p:sp>
      <p:sp>
        <p:nvSpPr>
          <p:cNvPr id="9231" name="TextBox 24"/>
          <p:cNvSpPr txBox="1">
            <a:spLocks noChangeArrowheads="1"/>
          </p:cNvSpPr>
          <p:nvPr/>
        </p:nvSpPr>
        <p:spPr bwMode="auto">
          <a:xfrm>
            <a:off x="6043591" y="4497198"/>
            <a:ext cx="18407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smtClean="0">
                <a:latin typeface="Calibri" pitchFamily="34" charset="0"/>
              </a:rPr>
              <a:t>Стали жить рядом с производством</a:t>
            </a:r>
            <a:endParaRPr lang="ru-RU" altLang="ru-RU" dirty="0">
              <a:latin typeface="Calibri" pitchFamily="34" charset="0"/>
            </a:endParaRPr>
          </a:p>
        </p:txBody>
      </p:sp>
      <p:sp>
        <p:nvSpPr>
          <p:cNvPr id="9233" name="TextBox 23"/>
          <p:cNvSpPr txBox="1">
            <a:spLocks noChangeArrowheads="1"/>
          </p:cNvSpPr>
          <p:nvPr/>
        </p:nvSpPr>
        <p:spPr bwMode="auto">
          <a:xfrm>
            <a:off x="5688951" y="1354969"/>
            <a:ext cx="17611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smtClean="0">
                <a:latin typeface="Calibri" pitchFamily="34" charset="0"/>
              </a:rPr>
              <a:t>Совместное производство</a:t>
            </a:r>
            <a:endParaRPr lang="ru-RU" altLang="ru-RU" dirty="0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55262" y="1343077"/>
            <a:ext cx="12922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smtClean="0">
                <a:latin typeface="Calibri" pitchFamily="34" charset="0"/>
              </a:rPr>
              <a:t>Получение металла из горных пород</a:t>
            </a:r>
          </a:p>
        </p:txBody>
      </p:sp>
    </p:spTree>
    <p:extLst>
      <p:ext uri="{BB962C8B-B14F-4D97-AF65-F5344CB8AC3E}">
        <p14:creationId xmlns:p14="http://schemas.microsoft.com/office/powerpoint/2010/main" val="1585939737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6200000">
            <a:off x="-845343" y="2240756"/>
            <a:ext cx="4319588" cy="1800225"/>
          </a:xfrm>
          <a:prstGeom prst="triangl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815975" y="2579688"/>
            <a:ext cx="1439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latin typeface="Calibri" pitchFamily="34" charset="0"/>
              </a:rPr>
              <a:t>Хорошо быть моряком</a:t>
            </a:r>
          </a:p>
        </p:txBody>
      </p:sp>
      <p:sp>
        <p:nvSpPr>
          <p:cNvPr id="8" name="Равнобедренный треугольник 7"/>
          <p:cNvSpPr/>
          <p:nvPr/>
        </p:nvSpPr>
        <p:spPr>
          <a:xfrm rot="16200000">
            <a:off x="5801519" y="2240756"/>
            <a:ext cx="4319588" cy="1800225"/>
          </a:xfrm>
          <a:prstGeom prst="triangl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7451725" y="2554288"/>
            <a:ext cx="1584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latin typeface="Calibri" pitchFamily="34" charset="0"/>
              </a:rPr>
              <a:t>Вырасту – стану моряком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255838" y="3141663"/>
            <a:ext cx="4814887" cy="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543175" y="981075"/>
            <a:ext cx="2160588" cy="2160588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572125" y="1000125"/>
            <a:ext cx="2160588" cy="2160588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572125" y="3143250"/>
            <a:ext cx="2160588" cy="215900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543175" y="3141663"/>
            <a:ext cx="2160588" cy="215900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3048000" y="908050"/>
            <a:ext cx="936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>
                <a:latin typeface="Calibri" pitchFamily="34" charset="0"/>
              </a:rPr>
              <a:t>Они везде бывают</a:t>
            </a: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2759075" y="4583113"/>
            <a:ext cx="1368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latin typeface="Calibri" pitchFamily="34" charset="0"/>
              </a:rPr>
              <a:t>Интересная профессия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7000875" y="500063"/>
            <a:ext cx="11525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latin typeface="Calibri" pitchFamily="34" charset="0"/>
              </a:rPr>
              <a:t>Они не боятся урагана, били фашистов</a:t>
            </a:r>
          </a:p>
        </p:txBody>
      </p:sp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5280025" y="4292600"/>
            <a:ext cx="1368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latin typeface="Calibri" pitchFamily="34" charset="0"/>
              </a:rPr>
              <a:t>Не отступают перед опасностью</a:t>
            </a:r>
          </a:p>
        </p:txBody>
      </p: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451716" y="333375"/>
            <a:ext cx="3127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FF0000"/>
                </a:solidFill>
                <a:latin typeface="Calibri" pitchFamily="34" charset="0"/>
              </a:rPr>
              <a:t>По упражнению 475 (5 класс)</a:t>
            </a: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4786313" y="428625"/>
            <a:ext cx="11525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latin typeface="Calibri" pitchFamily="34" charset="0"/>
              </a:rPr>
              <a:t>Они не боятся урагана, били фашистов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4071938" y="1000125"/>
            <a:ext cx="2160587" cy="2160588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071938" y="3143250"/>
            <a:ext cx="2160587" cy="215900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6857999" y="4572000"/>
            <a:ext cx="13858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>
                <a:latin typeface="Calibri" pitchFamily="34" charset="0"/>
              </a:rPr>
              <a:t>Не отступают перед опасностью</a:t>
            </a:r>
          </a:p>
        </p:txBody>
      </p:sp>
    </p:spTree>
    <p:extLst>
      <p:ext uri="{BB962C8B-B14F-4D97-AF65-F5344CB8AC3E}">
        <p14:creationId xmlns:p14="http://schemas.microsoft.com/office/powerpoint/2010/main" val="3137413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внобедренный треугольник 7"/>
          <p:cNvSpPr/>
          <p:nvPr/>
        </p:nvSpPr>
        <p:spPr>
          <a:xfrm rot="16200000">
            <a:off x="-740775" y="2239656"/>
            <a:ext cx="4248152" cy="2107060"/>
          </a:xfrm>
          <a:prstGeom prst="triangl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32" name="TextBox 25"/>
          <p:cNvSpPr txBox="1">
            <a:spLocks noChangeArrowheads="1"/>
          </p:cNvSpPr>
          <p:nvPr/>
        </p:nvSpPr>
        <p:spPr bwMode="auto">
          <a:xfrm>
            <a:off x="128706" y="352851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08640" y="1268759"/>
            <a:ext cx="8327412" cy="4286831"/>
            <a:chOff x="516524" y="981075"/>
            <a:chExt cx="8519528" cy="4578518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4071938" y="3143250"/>
              <a:ext cx="2160587" cy="215900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4071938" y="1000125"/>
              <a:ext cx="2160587" cy="2160588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20" name="TextBox 8"/>
            <p:cNvSpPr txBox="1">
              <a:spLocks noChangeArrowheads="1"/>
            </p:cNvSpPr>
            <p:nvPr/>
          </p:nvSpPr>
          <p:spPr bwMode="auto">
            <a:xfrm>
              <a:off x="516524" y="2554288"/>
              <a:ext cx="1768062" cy="174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000" dirty="0" smtClean="0">
                  <a:latin typeface="+mj-lt"/>
                </a:rPr>
                <a:t>Сила притяжения действует на все предметы</a:t>
              </a:r>
              <a:endParaRPr lang="ru-RU" altLang="ru-RU" sz="2000" dirty="0">
                <a:latin typeface="+mj-lt"/>
              </a:endParaRPr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 rot="16200000">
              <a:off x="5888833" y="2153443"/>
              <a:ext cx="4319588" cy="1974851"/>
            </a:xfrm>
            <a:prstGeom prst="triangle">
              <a:avLst/>
            </a:prstGeom>
            <a:noFill/>
            <a:ln w="508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22" name="TextBox 10"/>
            <p:cNvSpPr txBox="1">
              <a:spLocks noChangeArrowheads="1"/>
            </p:cNvSpPr>
            <p:nvPr/>
          </p:nvSpPr>
          <p:spPr bwMode="auto">
            <a:xfrm>
              <a:off x="7402908" y="2554288"/>
              <a:ext cx="1633141" cy="1413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000" dirty="0" smtClean="0">
                  <a:latin typeface="+mj-lt"/>
                </a:rPr>
                <a:t>Горы, опасное место для обитания</a:t>
              </a:r>
              <a:endParaRPr lang="ru-RU" altLang="ru-RU" sz="2000" dirty="0">
                <a:latin typeface="+mj-lt"/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2255838" y="3141663"/>
              <a:ext cx="4814887" cy="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2543175" y="981075"/>
              <a:ext cx="2160588" cy="2160588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5572125" y="1000125"/>
              <a:ext cx="2160588" cy="2160588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572125" y="3143250"/>
              <a:ext cx="2160588" cy="215900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543175" y="3141663"/>
              <a:ext cx="2160588" cy="215900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28" name="TextBox 21"/>
            <p:cNvSpPr txBox="1">
              <a:spLocks noChangeArrowheads="1"/>
            </p:cNvSpPr>
            <p:nvPr/>
          </p:nvSpPr>
          <p:spPr bwMode="auto">
            <a:xfrm>
              <a:off x="2662574" y="4296438"/>
              <a:ext cx="1621393" cy="986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dirty="0" smtClean="0">
                  <a:latin typeface="Calibri" pitchFamily="34" charset="0"/>
                </a:rPr>
                <a:t>Камни срывает с горы</a:t>
              </a:r>
              <a:endParaRPr lang="ru-RU" altLang="ru-RU" dirty="0">
                <a:latin typeface="Calibri" pitchFamily="34" charset="0"/>
              </a:endParaRPr>
            </a:p>
          </p:txBody>
        </p:sp>
        <p:sp>
          <p:nvSpPr>
            <p:cNvPr id="9230" name="TextBox 23"/>
            <p:cNvSpPr txBox="1">
              <a:spLocks noChangeArrowheads="1"/>
            </p:cNvSpPr>
            <p:nvPr/>
          </p:nvSpPr>
          <p:spPr bwMode="auto">
            <a:xfrm>
              <a:off x="6364169" y="1069194"/>
              <a:ext cx="1831908" cy="39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dirty="0" smtClean="0">
                  <a:latin typeface="Calibri" pitchFamily="34" charset="0"/>
                </a:rPr>
                <a:t>Землетрясение</a:t>
              </a:r>
              <a:endParaRPr lang="ru-RU" altLang="ru-RU" dirty="0">
                <a:latin typeface="Calibri" pitchFamily="34" charset="0"/>
              </a:endParaRPr>
            </a:p>
          </p:txBody>
        </p:sp>
        <p:sp>
          <p:nvSpPr>
            <p:cNvPr id="9231" name="TextBox 24"/>
            <p:cNvSpPr txBox="1">
              <a:spLocks noChangeArrowheads="1"/>
            </p:cNvSpPr>
            <p:nvPr/>
          </p:nvSpPr>
          <p:spPr bwMode="auto">
            <a:xfrm>
              <a:off x="4645582" y="4573437"/>
              <a:ext cx="1718587" cy="986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dirty="0" smtClean="0">
                  <a:latin typeface="Calibri" pitchFamily="34" charset="0"/>
                </a:rPr>
                <a:t>Снег, накопленный за зиму, сходит</a:t>
              </a:r>
              <a:endParaRPr lang="ru-RU" altLang="ru-RU" dirty="0">
                <a:latin typeface="Calibri" pitchFamily="34" charset="0"/>
              </a:endParaRPr>
            </a:p>
          </p:txBody>
        </p:sp>
        <p:sp>
          <p:nvSpPr>
            <p:cNvPr id="9233" name="TextBox 23"/>
            <p:cNvSpPr txBox="1">
              <a:spLocks noChangeArrowheads="1"/>
            </p:cNvSpPr>
            <p:nvPr/>
          </p:nvSpPr>
          <p:spPr bwMode="auto">
            <a:xfrm>
              <a:off x="4703829" y="1073151"/>
              <a:ext cx="1801812" cy="39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dirty="0" smtClean="0">
                  <a:latin typeface="Calibri" pitchFamily="34" charset="0"/>
                </a:rPr>
                <a:t>Лавина</a:t>
              </a:r>
              <a:endParaRPr lang="ru-RU" altLang="ru-RU" dirty="0">
                <a:latin typeface="Calibri" pitchFamily="34" charset="0"/>
              </a:endParaRPr>
            </a:p>
          </p:txBody>
        </p:sp>
        <p:sp>
          <p:nvSpPr>
            <p:cNvPr id="9236" name="TextBox 24"/>
            <p:cNvSpPr txBox="1">
              <a:spLocks noChangeArrowheads="1"/>
            </p:cNvSpPr>
            <p:nvPr/>
          </p:nvSpPr>
          <p:spPr bwMode="auto">
            <a:xfrm>
              <a:off x="6652419" y="4572000"/>
              <a:ext cx="1500981" cy="690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dirty="0" smtClean="0">
                  <a:latin typeface="Calibri" pitchFamily="34" charset="0"/>
                </a:rPr>
                <a:t>Земные толчки</a:t>
              </a:r>
              <a:endParaRPr lang="ru-RU" altLang="ru-RU" dirty="0">
                <a:latin typeface="Calibri" pitchFamily="34" charset="0"/>
              </a:endParaRP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2814976" y="1060450"/>
              <a:ext cx="1322050" cy="39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dirty="0" smtClean="0">
                  <a:latin typeface="Calibri" pitchFamily="34" charset="0"/>
                </a:rPr>
                <a:t>Камнепад</a:t>
              </a:r>
              <a:endParaRPr lang="ru-RU" altLang="ru-RU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5075348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22"/>
            <a:ext cx="9144000" cy="682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3096344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Давайте 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поработаем в группах и составим свои схемы «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Фишбоун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» по «Сказке о рыбаке и рыбке» А. С. Пушкина. (стр. 32 – 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40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уч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 «Литературное чтение» авт. Р. Н.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Бунеев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, Е. В.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Бунеева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).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35587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4071938" y="3143250"/>
            <a:ext cx="2160587" cy="215900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071938" y="1000125"/>
            <a:ext cx="2160587" cy="2160588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Равнобедренный треугольник 7"/>
          <p:cNvSpPr/>
          <p:nvPr/>
        </p:nvSpPr>
        <p:spPr>
          <a:xfrm rot="16200000">
            <a:off x="-963041" y="2051621"/>
            <a:ext cx="4248152" cy="2107060"/>
          </a:xfrm>
          <a:prstGeom prst="triangl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0" name="TextBox 8"/>
          <p:cNvSpPr txBox="1">
            <a:spLocks noChangeArrowheads="1"/>
          </p:cNvSpPr>
          <p:nvPr/>
        </p:nvSpPr>
        <p:spPr bwMode="auto">
          <a:xfrm>
            <a:off x="638212" y="2400399"/>
            <a:ext cx="164427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+mj-lt"/>
              </a:rPr>
              <a:t>Хорошо </a:t>
            </a:r>
            <a:r>
              <a:rPr lang="ru-RU" altLang="ru-RU" sz="2000" dirty="0" smtClean="0">
                <a:latin typeface="+mj-lt"/>
              </a:rPr>
              <a:t>повстречать золотую рыбку</a:t>
            </a:r>
            <a:endParaRPr lang="ru-RU" altLang="ru-RU" sz="2000" dirty="0">
              <a:latin typeface="+mj-lt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16200000">
            <a:off x="5888833" y="2153443"/>
            <a:ext cx="4319588" cy="1974851"/>
          </a:xfrm>
          <a:prstGeom prst="triangl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7402908" y="2554288"/>
            <a:ext cx="16331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dirty="0">
                <a:latin typeface="+mj-lt"/>
              </a:rPr>
              <a:t>Жадность - всякому горю </a:t>
            </a:r>
            <a:r>
              <a:rPr lang="ru-RU" sz="2000" dirty="0" smtClean="0">
                <a:latin typeface="+mj-lt"/>
              </a:rPr>
              <a:t>начало.</a:t>
            </a:r>
            <a:endParaRPr lang="ru-RU" altLang="ru-RU" sz="2000" dirty="0">
              <a:latin typeface="+mj-lt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2255838" y="3141663"/>
            <a:ext cx="4814887" cy="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543175" y="981075"/>
            <a:ext cx="2160588" cy="2160588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572125" y="1000125"/>
            <a:ext cx="2160588" cy="2160588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572125" y="3143250"/>
            <a:ext cx="2160588" cy="215900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543175" y="3141663"/>
            <a:ext cx="2160588" cy="215900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8" name="TextBox 21"/>
          <p:cNvSpPr txBox="1">
            <a:spLocks noChangeArrowheads="1"/>
          </p:cNvSpPr>
          <p:nvPr/>
        </p:nvSpPr>
        <p:spPr bwMode="auto">
          <a:xfrm>
            <a:off x="2662574" y="4296438"/>
            <a:ext cx="16213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smtClean="0">
                <a:latin typeface="Calibri" pitchFamily="34" charset="0"/>
              </a:rPr>
              <a:t>Получение элементарных вещей для жизни</a:t>
            </a:r>
            <a:endParaRPr lang="ru-RU" altLang="ru-RU" dirty="0">
              <a:latin typeface="Calibri" pitchFamily="34" charset="0"/>
            </a:endParaRPr>
          </a:p>
        </p:txBody>
      </p:sp>
      <p:sp>
        <p:nvSpPr>
          <p:cNvPr id="9230" name="TextBox 23"/>
          <p:cNvSpPr txBox="1">
            <a:spLocks noChangeArrowheads="1"/>
          </p:cNvSpPr>
          <p:nvPr/>
        </p:nvSpPr>
        <p:spPr bwMode="auto">
          <a:xfrm>
            <a:off x="6695095" y="1069194"/>
            <a:ext cx="15009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smtClean="0">
                <a:latin typeface="Calibri" pitchFamily="34" charset="0"/>
              </a:rPr>
              <a:t>Владычица морская</a:t>
            </a:r>
            <a:endParaRPr lang="ru-RU" altLang="ru-RU" dirty="0">
              <a:latin typeface="Calibri" pitchFamily="34" charset="0"/>
            </a:endParaRPr>
          </a:p>
        </p:txBody>
      </p:sp>
      <p:sp>
        <p:nvSpPr>
          <p:cNvPr id="9231" name="TextBox 24"/>
          <p:cNvSpPr txBox="1">
            <a:spLocks noChangeArrowheads="1"/>
          </p:cNvSpPr>
          <p:nvPr/>
        </p:nvSpPr>
        <p:spPr bwMode="auto">
          <a:xfrm>
            <a:off x="4645582" y="4573437"/>
            <a:ext cx="17185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smtClean="0">
                <a:latin typeface="Calibri" pitchFamily="34" charset="0"/>
              </a:rPr>
              <a:t>Благоприятные условия для жизни</a:t>
            </a:r>
            <a:endParaRPr lang="ru-RU" altLang="ru-RU" dirty="0">
              <a:latin typeface="Calibri" pitchFamily="34" charset="0"/>
            </a:endParaRPr>
          </a:p>
        </p:txBody>
      </p:sp>
      <p:sp>
        <p:nvSpPr>
          <p:cNvPr id="9232" name="TextBox 25"/>
          <p:cNvSpPr txBox="1">
            <a:spLocks noChangeArrowheads="1"/>
          </p:cNvSpPr>
          <p:nvPr/>
        </p:nvSpPr>
        <p:spPr bwMode="auto">
          <a:xfrm>
            <a:off x="128706" y="352851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233" name="TextBox 23"/>
          <p:cNvSpPr txBox="1">
            <a:spLocks noChangeArrowheads="1"/>
          </p:cNvSpPr>
          <p:nvPr/>
        </p:nvSpPr>
        <p:spPr bwMode="auto">
          <a:xfrm>
            <a:off x="4430713" y="1003963"/>
            <a:ext cx="18018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smtClean="0">
                <a:latin typeface="Calibri" pitchFamily="34" charset="0"/>
              </a:rPr>
              <a:t>Столбовая дворянка, вольная царица</a:t>
            </a:r>
            <a:endParaRPr lang="ru-RU" altLang="ru-RU" dirty="0">
              <a:latin typeface="Calibri" pitchFamily="34" charset="0"/>
            </a:endParaRPr>
          </a:p>
        </p:txBody>
      </p:sp>
      <p:sp>
        <p:nvSpPr>
          <p:cNvPr id="9236" name="TextBox 24"/>
          <p:cNvSpPr txBox="1">
            <a:spLocks noChangeArrowheads="1"/>
          </p:cNvSpPr>
          <p:nvPr/>
        </p:nvSpPr>
        <p:spPr bwMode="auto">
          <a:xfrm>
            <a:off x="6652419" y="4572000"/>
            <a:ext cx="15009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smtClean="0">
                <a:latin typeface="Calibri" pitchFamily="34" charset="0"/>
              </a:rPr>
              <a:t>Лишение ранее полученного</a:t>
            </a:r>
            <a:endParaRPr lang="ru-RU" altLang="ru-RU" dirty="0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814976" y="1060450"/>
            <a:ext cx="1322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smtClean="0">
                <a:latin typeface="Calibri" pitchFamily="34" charset="0"/>
              </a:rPr>
              <a:t>Корыто, изба</a:t>
            </a:r>
            <a:endParaRPr lang="ru-RU" alt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282052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Использованная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    Лебедева</a:t>
            </a:r>
            <a:r>
              <a:rPr lang="ru-RU" dirty="0"/>
              <a:t> М., </a:t>
            </a:r>
            <a:r>
              <a:rPr lang="ru-RU" dirty="0" err="1"/>
              <a:t>Агапонов</a:t>
            </a:r>
            <a:r>
              <a:rPr lang="ru-RU" dirty="0"/>
              <a:t> С., Горюнова М., Костиков А., Костикова Н., Никитина Л., Соколова Н., Степаненко Е., Фрадкин В., Шилова О. Дистанционные образовательные технологии: проектирование и реализация учебных курсов. - БХВ-Петербург, 2010.- 336 с. РКМ. Информационный банк современного учителя. [Электронный ресурс]. URL.  h​t​</a:t>
            </a:r>
            <a:r>
              <a:rPr lang="ru-RU" dirty="0" err="1"/>
              <a:t>t</a:t>
            </a:r>
            <a:r>
              <a:rPr lang="ru-RU" dirty="0"/>
              <a:t>​p​:​/​/​k​m​s​p​b​.​n​a​r​o​d​.​r​u​/​p​o​s​o​b​i​e​/​p​r​i​e​m​.​h​t​m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24730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P10107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81236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70008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1143000"/>
          </a:xfrm>
        </p:spPr>
        <p:txBody>
          <a:bodyPr/>
          <a:lstStyle/>
          <a:p>
            <a:r>
              <a:rPr lang="ru-RU" dirty="0" smtClean="0"/>
              <a:t>БЛАГОДАРЮ ЗА РАБОТУ!!!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165371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41568" cy="5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В </a:t>
            </a:r>
            <a:r>
              <a:rPr lang="ru-RU" dirty="0"/>
              <a:t>младшем школьном возрасте происходит становление личности ребенка. Все психические образования, которые будут сформированы в этом возрасте, являются базисными для развития ребенка, сохраняясь в своих главных особенностях на все последующие годы, и оказывают существенное влияние на дальнейшее развитие человека.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08526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/>
              <a:t>Усвоение знаний, в первую очередь, осуществляется с помощью такого процесса как мышление. Уровень логического мышления младших школьников помогает им понять основные законы и связи в процессе жизнедеятельности ребенок получает благодаря мышлению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29545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ишбоун\0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2859385" cy="407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5936" y="692697"/>
            <a:ext cx="4690864" cy="57366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3400" dirty="0"/>
              <a:t>Схемы (диаграммы) «</a:t>
            </a:r>
            <a:r>
              <a:rPr lang="ru-RU" sz="3400" dirty="0" err="1"/>
              <a:t>фишбоун</a:t>
            </a:r>
            <a:r>
              <a:rPr lang="ru-RU" sz="3400" dirty="0"/>
              <a:t>» были придуманы профессором Кауро </a:t>
            </a:r>
            <a:r>
              <a:rPr lang="ru-RU" sz="3400" dirty="0" err="1"/>
              <a:t>Ишикава</a:t>
            </a:r>
            <a:r>
              <a:rPr lang="ru-RU" sz="3400" dirty="0"/>
              <a:t>, поэтому часто называются диаграммы </a:t>
            </a:r>
            <a:r>
              <a:rPr lang="ru-RU" sz="3400" dirty="0" err="1"/>
              <a:t>Ишикава</a:t>
            </a:r>
            <a:r>
              <a:rPr lang="ru-RU" sz="3400" dirty="0"/>
              <a:t>. </a:t>
            </a:r>
            <a:r>
              <a:rPr lang="ru-RU" sz="3400" dirty="0" err="1"/>
              <a:t>Каору</a:t>
            </a:r>
            <a:r>
              <a:rPr lang="ru-RU" sz="3400" dirty="0"/>
              <a:t> </a:t>
            </a:r>
            <a:r>
              <a:rPr lang="ru-RU" sz="3400" dirty="0" err="1"/>
              <a:t>Исикава</a:t>
            </a:r>
            <a:r>
              <a:rPr lang="ru-RU" sz="3400" dirty="0"/>
              <a:t> родился в 1915 году. В 1947 году стал ассистентом профессора в Токийском университете, а в 1960 - доктором в области инженерных наук и профессором. Награжден премией </a:t>
            </a:r>
            <a:r>
              <a:rPr lang="ru-RU" sz="3400" dirty="0" err="1"/>
              <a:t>Деминга</a:t>
            </a:r>
            <a:r>
              <a:rPr lang="ru-RU" sz="3400" dirty="0"/>
              <a:t>. Известность </a:t>
            </a:r>
            <a:r>
              <a:rPr lang="ru-RU" sz="3400" dirty="0" err="1"/>
              <a:t>Каору</a:t>
            </a:r>
            <a:r>
              <a:rPr lang="ru-RU" sz="3400" dirty="0"/>
              <a:t> </a:t>
            </a:r>
            <a:r>
              <a:rPr lang="ru-RU" sz="3400" dirty="0" err="1"/>
              <a:t>Исикава</a:t>
            </a:r>
            <a:r>
              <a:rPr lang="ru-RU" sz="3400" dirty="0"/>
              <a:t> принесли кружки качества и причинно-следственные диаграммы, которые теперь так и называются "диаграммы </a:t>
            </a:r>
            <a:r>
              <a:rPr lang="ru-RU" sz="3400" dirty="0" err="1"/>
              <a:t>Исикавы</a:t>
            </a:r>
            <a:r>
              <a:rPr lang="ru-RU" sz="3400" dirty="0"/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292891829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38138"/>
          </a:xfrm>
        </p:spPr>
        <p:txBody>
          <a:bodyPr>
            <a:noAutofit/>
          </a:bodyPr>
          <a:lstStyle/>
          <a:p>
            <a:r>
              <a:rPr lang="ru-RU" sz="4000" b="1" dirty="0"/>
              <a:t>Дидактические особенности технологии</a:t>
            </a:r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направленность </a:t>
            </a:r>
            <a:r>
              <a:rPr lang="ru-RU" dirty="0"/>
              <a:t>на формирование умений работать в группе, графически оформлять текстовый материал, творчески интерпретировать имеющуюся информацию, ранжировать информацию по степени новизны и значимости;</a:t>
            </a:r>
          </a:p>
          <a:p>
            <a:r>
              <a:rPr lang="ru-RU" dirty="0" smtClean="0"/>
              <a:t>возможность </a:t>
            </a:r>
            <a:r>
              <a:rPr lang="ru-RU" dirty="0"/>
              <a:t>интеграции отдельных дисциплин;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условий для вариативности и дифференциации;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направленности на самореализацию, потребность в рефлексии, самоутверждение. РКМЧП предлагает систему </a:t>
            </a:r>
            <a:r>
              <a:rPr lang="ru-RU" b="1" dirty="0"/>
              <a:t>методических приемов</a:t>
            </a:r>
            <a:r>
              <a:rPr lang="ru-RU" dirty="0"/>
              <a:t>, которые могут быть успешно использованы на уроках. </a:t>
            </a:r>
          </a:p>
        </p:txBody>
      </p:sp>
    </p:spTree>
    <p:extLst>
      <p:ext uri="{BB962C8B-B14F-4D97-AF65-F5344CB8AC3E}">
        <p14:creationId xmlns:p14="http://schemas.microsoft.com/office/powerpoint/2010/main" val="26003547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Autofit/>
          </a:bodyPr>
          <a:lstStyle/>
          <a:p>
            <a:r>
              <a:rPr lang="ru-RU" altLang="ru-RU" sz="4000" b="1" dirty="0" err="1" smtClean="0">
                <a:latin typeface="Times New Roman" pitchFamily="18" charset="0"/>
                <a:cs typeface="Times New Roman" pitchFamily="18" charset="0"/>
              </a:rPr>
              <a:t>Фишбоун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endParaRPr lang="ru-RU" altLang="ru-RU" dirty="0" smtClean="0"/>
          </a:p>
          <a:p>
            <a:pPr marL="0" indent="0">
              <a:buNone/>
            </a:pPr>
            <a:r>
              <a:rPr lang="ru-RU" altLang="ru-RU" dirty="0" smtClean="0"/>
              <a:t>Диаграмма </a:t>
            </a:r>
            <a:r>
              <a:rPr lang="ru-RU" altLang="ru-RU" dirty="0" err="1" smtClean="0"/>
              <a:t>Ишикавы</a:t>
            </a:r>
            <a:r>
              <a:rPr lang="ru-RU" altLang="ru-RU" dirty="0" smtClean="0"/>
              <a:t> – диаграмма рыбного скелета (</a:t>
            </a:r>
            <a:r>
              <a:rPr lang="en-US" altLang="ru-RU" dirty="0" smtClean="0"/>
              <a:t>fishbone diagram)</a:t>
            </a:r>
            <a:r>
              <a:rPr lang="ru-RU" altLang="ru-RU" dirty="0" smtClean="0"/>
              <a:t>.</a:t>
            </a:r>
          </a:p>
        </p:txBody>
      </p:sp>
      <p:pic>
        <p:nvPicPr>
          <p:cNvPr id="4" name="Рисунок 4" descr="рыб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6992"/>
            <a:ext cx="6186224" cy="252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154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Схемы модели </a:t>
            </a:r>
            <a:r>
              <a:rPr lang="ru-RU" dirty="0" err="1" smtClean="0"/>
              <a:t>фишбоун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 rot="16200000">
            <a:off x="7117694" y="3743001"/>
            <a:ext cx="2268249" cy="4320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Факты, аргументы</a:t>
            </a:r>
            <a:endParaRPr lang="ru-RU" dirty="0"/>
          </a:p>
        </p:txBody>
      </p:sp>
      <p:grpSp>
        <p:nvGrpSpPr>
          <p:cNvPr id="29" name="Группа 28"/>
          <p:cNvGrpSpPr/>
          <p:nvPr/>
        </p:nvGrpSpPr>
        <p:grpSpPr>
          <a:xfrm rot="5400000">
            <a:off x="5251692" y="2659684"/>
            <a:ext cx="3512854" cy="2213464"/>
            <a:chOff x="747735" y="3356992"/>
            <a:chExt cx="2456112" cy="1008112"/>
          </a:xfrm>
          <a:solidFill>
            <a:schemeClr val="bg1"/>
          </a:solidFill>
        </p:grpSpPr>
        <p:sp>
          <p:nvSpPr>
            <p:cNvPr id="5" name="Равнобедренный треугольник 4"/>
            <p:cNvSpPr/>
            <p:nvPr/>
          </p:nvSpPr>
          <p:spPr>
            <a:xfrm rot="16200000">
              <a:off x="567715" y="3573017"/>
              <a:ext cx="936104" cy="576064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1331640" y="3861048"/>
              <a:ext cx="129614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1619672" y="3356992"/>
              <a:ext cx="360040" cy="50405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619672" y="3861048"/>
              <a:ext cx="360040" cy="50405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2123728" y="3356992"/>
              <a:ext cx="360040" cy="50405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123728" y="3861048"/>
              <a:ext cx="360040" cy="50405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Равнобедренный треугольник 24"/>
            <p:cNvSpPr/>
            <p:nvPr/>
          </p:nvSpPr>
          <p:spPr>
            <a:xfrm rot="16200000">
              <a:off x="2491867" y="3581116"/>
              <a:ext cx="864097" cy="55986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Объект 2"/>
          <p:cNvSpPr txBox="1">
            <a:spLocks/>
          </p:cNvSpPr>
          <p:nvPr/>
        </p:nvSpPr>
        <p:spPr>
          <a:xfrm>
            <a:off x="6440318" y="2375498"/>
            <a:ext cx="1304616" cy="432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/>
              <a:t>Проблема</a:t>
            </a:r>
            <a:endParaRPr lang="ru-RU" sz="1800" dirty="0"/>
          </a:p>
        </p:txBody>
      </p:sp>
      <p:sp>
        <p:nvSpPr>
          <p:cNvPr id="41" name="Объект 2"/>
          <p:cNvSpPr txBox="1">
            <a:spLocks/>
          </p:cNvSpPr>
          <p:nvPr/>
        </p:nvSpPr>
        <p:spPr>
          <a:xfrm>
            <a:off x="6600436" y="5074456"/>
            <a:ext cx="885275" cy="432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/>
              <a:t>Вывод</a:t>
            </a:r>
            <a:endParaRPr lang="ru-RU" sz="1800" dirty="0"/>
          </a:p>
        </p:txBody>
      </p:sp>
      <p:grpSp>
        <p:nvGrpSpPr>
          <p:cNvPr id="47" name="Группа 46"/>
          <p:cNvGrpSpPr/>
          <p:nvPr/>
        </p:nvGrpSpPr>
        <p:grpSpPr>
          <a:xfrm>
            <a:off x="714527" y="2375498"/>
            <a:ext cx="3672409" cy="2698958"/>
            <a:chOff x="714528" y="3080891"/>
            <a:chExt cx="3672409" cy="2698958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714528" y="3167471"/>
              <a:ext cx="3672408" cy="2230024"/>
              <a:chOff x="755576" y="3356992"/>
              <a:chExt cx="2448271" cy="1008112"/>
            </a:xfrm>
            <a:solidFill>
              <a:schemeClr val="bg1"/>
            </a:solidFill>
          </p:grpSpPr>
          <p:sp>
            <p:nvSpPr>
              <p:cNvPr id="31" name="Равнобедренный треугольник 30"/>
              <p:cNvSpPr/>
              <p:nvPr/>
            </p:nvSpPr>
            <p:spPr>
              <a:xfrm rot="16200000">
                <a:off x="575556" y="3573016"/>
                <a:ext cx="936104" cy="576064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1331640" y="3861048"/>
                <a:ext cx="1296144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flipV="1">
                <a:off x="1619672" y="3356992"/>
                <a:ext cx="360040" cy="50405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1619672" y="3861048"/>
                <a:ext cx="360040" cy="50405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flipV="1">
                <a:off x="2123728" y="3356992"/>
                <a:ext cx="360040" cy="50405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2123728" y="3861048"/>
                <a:ext cx="360040" cy="50405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Равнобедренный треугольник 36"/>
              <p:cNvSpPr/>
              <p:nvPr/>
            </p:nvSpPr>
            <p:spPr>
              <a:xfrm rot="16200000">
                <a:off x="2491867" y="3581116"/>
                <a:ext cx="864097" cy="559863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0" name="Объект 2"/>
            <p:cNvSpPr txBox="1">
              <a:spLocks/>
            </p:cNvSpPr>
            <p:nvPr/>
          </p:nvSpPr>
          <p:spPr>
            <a:xfrm rot="16200000">
              <a:off x="3728276" y="4066457"/>
              <a:ext cx="885275" cy="43204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ru-RU" sz="1800" dirty="0" smtClean="0"/>
                <a:t>Вывод</a:t>
              </a:r>
              <a:endParaRPr lang="ru-RU" sz="1800" dirty="0"/>
            </a:p>
          </p:txBody>
        </p:sp>
        <p:sp>
          <p:nvSpPr>
            <p:cNvPr id="42" name="Объект 3"/>
            <p:cNvSpPr txBox="1">
              <a:spLocks/>
            </p:cNvSpPr>
            <p:nvPr/>
          </p:nvSpPr>
          <p:spPr>
            <a:xfrm>
              <a:off x="1767193" y="3080891"/>
              <a:ext cx="2268249" cy="4201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ru-RU" dirty="0" smtClean="0"/>
                <a:t>Факты, аргументы</a:t>
              </a:r>
              <a:endParaRPr lang="ru-RU" dirty="0"/>
            </a:p>
          </p:txBody>
        </p:sp>
        <p:sp>
          <p:nvSpPr>
            <p:cNvPr id="43" name="Объект 2"/>
            <p:cNvSpPr txBox="1">
              <a:spLocks/>
            </p:cNvSpPr>
            <p:nvPr/>
          </p:nvSpPr>
          <p:spPr>
            <a:xfrm rot="16200000">
              <a:off x="710294" y="4066460"/>
              <a:ext cx="1304616" cy="43204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ru-RU" sz="1800" dirty="0" smtClean="0"/>
                <a:t>Проблема</a:t>
              </a:r>
              <a:endParaRPr lang="ru-RU" sz="1800" dirty="0"/>
            </a:p>
          </p:txBody>
        </p:sp>
        <p:sp>
          <p:nvSpPr>
            <p:cNvPr id="45" name="Объект 3"/>
            <p:cNvSpPr txBox="1">
              <a:spLocks/>
            </p:cNvSpPr>
            <p:nvPr/>
          </p:nvSpPr>
          <p:spPr>
            <a:xfrm>
              <a:off x="1755099" y="5347801"/>
              <a:ext cx="2268249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ru-RU" sz="2000" dirty="0" smtClean="0"/>
                <a:t>Причины</a:t>
              </a:r>
              <a:endParaRPr lang="ru-RU" sz="2000" dirty="0"/>
            </a:p>
          </p:txBody>
        </p:sp>
      </p:grpSp>
      <p:sp>
        <p:nvSpPr>
          <p:cNvPr id="46" name="Объект 3"/>
          <p:cNvSpPr txBox="1">
            <a:spLocks/>
          </p:cNvSpPr>
          <p:nvPr/>
        </p:nvSpPr>
        <p:spPr>
          <a:xfrm rot="16200000">
            <a:off x="4747865" y="3842884"/>
            <a:ext cx="2268249" cy="432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 smtClean="0"/>
              <a:t>Причины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8054994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102396" y="1889720"/>
            <a:ext cx="6593777" cy="4038493"/>
            <a:chOff x="714528" y="2957413"/>
            <a:chExt cx="3672409" cy="2822436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714528" y="3167471"/>
              <a:ext cx="3672408" cy="2230024"/>
              <a:chOff x="755576" y="3356992"/>
              <a:chExt cx="2448271" cy="1008112"/>
            </a:xfrm>
            <a:solidFill>
              <a:schemeClr val="bg1"/>
            </a:solidFill>
          </p:grpSpPr>
          <p:sp>
            <p:nvSpPr>
              <p:cNvPr id="10" name="Равнобедренный треугольник 9"/>
              <p:cNvSpPr/>
              <p:nvPr/>
            </p:nvSpPr>
            <p:spPr>
              <a:xfrm rot="16200000">
                <a:off x="575556" y="3573016"/>
                <a:ext cx="936104" cy="576064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1331640" y="3861048"/>
                <a:ext cx="1296144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flipV="1">
                <a:off x="1619672" y="3356992"/>
                <a:ext cx="360040" cy="50405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1619672" y="3861048"/>
                <a:ext cx="360040" cy="50405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2123728" y="3356992"/>
                <a:ext cx="360040" cy="50405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123728" y="3861048"/>
                <a:ext cx="360040" cy="50405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Равнобедренный треугольник 15"/>
              <p:cNvSpPr/>
              <p:nvPr/>
            </p:nvSpPr>
            <p:spPr>
              <a:xfrm rot="16200000">
                <a:off x="2491867" y="3581116"/>
                <a:ext cx="864097" cy="559863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Объект 2"/>
            <p:cNvSpPr txBox="1">
              <a:spLocks/>
            </p:cNvSpPr>
            <p:nvPr/>
          </p:nvSpPr>
          <p:spPr>
            <a:xfrm rot="16200000">
              <a:off x="3728276" y="4066457"/>
              <a:ext cx="885275" cy="43204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ru-RU" dirty="0" smtClean="0"/>
                <a:t>Вывод</a:t>
              </a:r>
              <a:endParaRPr lang="ru-RU" dirty="0"/>
            </a:p>
          </p:txBody>
        </p:sp>
        <p:sp>
          <p:nvSpPr>
            <p:cNvPr id="7" name="Объект 3"/>
            <p:cNvSpPr txBox="1">
              <a:spLocks/>
            </p:cNvSpPr>
            <p:nvPr/>
          </p:nvSpPr>
          <p:spPr>
            <a:xfrm>
              <a:off x="1902662" y="2957413"/>
              <a:ext cx="2268249" cy="4201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ru-RU" dirty="0" smtClean="0"/>
                <a:t>Факты, аргументы</a:t>
              </a:r>
              <a:endParaRPr lang="ru-RU" dirty="0"/>
            </a:p>
          </p:txBody>
        </p:sp>
        <p:sp>
          <p:nvSpPr>
            <p:cNvPr id="8" name="Объект 2"/>
            <p:cNvSpPr txBox="1">
              <a:spLocks/>
            </p:cNvSpPr>
            <p:nvPr/>
          </p:nvSpPr>
          <p:spPr>
            <a:xfrm rot="16200000">
              <a:off x="710294" y="4066460"/>
              <a:ext cx="1304616" cy="43204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ru-RU" dirty="0" smtClean="0"/>
                <a:t>Проблема</a:t>
              </a:r>
              <a:endParaRPr lang="ru-RU" dirty="0"/>
            </a:p>
          </p:txBody>
        </p:sp>
        <p:sp>
          <p:nvSpPr>
            <p:cNvPr id="9" name="Объект 3"/>
            <p:cNvSpPr txBox="1">
              <a:spLocks/>
            </p:cNvSpPr>
            <p:nvPr/>
          </p:nvSpPr>
          <p:spPr>
            <a:xfrm>
              <a:off x="1755099" y="5347801"/>
              <a:ext cx="2268249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ru-RU" dirty="0" smtClean="0"/>
                <a:t>Причины</a:t>
              </a:r>
              <a:endParaRPr lang="ru-RU" dirty="0"/>
            </a:p>
          </p:txBody>
        </p:sp>
      </p:grpSp>
      <p:cxnSp>
        <p:nvCxnSpPr>
          <p:cNvPr id="18" name="Прямая соединительная линия 17"/>
          <p:cNvCxnSpPr/>
          <p:nvPr/>
        </p:nvCxnSpPr>
        <p:spPr>
          <a:xfrm flipV="1">
            <a:off x="3995936" y="2418195"/>
            <a:ext cx="791218" cy="4341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3786182" y="2571744"/>
            <a:ext cx="72008" cy="517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369132" y="2467066"/>
            <a:ext cx="740170" cy="400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5072066" y="2643182"/>
            <a:ext cx="119308" cy="517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369132" y="4719059"/>
            <a:ext cx="571020" cy="2221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5088410" y="4348185"/>
            <a:ext cx="59654" cy="7645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995936" y="4755763"/>
            <a:ext cx="648072" cy="1854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779912" y="4351981"/>
            <a:ext cx="67268" cy="770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9631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Технология работы со схемой </a:t>
            </a:r>
            <a:r>
              <a:rPr lang="ru-RU" dirty="0" err="1"/>
              <a:t>фишбоун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Индивидуальная работа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754760" cy="3951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Парная или групповая работа</a:t>
            </a:r>
            <a:endParaRPr lang="ru-RU" dirty="0"/>
          </a:p>
        </p:txBody>
      </p:sp>
      <p:pic>
        <p:nvPicPr>
          <p:cNvPr id="1027" name="Picture 3" descr="I:\DCIM\101_PANA\P10108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66636"/>
            <a:ext cx="4519083" cy="338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3337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418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_0412_slide">
  <a:themeElements>
    <a:clrScheme name="Тема Office 2">
      <a:dk1>
        <a:srgbClr val="000000"/>
      </a:dk1>
      <a:lt1>
        <a:srgbClr val="FFFAA9"/>
      </a:lt1>
      <a:dk2>
        <a:srgbClr val="000000"/>
      </a:dk2>
      <a:lt2>
        <a:srgbClr val="B2B2B2"/>
      </a:lt2>
      <a:accent1>
        <a:srgbClr val="FFC110"/>
      </a:accent1>
      <a:accent2>
        <a:srgbClr val="BDDD00"/>
      </a:accent2>
      <a:accent3>
        <a:srgbClr val="FFFCD1"/>
      </a:accent3>
      <a:accent4>
        <a:srgbClr val="000000"/>
      </a:accent4>
      <a:accent5>
        <a:srgbClr val="FFDDAA"/>
      </a:accent5>
      <a:accent6>
        <a:srgbClr val="ABC800"/>
      </a:accent6>
      <a:hlink>
        <a:srgbClr val="787000"/>
      </a:hlink>
      <a:folHlink>
        <a:srgbClr val="916A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FFE343"/>
        </a:accent1>
        <a:accent2>
          <a:srgbClr val="E9E04A"/>
        </a:accent2>
        <a:accent3>
          <a:srgbClr val="FFFCD1"/>
        </a:accent3>
        <a:accent4>
          <a:srgbClr val="000000"/>
        </a:accent4>
        <a:accent5>
          <a:srgbClr val="FFEFB0"/>
        </a:accent5>
        <a:accent6>
          <a:srgbClr val="D3CB42"/>
        </a:accent6>
        <a:hlink>
          <a:srgbClr val="A59D1C"/>
        </a:hlink>
        <a:folHlink>
          <a:srgbClr val="5957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FFC110"/>
        </a:accent1>
        <a:accent2>
          <a:srgbClr val="BDDD00"/>
        </a:accent2>
        <a:accent3>
          <a:srgbClr val="FFFCD1"/>
        </a:accent3>
        <a:accent4>
          <a:srgbClr val="000000"/>
        </a:accent4>
        <a:accent5>
          <a:srgbClr val="FFDDAA"/>
        </a:accent5>
        <a:accent6>
          <a:srgbClr val="ABC800"/>
        </a:accent6>
        <a:hlink>
          <a:srgbClr val="787000"/>
        </a:hlink>
        <a:folHlink>
          <a:srgbClr val="916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DCB727"/>
        </a:accent1>
        <a:accent2>
          <a:srgbClr val="C73DC7"/>
        </a:accent2>
        <a:accent3>
          <a:srgbClr val="FFFCD1"/>
        </a:accent3>
        <a:accent4>
          <a:srgbClr val="000000"/>
        </a:accent4>
        <a:accent5>
          <a:srgbClr val="EBD8AC"/>
        </a:accent5>
        <a:accent6>
          <a:srgbClr val="B436B4"/>
        </a:accent6>
        <a:hlink>
          <a:srgbClr val="746F00"/>
        </a:hlink>
        <a:folHlink>
          <a:srgbClr val="363F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00C1DD"/>
        </a:accent1>
        <a:accent2>
          <a:srgbClr val="DDD000"/>
        </a:accent2>
        <a:accent3>
          <a:srgbClr val="FFFCD1"/>
        </a:accent3>
        <a:accent4>
          <a:srgbClr val="000000"/>
        </a:accent4>
        <a:accent5>
          <a:srgbClr val="AADDEB"/>
        </a:accent5>
        <a:accent6>
          <a:srgbClr val="C8BC00"/>
        </a:accent6>
        <a:hlink>
          <a:srgbClr val="DD4200"/>
        </a:hlink>
        <a:folHlink>
          <a:srgbClr val="6200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E343"/>
        </a:accent1>
        <a:accent2>
          <a:srgbClr val="E9E04A"/>
        </a:accent2>
        <a:accent3>
          <a:srgbClr val="FFFFFF"/>
        </a:accent3>
        <a:accent4>
          <a:srgbClr val="000000"/>
        </a:accent4>
        <a:accent5>
          <a:srgbClr val="FFEFB0"/>
        </a:accent5>
        <a:accent6>
          <a:srgbClr val="D3CB42"/>
        </a:accent6>
        <a:hlink>
          <a:srgbClr val="A59D1C"/>
        </a:hlink>
        <a:folHlink>
          <a:srgbClr val="5957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110"/>
        </a:accent1>
        <a:accent2>
          <a:srgbClr val="BDDD00"/>
        </a:accent2>
        <a:accent3>
          <a:srgbClr val="FFFFFF"/>
        </a:accent3>
        <a:accent4>
          <a:srgbClr val="000000"/>
        </a:accent4>
        <a:accent5>
          <a:srgbClr val="FFDDAA"/>
        </a:accent5>
        <a:accent6>
          <a:srgbClr val="ABC800"/>
        </a:accent6>
        <a:hlink>
          <a:srgbClr val="787000"/>
        </a:hlink>
        <a:folHlink>
          <a:srgbClr val="916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CB727"/>
        </a:accent1>
        <a:accent2>
          <a:srgbClr val="C73DC7"/>
        </a:accent2>
        <a:accent3>
          <a:srgbClr val="FFFFFF"/>
        </a:accent3>
        <a:accent4>
          <a:srgbClr val="000000"/>
        </a:accent4>
        <a:accent5>
          <a:srgbClr val="EBD8AC"/>
        </a:accent5>
        <a:accent6>
          <a:srgbClr val="B436B4"/>
        </a:accent6>
        <a:hlink>
          <a:srgbClr val="746F00"/>
        </a:hlink>
        <a:folHlink>
          <a:srgbClr val="363F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C1DD"/>
        </a:accent1>
        <a:accent2>
          <a:srgbClr val="DDD000"/>
        </a:accent2>
        <a:accent3>
          <a:srgbClr val="FFFFFF"/>
        </a:accent3>
        <a:accent4>
          <a:srgbClr val="000000"/>
        </a:accent4>
        <a:accent5>
          <a:srgbClr val="AADDEB"/>
        </a:accent5>
        <a:accent6>
          <a:srgbClr val="C8BC00"/>
        </a:accent6>
        <a:hlink>
          <a:srgbClr val="DD4200"/>
        </a:hlink>
        <a:folHlink>
          <a:srgbClr val="6200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29</Template>
  <TotalTime>193</TotalTime>
  <Words>420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ind_0412_slide</vt:lpstr>
      <vt:lpstr>Методика «Фишбоун» в помощь развития личности младшего школьника.</vt:lpstr>
      <vt:lpstr>Презентация PowerPoint</vt:lpstr>
      <vt:lpstr>Презентация PowerPoint</vt:lpstr>
      <vt:lpstr>Презентация PowerPoint</vt:lpstr>
      <vt:lpstr>Дидактические особенности технологии:</vt:lpstr>
      <vt:lpstr>Фишбоун</vt:lpstr>
      <vt:lpstr>Схемы модели фишбоун</vt:lpstr>
      <vt:lpstr>Презентация PowerPoint</vt:lpstr>
      <vt:lpstr>Технология работы со схемой фишбоун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Использованная литература</vt:lpstr>
      <vt:lpstr>Презентация PowerPoint</vt:lpstr>
      <vt:lpstr>БЛАГОДАРЮ ЗА РАБОТУ!!!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21</cp:revision>
  <dcterms:created xsi:type="dcterms:W3CDTF">2014-03-09T04:57:01Z</dcterms:created>
  <dcterms:modified xsi:type="dcterms:W3CDTF">2014-03-16T08:41:58Z</dcterms:modified>
</cp:coreProperties>
</file>