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3" r:id="rId29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7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BB0A-2F50-4D65-85E2-2A789ED1E334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0FE0E31F-6296-43E7-999D-0EBE73D0A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BB0A-2F50-4D65-85E2-2A789ED1E334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E31F-6296-43E7-999D-0EBE73D0A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BB0A-2F50-4D65-85E2-2A789ED1E334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E31F-6296-43E7-999D-0EBE73D0A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BB0A-2F50-4D65-85E2-2A789ED1E334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0FE0E31F-6296-43E7-999D-0EBE73D0A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BB0A-2F50-4D65-85E2-2A789ED1E334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E31F-6296-43E7-999D-0EBE73D0A7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BB0A-2F50-4D65-85E2-2A789ED1E334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E31F-6296-43E7-999D-0EBE73D0A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BB0A-2F50-4D65-85E2-2A789ED1E334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0FE0E31F-6296-43E7-999D-0EBE73D0A7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BB0A-2F50-4D65-85E2-2A789ED1E334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E31F-6296-43E7-999D-0EBE73D0A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BB0A-2F50-4D65-85E2-2A789ED1E334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E31F-6296-43E7-999D-0EBE73D0A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BB0A-2F50-4D65-85E2-2A789ED1E334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E31F-6296-43E7-999D-0EBE73D0A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BB0A-2F50-4D65-85E2-2A789ED1E334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E31F-6296-43E7-999D-0EBE73D0A7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2FEBB0A-2F50-4D65-85E2-2A789ED1E334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FE0E31F-6296-43E7-999D-0EBE73D0A7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85720"/>
            <a:ext cx="6515100" cy="8501121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smtClean="0"/>
              <a:t>Приложение №4 </a:t>
            </a: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Рабочий журнал воспитателя.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Данный журнал позволяет воспитателю планировать весь воспитательно-образовательный процесс. </a:t>
            </a:r>
          </a:p>
          <a:p>
            <a:pPr>
              <a:buNone/>
            </a:pPr>
            <a:r>
              <a:rPr lang="ru-RU" dirty="0" smtClean="0"/>
              <a:t>Первый блок направлен на систематизацию данных о воспитанниках и их законных представителях (дата рождения, дата поступления и отчисления, группа здоровья, врожденные диагнозы, антропометрические данные, прохождение адаптационного периода, планирование работы по взаимодействию с семьями детей), что способствует тесному взаимодействию воспитателя с медицинскими работниками и родителями воспитанников. </a:t>
            </a:r>
          </a:p>
          <a:p>
            <a:pPr>
              <a:buNone/>
            </a:pPr>
            <a:r>
              <a:rPr lang="ru-RU" dirty="0" smtClean="0"/>
              <a:t>Второй блок учетный, он составлен на основе требований, предъявляемых со стороны медицинского персонала и бухгалтерии ОУ к ведению учетной документации. Данный блок представлен тремя разделами: учет посещаемости детей в группе (данные которого легко переносятся в стандартный табель посещаемости), учет выявления педикулеза и выявление инфекционных заболеваний. Данные разделы заполняются как воспитателем, так и медицинским персоналом учреждения, что позволяет администрации учреждения наглядно отследить работу каждой из структур (что очень актуально в сегодняшней ситуации с медициной).</a:t>
            </a:r>
          </a:p>
          <a:p>
            <a:pPr>
              <a:buNone/>
            </a:pPr>
            <a:r>
              <a:rPr lang="ru-RU" dirty="0" smtClean="0"/>
              <a:t>Третий блок непосредственное планирование воспитательно-образовательной работы воспитателя. Данный блок позволяет спланировать все необходимые режимные моменты и непосредственную образовательную деятельность, одновременно минимизировав бумажную работу. Недельное планирование воспитателя позволяет реализовать комплексно-тематическое планирование ОУ, путем анализа основной общеобразовательной программы и выявления интеграции образовательных областей.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142844"/>
            <a:ext cx="6515100" cy="57095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АДАПТАЦИИ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6" y="714345"/>
          <a:ext cx="6429407" cy="7572424"/>
        </p:xfrm>
        <a:graphic>
          <a:graphicData uri="http://schemas.openxmlformats.org/drawingml/2006/table">
            <a:tbl>
              <a:tblPr/>
              <a:tblGrid>
                <a:gridCol w="302826"/>
                <a:gridCol w="302826"/>
                <a:gridCol w="303435"/>
                <a:gridCol w="302826"/>
                <a:gridCol w="303435"/>
                <a:gridCol w="326590"/>
                <a:gridCol w="326590"/>
                <a:gridCol w="304044"/>
                <a:gridCol w="304044"/>
                <a:gridCol w="304653"/>
                <a:gridCol w="304044"/>
                <a:gridCol w="304653"/>
                <a:gridCol w="304044"/>
                <a:gridCol w="304653"/>
                <a:gridCol w="304044"/>
                <a:gridCol w="304653"/>
                <a:gridCol w="304044"/>
                <a:gridCol w="304653"/>
                <a:gridCol w="304044"/>
                <a:gridCol w="304653"/>
                <a:gridCol w="304653"/>
              </a:tblGrid>
              <a:tr h="471437"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Активность на занятиях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Взаимоотношение с детьми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Взаимоотношение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 взрослыми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85" marR="26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000108" y="8429652"/>
            <a:ext cx="50203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Условные обозначения: Положительно +, Неустойчиво ~,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Отрицательно -, Болел –б, Находился дома- д.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52" y="214282"/>
            <a:ext cx="6515100" cy="570957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ru-RU" dirty="0" smtClean="0"/>
              <a:t>ВЗАИМОДЕЙСТВИЕ</a:t>
            </a:r>
          </a:p>
          <a:p>
            <a:pPr algn="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9" y="785787"/>
          <a:ext cx="6429421" cy="8072483"/>
        </p:xfrm>
        <a:graphic>
          <a:graphicData uri="http://schemas.openxmlformats.org/drawingml/2006/table">
            <a:tbl>
              <a:tblPr/>
              <a:tblGrid>
                <a:gridCol w="928695"/>
                <a:gridCol w="2500330"/>
                <a:gridCol w="3000396"/>
              </a:tblGrid>
              <a:tr h="1309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Месяцы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Родительские собрания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(общие и групповые, повестка дня, время проведения, ход подготовки)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Индивидуальные и групповые беседы с родителями (тематика, фамилии родителей и консультантов)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rowSpan="10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Сентябрь,   октябрь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rowSpan="10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Ноябрь, декабрь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rowSpan="11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Март, апрель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169" marR="23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52" y="142844"/>
            <a:ext cx="6515100" cy="57095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 СЕМЬЯМИ ДЕТЕЙ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714338"/>
          <a:ext cx="6286544" cy="8215379"/>
        </p:xfrm>
        <a:graphic>
          <a:graphicData uri="http://schemas.openxmlformats.org/drawingml/2006/table">
            <a:tbl>
              <a:tblPr/>
              <a:tblGrid>
                <a:gridCol w="3142943"/>
                <a:gridCol w="3143601"/>
              </a:tblGrid>
              <a:tr h="4978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Тематика наглядных материалов для родителей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Другие мероприятия ( в том числе анкетирование) 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977" marR="2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14282"/>
            <a:ext cx="6515100" cy="871543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000" b="1" dirty="0" smtClean="0"/>
              <a:t>Протокол №____</a:t>
            </a:r>
            <a:endParaRPr lang="ru-RU" sz="1000" dirty="0" smtClean="0"/>
          </a:p>
          <a:p>
            <a:pPr algn="ctr">
              <a:buNone/>
            </a:pPr>
            <a:r>
              <a:rPr lang="ru-RU" sz="1000" b="1" dirty="0" smtClean="0"/>
              <a:t>родительского собрания</a:t>
            </a:r>
            <a:endParaRPr lang="ru-RU" sz="1000" dirty="0" smtClean="0"/>
          </a:p>
          <a:p>
            <a:pPr algn="ctr">
              <a:buNone/>
            </a:pPr>
            <a:r>
              <a:rPr lang="ru-RU" sz="1000" b="1" dirty="0" smtClean="0"/>
              <a:t>от «_____»________________20___г.</a:t>
            </a:r>
            <a:endParaRPr lang="ru-RU" sz="1000" dirty="0" smtClean="0"/>
          </a:p>
          <a:p>
            <a:pPr>
              <a:buNone/>
            </a:pPr>
            <a:r>
              <a:rPr lang="ru-RU" sz="1000" b="1" dirty="0" smtClean="0"/>
              <a:t> </a:t>
            </a:r>
            <a:endParaRPr lang="ru-RU" sz="1000" dirty="0" smtClean="0"/>
          </a:p>
          <a:p>
            <a:pPr>
              <a:buNone/>
            </a:pPr>
            <a:r>
              <a:rPr lang="ru-RU" sz="1000" b="1" dirty="0" smtClean="0"/>
              <a:t>Тема:___________________________________________________________________________________________________________________________________________________________________________________________</a:t>
            </a:r>
            <a:endParaRPr lang="ru-RU" sz="1000" dirty="0" smtClean="0"/>
          </a:p>
          <a:p>
            <a:pPr>
              <a:buNone/>
            </a:pPr>
            <a:r>
              <a:rPr lang="ru-RU" sz="1000" b="1" dirty="0" smtClean="0"/>
              <a:t> </a:t>
            </a:r>
            <a:endParaRPr lang="ru-RU" sz="1000" dirty="0" smtClean="0"/>
          </a:p>
          <a:p>
            <a:pPr>
              <a:buNone/>
            </a:pPr>
            <a:r>
              <a:rPr lang="ru-RU" sz="1000" b="1" dirty="0" smtClean="0"/>
              <a:t>Присутствовали: </a:t>
            </a:r>
            <a:r>
              <a:rPr lang="ru-RU" sz="1000" b="1" dirty="0" err="1" smtClean="0"/>
              <a:t>_____________человек</a:t>
            </a:r>
            <a:endParaRPr lang="ru-RU" sz="1000" dirty="0" smtClean="0"/>
          </a:p>
          <a:p>
            <a:pPr>
              <a:buNone/>
            </a:pPr>
            <a:r>
              <a:rPr lang="ru-RU" sz="1000" b="1" dirty="0" smtClean="0"/>
              <a:t> </a:t>
            </a:r>
            <a:endParaRPr lang="ru-RU" sz="1000" dirty="0" smtClean="0"/>
          </a:p>
          <a:p>
            <a:pPr>
              <a:buNone/>
            </a:pPr>
            <a:r>
              <a:rPr lang="ru-RU" sz="1000" b="1" dirty="0" smtClean="0"/>
              <a:t>Приглашенные: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sz="1000" dirty="0" smtClean="0"/>
          </a:p>
          <a:p>
            <a:pPr>
              <a:buNone/>
            </a:pPr>
            <a:r>
              <a:rPr lang="ru-RU" sz="1000" b="1" dirty="0" smtClean="0"/>
              <a:t> </a:t>
            </a:r>
            <a:endParaRPr lang="ru-RU" sz="1000" dirty="0" smtClean="0"/>
          </a:p>
          <a:p>
            <a:pPr>
              <a:buNone/>
            </a:pPr>
            <a:r>
              <a:rPr lang="ru-RU" sz="1000" b="1" dirty="0" smtClean="0"/>
              <a:t>Повестка собрания: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sz="1000" dirty="0" smtClean="0"/>
          </a:p>
          <a:p>
            <a:pPr>
              <a:buNone/>
            </a:pPr>
            <a:r>
              <a:rPr lang="ru-RU" sz="1000" b="1" dirty="0" smtClean="0"/>
              <a:t> </a:t>
            </a:r>
            <a:endParaRPr lang="ru-RU" sz="1000" dirty="0" smtClean="0"/>
          </a:p>
          <a:p>
            <a:pPr>
              <a:buNone/>
            </a:pPr>
            <a:r>
              <a:rPr lang="ru-RU" sz="1000" b="1" dirty="0" smtClean="0"/>
              <a:t>Слушали: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sz="1000" dirty="0" smtClean="0"/>
          </a:p>
          <a:p>
            <a:pPr>
              <a:buNone/>
            </a:pPr>
            <a:r>
              <a:rPr lang="ru-RU" sz="1000" b="1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sz="1000" dirty="0" smtClean="0"/>
          </a:p>
          <a:p>
            <a:pPr>
              <a:buNone/>
            </a:pPr>
            <a:r>
              <a:rPr lang="ru-RU" sz="1000" b="1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sz="1000" dirty="0" smtClean="0"/>
          </a:p>
          <a:p>
            <a:pPr>
              <a:buNone/>
            </a:pPr>
            <a:r>
              <a:rPr lang="ru-RU" sz="1000" b="1" dirty="0" smtClean="0"/>
              <a:t> </a:t>
            </a:r>
            <a:endParaRPr lang="ru-RU" sz="1000" dirty="0" smtClean="0"/>
          </a:p>
          <a:p>
            <a:pPr>
              <a:buNone/>
            </a:pPr>
            <a:r>
              <a:rPr lang="ru-RU" sz="1000" b="1" dirty="0" smtClean="0"/>
              <a:t>Решение: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sz="1000" dirty="0" smtClean="0"/>
          </a:p>
          <a:p>
            <a:pPr>
              <a:buNone/>
            </a:pPr>
            <a:r>
              <a:rPr lang="ru-RU" sz="1000" b="1" dirty="0" smtClean="0"/>
              <a:t>___________________________________________________________________________________________________</a:t>
            </a:r>
            <a:endParaRPr lang="ru-RU" sz="1000" dirty="0" smtClean="0"/>
          </a:p>
          <a:p>
            <a:pPr>
              <a:buNone/>
            </a:pPr>
            <a:r>
              <a:rPr lang="ru-RU" sz="1000" b="1" dirty="0" smtClean="0"/>
              <a:t>___________________________________________________________________________________________________</a:t>
            </a:r>
            <a:endParaRPr lang="ru-RU" sz="1000" dirty="0" smtClean="0"/>
          </a:p>
          <a:p>
            <a:pPr>
              <a:buNone/>
            </a:pPr>
            <a:r>
              <a:rPr lang="ru-RU" sz="1000" b="1" dirty="0" smtClean="0"/>
              <a:t>___________________________________________________________________________________________________</a:t>
            </a:r>
            <a:endParaRPr lang="ru-RU" sz="1000" dirty="0" smtClean="0"/>
          </a:p>
          <a:p>
            <a:pPr>
              <a:buNone/>
            </a:pPr>
            <a:r>
              <a:rPr lang="ru-RU" sz="1000" b="1" dirty="0" smtClean="0"/>
              <a:t>___________________________________________________________________________________________________</a:t>
            </a:r>
            <a:endParaRPr lang="ru-RU" sz="1000" dirty="0" smtClean="0"/>
          </a:p>
          <a:p>
            <a:pPr>
              <a:buNone/>
            </a:pPr>
            <a:r>
              <a:rPr lang="ru-RU" sz="1000" b="1" dirty="0" smtClean="0"/>
              <a:t>___________________________________________________________________________________________________</a:t>
            </a:r>
            <a:endParaRPr lang="ru-RU" sz="1000" dirty="0" smtClean="0"/>
          </a:p>
          <a:p>
            <a:pPr>
              <a:buNone/>
            </a:pPr>
            <a:r>
              <a:rPr lang="ru-RU" sz="1000" b="1" dirty="0" smtClean="0"/>
              <a:t>___________________________________________________________________________________________________</a:t>
            </a:r>
            <a:endParaRPr lang="ru-RU" sz="1000" dirty="0" smtClean="0"/>
          </a:p>
          <a:p>
            <a:pPr>
              <a:buNone/>
            </a:pPr>
            <a:r>
              <a:rPr lang="ru-RU" sz="1000" b="1" dirty="0" smtClean="0"/>
              <a:t>__________________________________________________________________________________________________</a:t>
            </a:r>
            <a:endParaRPr lang="ru-RU" sz="1000" dirty="0" smtClean="0"/>
          </a:p>
          <a:p>
            <a:pPr>
              <a:buNone/>
            </a:pPr>
            <a:r>
              <a:rPr lang="ru-RU" sz="1000" b="1" dirty="0" smtClean="0"/>
              <a:t> </a:t>
            </a:r>
            <a:endParaRPr lang="ru-RU" sz="1000" dirty="0" smtClean="0"/>
          </a:p>
          <a:p>
            <a:pPr>
              <a:buNone/>
            </a:pPr>
            <a:r>
              <a:rPr lang="ru-RU" sz="1000" b="1" dirty="0" smtClean="0"/>
              <a:t>Секретарь:                                                                                           _________________________</a:t>
            </a:r>
            <a:endParaRPr lang="ru-RU" sz="1000" dirty="0" smtClean="0"/>
          </a:p>
          <a:p>
            <a:pPr>
              <a:buNone/>
            </a:pPr>
            <a:endParaRPr lang="ru-RU" sz="1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en-US" b="1" dirty="0" smtClean="0"/>
              <a:t>II</a:t>
            </a:r>
            <a:r>
              <a:rPr lang="ru-RU" b="1" dirty="0" smtClean="0"/>
              <a:t>.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УЧЕТ ПОСЕЩАЕМОСТИ ДЕТЕЙ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52" y="142844"/>
            <a:ext cx="6515100" cy="7138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ЕЖЕДНЕВНЫЙ УЧЕТ ПРЕБЫВАНИЯ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9" y="785795"/>
          <a:ext cx="6357980" cy="8171274"/>
        </p:xfrm>
        <a:graphic>
          <a:graphicData uri="http://schemas.openxmlformats.org/drawingml/2006/table">
            <a:tbl>
              <a:tblPr/>
              <a:tblGrid>
                <a:gridCol w="1324284"/>
                <a:gridCol w="1324284"/>
                <a:gridCol w="215628"/>
                <a:gridCol w="215628"/>
                <a:gridCol w="215628"/>
                <a:gridCol w="215628"/>
                <a:gridCol w="215628"/>
                <a:gridCol w="215628"/>
                <a:gridCol w="215628"/>
                <a:gridCol w="215628"/>
                <a:gridCol w="215628"/>
                <a:gridCol w="215628"/>
                <a:gridCol w="215628"/>
                <a:gridCol w="215628"/>
                <a:gridCol w="215628"/>
                <a:gridCol w="225290"/>
                <a:gridCol w="225290"/>
                <a:gridCol w="227834"/>
                <a:gridCol w="227834"/>
              </a:tblGrid>
              <a:tr h="19441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ДНИ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5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428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присутствует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отсутствует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0" marR="23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52" y="214282"/>
            <a:ext cx="6515100" cy="57095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ДЕТЕЙ В ГРУППЕ   «______________» 20___г.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5" y="714340"/>
          <a:ext cx="6429422" cy="8143933"/>
        </p:xfrm>
        <a:graphic>
          <a:graphicData uri="http://schemas.openxmlformats.org/drawingml/2006/table">
            <a:tbl>
              <a:tblPr/>
              <a:tblGrid>
                <a:gridCol w="281992"/>
                <a:gridCol w="281992"/>
                <a:gridCol w="281992"/>
                <a:gridCol w="281992"/>
                <a:gridCol w="281992"/>
                <a:gridCol w="281992"/>
                <a:gridCol w="281992"/>
                <a:gridCol w="281992"/>
                <a:gridCol w="281992"/>
                <a:gridCol w="281992"/>
                <a:gridCol w="281992"/>
                <a:gridCol w="281992"/>
                <a:gridCol w="281992"/>
                <a:gridCol w="281992"/>
                <a:gridCol w="789580"/>
                <a:gridCol w="902374"/>
                <a:gridCol w="789580"/>
              </a:tblGrid>
              <a:tr h="200081">
                <a:tc gridSpan="1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ДНИ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Зачислено дней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Причины  отсутствия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посещенных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пропущенных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5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44" marR="24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52" y="214282"/>
            <a:ext cx="6515100" cy="642395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ЛИСТ ПРИЕМА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9" y="857211"/>
          <a:ext cx="6357974" cy="8188628"/>
        </p:xfrm>
        <a:graphic>
          <a:graphicData uri="http://schemas.openxmlformats.org/drawingml/2006/table">
            <a:tbl>
              <a:tblPr/>
              <a:tblGrid>
                <a:gridCol w="314405"/>
                <a:gridCol w="1268465"/>
                <a:gridCol w="298141"/>
                <a:gridCol w="298141"/>
                <a:gridCol w="298747"/>
                <a:gridCol w="298747"/>
                <a:gridCol w="298141"/>
                <a:gridCol w="298141"/>
                <a:gridCol w="298747"/>
                <a:gridCol w="298747"/>
                <a:gridCol w="298141"/>
                <a:gridCol w="298141"/>
                <a:gridCol w="298747"/>
                <a:gridCol w="298747"/>
                <a:gridCol w="298141"/>
                <a:gridCol w="298141"/>
                <a:gridCol w="298747"/>
                <a:gridCol w="298747"/>
              </a:tblGrid>
              <a:tr h="14888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ФИО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ОСМОТР РЕБЕНКА НА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12" marR="15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52" y="142844"/>
            <a:ext cx="6515100" cy="64239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ДЕТЕЙ  на </a:t>
            </a:r>
            <a:r>
              <a:rPr lang="ru-RU" dirty="0" err="1" smtClean="0"/>
              <a:t>________________мес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30" y="785792"/>
          <a:ext cx="6357981" cy="8143923"/>
        </p:xfrm>
        <a:graphic>
          <a:graphicData uri="http://schemas.openxmlformats.org/drawingml/2006/table">
            <a:tbl>
              <a:tblPr/>
              <a:tblGrid>
                <a:gridCol w="423584"/>
                <a:gridCol w="423584"/>
                <a:gridCol w="423584"/>
                <a:gridCol w="423584"/>
                <a:gridCol w="423584"/>
                <a:gridCol w="423584"/>
                <a:gridCol w="423584"/>
                <a:gridCol w="423584"/>
                <a:gridCol w="424187"/>
                <a:gridCol w="424187"/>
                <a:gridCol w="424187"/>
                <a:gridCol w="424187"/>
                <a:gridCol w="424187"/>
                <a:gridCol w="424187"/>
                <a:gridCol w="424187"/>
              </a:tblGrid>
              <a:tr h="254831"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ВЫЯВЛЕНИЕ ПЕДИКУЛЕЗА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1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841" marR="26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1142976"/>
            <a:ext cx="6515100" cy="603461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en-US" b="1" dirty="0" smtClean="0"/>
              <a:t>III</a:t>
            </a:r>
            <a:r>
              <a:rPr lang="ru-RU" b="1" dirty="0" smtClean="0"/>
              <a:t>.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ПЛАНИРОВАНИЕ ВОСПИТАТЕЛЬНО-ОБРАЗОВАТЕЛЬНОГО ПРОЦЕССА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80" y="428596"/>
            <a:ext cx="5715040" cy="835824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РАБОЧИЙ ЖУРНАЛ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 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Воспитателя группы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 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 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 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 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ГБОУ СОШ № 1971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дошкольное отделение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  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Москва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2013-2014 учебный год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52" y="142844"/>
            <a:ext cx="6515100" cy="856709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РЕЖИМ ДНЯ ГРУППЫ</a:t>
            </a:r>
          </a:p>
          <a:p>
            <a:pPr algn="ctr">
              <a:buNone/>
            </a:pPr>
            <a:r>
              <a:rPr lang="ru-RU" dirty="0" smtClean="0"/>
              <a:t>(холодный период года)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1000110"/>
          <a:ext cx="6429419" cy="7929596"/>
        </p:xfrm>
        <a:graphic>
          <a:graphicData uri="http://schemas.openxmlformats.org/drawingml/2006/table">
            <a:tbl>
              <a:tblPr/>
              <a:tblGrid>
                <a:gridCol w="5030142"/>
                <a:gridCol w="1399277"/>
              </a:tblGrid>
              <a:tr h="2788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Мероприятие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142844"/>
            <a:ext cx="6515100" cy="785271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РЕЖИМ ДНЯ ГРУППЫ</a:t>
            </a:r>
          </a:p>
          <a:p>
            <a:pPr algn="ctr">
              <a:buNone/>
            </a:pPr>
            <a:r>
              <a:rPr lang="ru-RU" dirty="0" smtClean="0"/>
              <a:t>(теплый период года)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928675"/>
          <a:ext cx="6357981" cy="8001042"/>
        </p:xfrm>
        <a:graphic>
          <a:graphicData uri="http://schemas.openxmlformats.org/drawingml/2006/table">
            <a:tbl>
              <a:tblPr/>
              <a:tblGrid>
                <a:gridCol w="4974251"/>
                <a:gridCol w="1383730"/>
              </a:tblGrid>
              <a:tr h="2813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Мероприятие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42" marR="26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52" y="142844"/>
            <a:ext cx="6515100" cy="928147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dirty="0" smtClean="0"/>
              <a:t>ОРГАНИЗАЦИЯ ПРОГУЛКИ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ОСЕНЬ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1071540"/>
          <a:ext cx="6429420" cy="7858170"/>
        </p:xfrm>
        <a:graphic>
          <a:graphicData uri="http://schemas.openxmlformats.org/drawingml/2006/table">
            <a:tbl>
              <a:tblPr/>
              <a:tblGrid>
                <a:gridCol w="500066"/>
                <a:gridCol w="5929354"/>
              </a:tblGrid>
              <a:tr h="261939">
                <a:tc rowSpan="10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Наблюдения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rowSpan="10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Трудовая деятельность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rowSpan="10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Подвижные игры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142844"/>
            <a:ext cx="6515100" cy="785271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dirty="0" smtClean="0"/>
              <a:t>ОРГАНИЗАЦИЯ ПРОГУЛКИ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ЗИМА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928650"/>
          <a:ext cx="6357982" cy="8001060"/>
        </p:xfrm>
        <a:graphic>
          <a:graphicData uri="http://schemas.openxmlformats.org/drawingml/2006/table">
            <a:tbl>
              <a:tblPr/>
              <a:tblGrid>
                <a:gridCol w="357190"/>
                <a:gridCol w="6000792"/>
              </a:tblGrid>
              <a:tr h="266702">
                <a:tc rowSpan="10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Наблюдения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rowSpan="10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Трудовая деятельность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rowSpan="10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Подвижные игры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142844"/>
            <a:ext cx="6515100" cy="856709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dirty="0" smtClean="0"/>
              <a:t>ОРГАНИЗАЦИЯ ПРОГУЛКИ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ВЕСНА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928650"/>
          <a:ext cx="6429420" cy="7929630"/>
        </p:xfrm>
        <a:graphic>
          <a:graphicData uri="http://schemas.openxmlformats.org/drawingml/2006/table">
            <a:tbl>
              <a:tblPr/>
              <a:tblGrid>
                <a:gridCol w="500066"/>
                <a:gridCol w="5929354"/>
              </a:tblGrid>
              <a:tr h="264321">
                <a:tc rowSpan="10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Наблюдения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rowSpan="10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Трудовая деятельность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rowSpan="10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Подвижные игры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142844"/>
            <a:ext cx="6515100" cy="856709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dirty="0" smtClean="0"/>
              <a:t>ОРГАНИЗАЦИЯ ПРОГУЛКИ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ЛЕТО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928650"/>
          <a:ext cx="6429420" cy="7929630"/>
        </p:xfrm>
        <a:graphic>
          <a:graphicData uri="http://schemas.openxmlformats.org/drawingml/2006/table">
            <a:tbl>
              <a:tblPr/>
              <a:tblGrid>
                <a:gridCol w="500066"/>
                <a:gridCol w="5929354"/>
              </a:tblGrid>
              <a:tr h="264321">
                <a:tc rowSpan="10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Наблюдения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rowSpan="10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Трудовая деятельность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rowSpan="10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Подвижные игры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142844"/>
            <a:ext cx="6515100" cy="642395"/>
          </a:xfrm>
        </p:spPr>
        <p:txBody>
          <a:bodyPr/>
          <a:lstStyle/>
          <a:p>
            <a:pPr algn="r">
              <a:buNone/>
            </a:pPr>
            <a:r>
              <a:rPr lang="ru-RU" b="1" dirty="0" smtClean="0"/>
              <a:t>ТЕМА НЕДЕЛИ</a:t>
            </a:r>
            <a:endParaRPr lang="ru-RU" dirty="0" smtClean="0"/>
          </a:p>
          <a:p>
            <a:pPr algn="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1" y="714348"/>
          <a:ext cx="6429418" cy="8215369"/>
        </p:xfrm>
        <a:graphic>
          <a:graphicData uri="http://schemas.openxmlformats.org/drawingml/2006/table">
            <a:tbl>
              <a:tblPr/>
              <a:tblGrid>
                <a:gridCol w="545622"/>
                <a:gridCol w="1071152"/>
                <a:gridCol w="1477385"/>
                <a:gridCol w="1064245"/>
                <a:gridCol w="1290905"/>
                <a:gridCol w="980109"/>
              </a:tblGrid>
              <a:tr h="465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7F7F7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ЗДОРОВЬЕ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7F7F7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СОЦИАЛИЗАЦИЯ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7F7F7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ТРУД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7F7F7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БЕЗОПАСНОСТЬ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7F7F7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ЧТЕНИЕ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0011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7F7F7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понедельник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0011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7F7F7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0011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7F7F7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0011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7F7F7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0011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7F7F7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пятница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3" marR="248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52" y="214282"/>
            <a:ext cx="6515100" cy="57095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_______________________________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1" y="785786"/>
          <a:ext cx="6429420" cy="8072492"/>
        </p:xfrm>
        <a:graphic>
          <a:graphicData uri="http://schemas.openxmlformats.org/drawingml/2006/table">
            <a:tbl>
              <a:tblPr/>
              <a:tblGrid>
                <a:gridCol w="1658159"/>
                <a:gridCol w="1590213"/>
                <a:gridCol w="1502318"/>
                <a:gridCol w="1678730"/>
              </a:tblGrid>
              <a:tr h="449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F7F7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ПОЗНАНИЕ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19" marR="24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F7F7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КОММУНИКАЦИЯ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19" marR="24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F7F7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ХУД. ТВОРЧ.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19" marR="24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F7F7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ВЗАИМОД. СО СПЕЦ.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F7F7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ИНДИВИД. РАБОТА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19" marR="24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19" marR="2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19" marR="2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19" marR="2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19" marR="2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19" marR="2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19" marR="2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19" marR="2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19" marR="2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19" marR="2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19" marR="2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19" marR="2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19" marR="2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19" marR="2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19" marR="2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19" marR="2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19" marR="2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19" marR="2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19" marR="2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19" marR="2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919" marR="2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Список литературы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Белая К.Ю., </a:t>
            </a:r>
            <a:r>
              <a:rPr lang="ru-RU" dirty="0" err="1" smtClean="0"/>
              <a:t>Кондрыкинская</a:t>
            </a:r>
            <a:r>
              <a:rPr lang="ru-RU" dirty="0" smtClean="0"/>
              <a:t> Л.А. Рабочий журнал воспитателя детского сада 2-е </a:t>
            </a:r>
            <a:r>
              <a:rPr lang="ru-RU" dirty="0" err="1" smtClean="0"/>
              <a:t>изд.,испр.и</a:t>
            </a:r>
            <a:r>
              <a:rPr lang="ru-RU" dirty="0" smtClean="0"/>
              <a:t> доп.-М.:ТЦСфера.-2007. 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err="1" smtClean="0"/>
              <a:t>Чиркова</a:t>
            </a:r>
            <a:r>
              <a:rPr lang="ru-RU" dirty="0" smtClean="0"/>
              <a:t> С.В., </a:t>
            </a:r>
            <a:r>
              <a:rPr lang="ru-RU" dirty="0" err="1" smtClean="0"/>
              <a:t>Дюкина</a:t>
            </a:r>
            <a:r>
              <a:rPr lang="ru-RU" dirty="0" smtClean="0"/>
              <a:t> О.В. Дневник воспитателя дошкольного образовательного учреждения ОАО «Дом </a:t>
            </a:r>
            <a:r>
              <a:rPr lang="ru-RU" dirty="0" err="1" smtClean="0"/>
              <a:t>печати-ВЯТКА</a:t>
            </a:r>
            <a:r>
              <a:rPr lang="ru-RU" dirty="0" smtClean="0"/>
              <a:t>» г.Киров 2008.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Инструктивно-методическое письмо ДО г.Москвы «Об организации адаптационного периода при поступлении детей раннего возраста в ДОУ» от 23.05.2005 №2-34-20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Основная общеобразовательная программа дошкольного образования От рождения до школы/ под ред. Н.Е. </a:t>
            </a:r>
            <a:r>
              <a:rPr lang="ru-RU" dirty="0" err="1" smtClean="0"/>
              <a:t>Вераксы</a:t>
            </a:r>
            <a:r>
              <a:rPr lang="ru-RU" dirty="0" smtClean="0"/>
              <a:t>, Т.С.Комаровой, М.А.Васильевой. Мозаика-Синтез 2010. 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14282"/>
            <a:ext cx="6515100" cy="8715435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dirty="0" smtClean="0"/>
              <a:t>РАБОЧИЙ ЖУРНАЛ</a:t>
            </a:r>
          </a:p>
          <a:p>
            <a:pPr algn="ctr">
              <a:buNone/>
            </a:pPr>
            <a:r>
              <a:rPr lang="ru-RU" dirty="0" smtClean="0"/>
              <a:t>ВОСПИТАТЕЛЯ ГРУППЫ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Возрастная группа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Государственное бюджетное образовательное учреждение</a:t>
            </a:r>
          </a:p>
          <a:p>
            <a:pPr algn="ctr">
              <a:buNone/>
            </a:pPr>
            <a:r>
              <a:rPr lang="ru-RU" dirty="0" smtClean="0"/>
              <a:t>города Москвы средняя общеобразовательная школа № 1971 </a:t>
            </a:r>
          </a:p>
          <a:p>
            <a:pPr algn="ctr">
              <a:buNone/>
            </a:pPr>
            <a:r>
              <a:rPr lang="ru-RU" dirty="0" smtClean="0"/>
              <a:t>дошкольное отделение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Воспитатели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______________________________________________________________________________________________________________________________________________________________________________________________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______________________________________________________________________________________________________________________________________________________________________________________________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Младший воспитатель</a:t>
            </a:r>
          </a:p>
          <a:p>
            <a:pPr algn="ctr">
              <a:buNone/>
            </a:pPr>
            <a:r>
              <a:rPr lang="ru-RU" dirty="0" smtClean="0"/>
              <a:t>______________________________________________________________________________________________________________________________________________________________________________________________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Учебный год 2013-2014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14282"/>
            <a:ext cx="6515100" cy="864399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b="1" dirty="0" smtClean="0"/>
              <a:t>  </a:t>
            </a:r>
            <a:r>
              <a:rPr lang="en-US" b="1" dirty="0" smtClean="0"/>
              <a:t>I</a:t>
            </a:r>
            <a:r>
              <a:rPr lang="ru-RU" b="1" dirty="0" smtClean="0"/>
              <a:t>.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b="1" dirty="0" smtClean="0"/>
              <a:t>    РАБОТА С КОЛЛЕКТИВОМ ГРУППЫ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85721"/>
            <a:ext cx="6415110" cy="50006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СПИСОЧНЫЙ СОСТАВ ГРУППЫ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857220"/>
          <a:ext cx="6357981" cy="8001071"/>
        </p:xfrm>
        <a:graphic>
          <a:graphicData uri="http://schemas.openxmlformats.org/drawingml/2006/table">
            <a:tbl>
              <a:tblPr/>
              <a:tblGrid>
                <a:gridCol w="430464"/>
                <a:gridCol w="2748195"/>
                <a:gridCol w="1589661"/>
                <a:gridCol w="1589661"/>
              </a:tblGrid>
              <a:tr h="592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ФИО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 поступления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выбытия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22" marR="28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52" y="214282"/>
            <a:ext cx="6515100" cy="642395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СВЕДЕНИЯ О РОДИТЕЛЯХ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90" y="785779"/>
          <a:ext cx="6429420" cy="8214360"/>
        </p:xfrm>
        <a:graphic>
          <a:graphicData uri="http://schemas.openxmlformats.org/drawingml/2006/table">
            <a:tbl>
              <a:tblPr/>
              <a:tblGrid>
                <a:gridCol w="343156"/>
                <a:gridCol w="1186779"/>
                <a:gridCol w="1719414"/>
                <a:gridCol w="1871769"/>
                <a:gridCol w="1308302"/>
              </a:tblGrid>
              <a:tr h="155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ФИО ребенка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ФИО родителей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Домашний адрес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Место работы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Мать___________________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 тел________________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Отец___________________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 тел: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тел: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тел: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Мать___________________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 тел________________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Отец___________________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 тел: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тел: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тел: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Мать___________________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 тел________________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Отец___________________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 тел: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тел: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тел: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Мать___________________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 тел________________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Отец___________________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 тел: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тел: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тел: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Мать___________________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 тел________________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Отец___________________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 тел: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тел: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тел: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Мать___________________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 тел________________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Отец___________________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 тел: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тел: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тел: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Мать___________________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 тел________________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Отец___________________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 тел: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тел: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тел: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Мать___________________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 тел________________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Отец___________________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 тел: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________________________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тел: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тел_____________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02" marR="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52" y="142844"/>
            <a:ext cx="6515100" cy="642395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 ЛИСТ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785780"/>
          <a:ext cx="6286543" cy="8072492"/>
        </p:xfrm>
        <a:graphic>
          <a:graphicData uri="http://schemas.openxmlformats.org/drawingml/2006/table">
            <a:tbl>
              <a:tblPr/>
              <a:tblGrid>
                <a:gridCol w="368050"/>
                <a:gridCol w="2207686"/>
                <a:gridCol w="982272"/>
                <a:gridCol w="1527980"/>
                <a:gridCol w="1200555"/>
              </a:tblGrid>
              <a:tr h="6275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ФИО       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 здоровья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Диагноз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Физ. группа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1" marR="2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52" y="142844"/>
            <a:ext cx="6515100" cy="57095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ЗДОРОВЬЯ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30" y="714355"/>
          <a:ext cx="6286541" cy="8143928"/>
        </p:xfrm>
        <a:graphic>
          <a:graphicData uri="http://schemas.openxmlformats.org/drawingml/2006/table">
            <a:tbl>
              <a:tblPr/>
              <a:tblGrid>
                <a:gridCol w="662134"/>
                <a:gridCol w="636278"/>
                <a:gridCol w="612457"/>
                <a:gridCol w="612457"/>
                <a:gridCol w="612457"/>
                <a:gridCol w="612457"/>
                <a:gridCol w="2538301"/>
              </a:tblGrid>
              <a:tr h="25106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ВЕС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РОСТ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ПРИМЕЧАНИЕ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сер.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сер.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аппетит, ограничения в еде и др.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28" marR="26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52" y="142844"/>
            <a:ext cx="6515100" cy="642395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ЛИСТ</a:t>
            </a:r>
          </a:p>
          <a:p>
            <a:pPr algn="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4" y="785798"/>
          <a:ext cx="6429415" cy="8287124"/>
        </p:xfrm>
        <a:graphic>
          <a:graphicData uri="http://schemas.openxmlformats.org/drawingml/2006/table">
            <a:tbl>
              <a:tblPr/>
              <a:tblGrid>
                <a:gridCol w="334285"/>
                <a:gridCol w="1415140"/>
                <a:gridCol w="334285"/>
                <a:gridCol w="334285"/>
                <a:gridCol w="334285"/>
                <a:gridCol w="334285"/>
                <a:gridCol w="334285"/>
                <a:gridCol w="334285"/>
                <a:gridCol w="334285"/>
                <a:gridCol w="334285"/>
                <a:gridCol w="334285"/>
                <a:gridCol w="334285"/>
                <a:gridCol w="334285"/>
                <a:gridCol w="334285"/>
                <a:gridCol w="334285"/>
                <a:gridCol w="334285"/>
              </a:tblGrid>
              <a:tr h="18098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ФИО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Настроение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Активность в игре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9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80808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56" marR="28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</TotalTime>
  <Words>1042</Words>
  <Application>Microsoft Office PowerPoint</Application>
  <PresentationFormat>Экран (4:3)</PresentationFormat>
  <Paragraphs>633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Светлана</dc:creator>
  <cp:lastModifiedBy>Светлана</cp:lastModifiedBy>
  <cp:revision>11</cp:revision>
  <dcterms:created xsi:type="dcterms:W3CDTF">2013-11-13T12:57:11Z</dcterms:created>
  <dcterms:modified xsi:type="dcterms:W3CDTF">2013-11-15T07:37:01Z</dcterms:modified>
</cp:coreProperties>
</file>