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60" r:id="rId4"/>
    <p:sldId id="261" r:id="rId5"/>
    <p:sldId id="265" r:id="rId6"/>
    <p:sldId id="262" r:id="rId7"/>
    <p:sldId id="263" r:id="rId8"/>
    <p:sldId id="264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AFE58-5108-43F6-8451-C0C0CBC2C998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41263-B26B-48E5-B5D2-F7DC6B8A91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2396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41263-B26B-48E5-B5D2-F7DC6B8A910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5655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0E886ACF-BD27-4B6F-91C8-66CFA40927A3}" type="datetime1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8CC97A22-6694-4910-97CD-6DE4C3C95D3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44816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4E45-254B-4D80-B870-0D10AF14C248}" type="datetime1">
              <a:rPr lang="ru-RU" smtClean="0"/>
              <a:pPr/>
              <a:t>26.03.2014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47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357C6-4FDC-4215-87EB-200DDF092756}" type="datetime1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45820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6DC2-410C-4F18-BD63-EA189A2C1C98}" type="datetime1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85126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BC5B3-D409-428F-A0B8-02303F290A64}" type="datetime1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1876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F2E1-9E4B-4E8C-8DEF-E491F66B2DCB}" type="datetime1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39992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7EC67-7E20-4C94-9DF1-717426650A15}" type="datetime1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34364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D0BDB-6DF6-43F4-BB86-3FE805D301C1}" type="datetime1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142440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7279F-98EE-4509-B699-E38DA74C3525}" type="datetime1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65963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64E2-3ABC-47DD-A096-6C0C3BC782E7}" type="datetime1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3057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2CFB-2DA9-4E5C-8B37-021000B5B8C5}" type="datetime1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03644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D76B-5B3F-40D2-9965-FAE4FD5712F8}" type="datetime1">
              <a:rPr lang="ru-RU" smtClean="0"/>
              <a:pPr/>
              <a:t>26.03.2014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380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DEDC-B627-47D7-AF24-59E78300B449}" type="datetime1">
              <a:rPr lang="ru-RU" smtClean="0"/>
              <a:pPr/>
              <a:t>26.03.2014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18156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05BC-44BA-4E46-8C9F-A2C119E79DF4}" type="datetime1">
              <a:rPr lang="ru-RU" smtClean="0"/>
              <a:pPr/>
              <a:t>26.03.2014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00134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87AF-56D7-4345-AD51-6C671CFC404B}" type="datetime1">
              <a:rPr lang="ru-RU" smtClean="0"/>
              <a:pPr/>
              <a:t>26.03.2014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1780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66775-F53A-40AF-B5C4-FC2A3D0C62B6}" type="datetime1">
              <a:rPr lang="ru-RU" smtClean="0"/>
              <a:pPr/>
              <a:t>26.03.2014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0255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F969F-B2C9-4D24-8664-840BDC0B4B37}" type="datetime1">
              <a:rPr lang="ru-RU" smtClean="0"/>
              <a:pPr/>
              <a:t>26.03.2014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4707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40F5C6-6845-4A94-8E53-5556638D39F6}" type="datetime1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CC97A22-6694-4910-97CD-6DE4C3C95D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5478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172200"/>
            <a:ext cx="9144000" cy="522513"/>
          </a:xfrm>
          <a:prstGeom prst="rect">
            <a:avLst/>
          </a:prstGeom>
          <a:solidFill>
            <a:schemeClr val="lt1">
              <a:alpha val="5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98600" y="1574800"/>
            <a:ext cx="7061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</a:rPr>
              <a:t>Формирование УУД на уроках чтения через проектную деятельность.</a:t>
            </a:r>
            <a:endParaRPr lang="ru-RU" sz="5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461252">
            <a:off x="113495" y="121191"/>
            <a:ext cx="1934645" cy="18268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42089">
            <a:off x="6578190" y="3774956"/>
            <a:ext cx="1694627" cy="1600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83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193971"/>
            <a:ext cx="9144000" cy="489856"/>
          </a:xfrm>
          <a:prstGeom prst="rect">
            <a:avLst/>
          </a:prstGeom>
          <a:solidFill>
            <a:schemeClr val="lt1">
              <a:alpha val="5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05377" y="6324599"/>
            <a:ext cx="395510" cy="279400"/>
          </a:xfrm>
        </p:spPr>
        <p:txBody>
          <a:bodyPr/>
          <a:lstStyle/>
          <a:p>
            <a:fld id="{8CC97A22-6694-4910-97CD-6DE4C3C95D31}" type="slidenum">
              <a:rPr lang="ru-RU" sz="1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10</a:t>
            </a:fld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02772"/>
            <a:ext cx="9144000" cy="859973"/>
          </a:xfrm>
          <a:prstGeom prst="rect">
            <a:avLst/>
          </a:prstGeom>
          <a:blipFill dpi="0" rotWithShape="1">
            <a:blip r:embed="rId2" cstate="print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Результат</a:t>
            </a:r>
            <a:r>
              <a:rPr lang="en-US" sz="4000" dirty="0" smtClean="0"/>
              <a:t> </a:t>
            </a:r>
            <a:r>
              <a:rPr lang="en-US" sz="4000" dirty="0" err="1" smtClean="0"/>
              <a:t>проектной</a:t>
            </a:r>
            <a:r>
              <a:rPr lang="en-US" sz="4000" dirty="0" smtClean="0"/>
              <a:t> </a:t>
            </a:r>
            <a:r>
              <a:rPr lang="en-US" sz="4000" dirty="0" err="1" smtClean="0"/>
              <a:t>деятельности</a:t>
            </a:r>
            <a:r>
              <a:rPr lang="en-US" sz="4000" dirty="0" smtClean="0"/>
              <a:t> 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803" y="526501"/>
            <a:ext cx="648657" cy="612513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18593" y="1533465"/>
            <a:ext cx="779553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словарик;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морфологический портрет слова;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энциклопедия одного слова;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сборник иллюстраций;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сборники собственных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творческих  работ;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стенгазета;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видео- или слайд-фильм;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586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193971"/>
            <a:ext cx="9144000" cy="489856"/>
          </a:xfrm>
          <a:prstGeom prst="rect">
            <a:avLst/>
          </a:prstGeom>
          <a:solidFill>
            <a:schemeClr val="lt1">
              <a:alpha val="5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05377" y="6324599"/>
            <a:ext cx="395510" cy="279400"/>
          </a:xfrm>
        </p:spPr>
        <p:txBody>
          <a:bodyPr/>
          <a:lstStyle/>
          <a:p>
            <a:fld id="{8CC97A22-6694-4910-97CD-6DE4C3C95D31}" type="slidenum">
              <a:rPr lang="ru-RU" sz="1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11</a:t>
            </a:fld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02772"/>
            <a:ext cx="9144000" cy="859973"/>
          </a:xfrm>
          <a:prstGeom prst="rect">
            <a:avLst/>
          </a:prstGeom>
          <a:blipFill dpi="0" rotWithShape="1">
            <a:blip r:embed="rId2" cstate="print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600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803" y="526501"/>
            <a:ext cx="648657" cy="612513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38712" y="1301622"/>
            <a:ext cx="840528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4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лингвистический анализ текста; 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публикация;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буклет;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презентация.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сочинение сказки.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театрализованное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представление.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книжка-малышка и т.д.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586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77995" y="437718"/>
            <a:ext cx="813737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Личностные </a:t>
            </a:r>
            <a:r>
              <a:rPr lang="ru-RU" sz="3200" dirty="0" smtClean="0">
                <a:solidFill>
                  <a:srgbClr val="FF0000"/>
                </a:solidFill>
              </a:rPr>
              <a:t>:  </a:t>
            </a:r>
            <a:r>
              <a:rPr lang="ru-RU" sz="3200" dirty="0" smtClean="0"/>
              <a:t>генерируют  идеи.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Регулятивные </a:t>
            </a:r>
            <a:r>
              <a:rPr lang="ru-RU" sz="3200" dirty="0" smtClean="0">
                <a:solidFill>
                  <a:srgbClr val="FF0000"/>
                </a:solidFill>
              </a:rPr>
              <a:t>: </a:t>
            </a:r>
            <a:r>
              <a:rPr lang="ru-RU" sz="3200" dirty="0" smtClean="0"/>
              <a:t>находят решение, оценивают ход и результаты деятельности, адекватно анализируют свою роль в коллективном труде.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Познавательные </a:t>
            </a:r>
            <a:r>
              <a:rPr lang="ru-RU" sz="3200" dirty="0" smtClean="0"/>
              <a:t>: </a:t>
            </a:r>
            <a:r>
              <a:rPr lang="ru-RU" sz="3200" dirty="0" smtClean="0"/>
              <a:t>самостоятельно осуществляют поиск необходимой информации.</a:t>
            </a:r>
          </a:p>
          <a:p>
            <a:r>
              <a:rPr lang="ru-RU" sz="3200" smtClean="0">
                <a:solidFill>
                  <a:srgbClr val="FF0000"/>
                </a:solidFill>
              </a:rPr>
              <a:t>Коммуникативные </a:t>
            </a:r>
            <a:r>
              <a:rPr lang="ru-RU" sz="3200" smtClean="0">
                <a:solidFill>
                  <a:srgbClr val="FF0000"/>
                </a:solidFill>
              </a:rPr>
              <a:t>: </a:t>
            </a:r>
            <a:r>
              <a:rPr lang="ru-RU" sz="3200" dirty="0" smtClean="0"/>
              <a:t>сотрудничают, помогают друг другу, сами получают помощь, отвечают на незапланированные вопросы перед одноклассниками и т.д.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193971"/>
            <a:ext cx="9144000" cy="489856"/>
          </a:xfrm>
          <a:prstGeom prst="rect">
            <a:avLst/>
          </a:prstGeom>
          <a:solidFill>
            <a:schemeClr val="lt1">
              <a:alpha val="5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05377" y="6324599"/>
            <a:ext cx="395510" cy="279400"/>
          </a:xfrm>
        </p:spPr>
        <p:txBody>
          <a:bodyPr/>
          <a:lstStyle/>
          <a:p>
            <a:fld id="{8CC97A22-6694-4910-97CD-6DE4C3C95D31}" type="slidenum">
              <a:rPr lang="ru-RU" sz="1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2</a:t>
            </a:fld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02772"/>
            <a:ext cx="9144000" cy="859973"/>
          </a:xfrm>
          <a:prstGeom prst="rect">
            <a:avLst/>
          </a:prstGeom>
          <a:blipFill dpi="0" rotWithShape="1">
            <a:blip r:embed="rId3" cstate="print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rgbClr val="002060"/>
                </a:solidFill>
              </a:rPr>
              <a:t>Проект</a:t>
            </a:r>
            <a:endParaRPr lang="ru-RU" sz="96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599" y="1400629"/>
            <a:ext cx="792480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spc="1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Это план, замысел, в результате которого автор должен получить что- то новое: продукт, программу, модель, книгу, фильм, сценарий и т.д. </a:t>
            </a:r>
            <a:r>
              <a:rPr lang="ru-RU" sz="4000" spc="100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Проект</a:t>
            </a:r>
            <a:r>
              <a:rPr lang="ru-RU" sz="4000" spc="1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– одна из форм исследовательской работы. </a:t>
            </a:r>
            <a:endParaRPr lang="ru-RU" sz="4000" spc="1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803" y="526501"/>
            <a:ext cx="648657" cy="6125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8586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193971"/>
            <a:ext cx="9144000" cy="489856"/>
          </a:xfrm>
          <a:prstGeom prst="rect">
            <a:avLst/>
          </a:prstGeom>
          <a:solidFill>
            <a:schemeClr val="lt1">
              <a:alpha val="5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05377" y="6324599"/>
            <a:ext cx="395510" cy="279400"/>
          </a:xfrm>
        </p:spPr>
        <p:txBody>
          <a:bodyPr/>
          <a:lstStyle/>
          <a:p>
            <a:fld id="{8CC97A22-6694-4910-97CD-6DE4C3C95D31}" type="slidenum">
              <a:rPr lang="ru-RU" sz="1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3</a:t>
            </a:fld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02772"/>
            <a:ext cx="9144000" cy="859973"/>
          </a:xfrm>
          <a:prstGeom prst="rect">
            <a:avLst/>
          </a:prstGeom>
          <a:blipFill dpi="0" rotWithShape="1">
            <a:blip r:embed="rId2" cstate="print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600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803" y="526501"/>
            <a:ext cx="648657" cy="61251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35000" y="1371600"/>
            <a:ext cx="7670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4800" dirty="0" smtClean="0">
                <a:solidFill>
                  <a:srgbClr val="FF0000"/>
                </a:solidFill>
              </a:rPr>
              <a:t>Проект</a:t>
            </a:r>
            <a:r>
              <a:rPr lang="ru-RU" sz="4800" dirty="0" smtClean="0"/>
              <a:t> – это способ достижения дидактической цели, которая завершится практическим результатом.</a:t>
            </a:r>
          </a:p>
          <a:p>
            <a:pPr>
              <a:buFont typeface="Wingdings" pitchFamily="2" charset="2"/>
              <a:buChar char="v"/>
            </a:pPr>
            <a:r>
              <a:rPr lang="ru-RU" sz="4800" dirty="0" smtClean="0">
                <a:solidFill>
                  <a:srgbClr val="FF0000"/>
                </a:solidFill>
              </a:rPr>
              <a:t>Проект</a:t>
            </a:r>
            <a:r>
              <a:rPr lang="ru-RU" sz="4800" dirty="0" smtClean="0"/>
              <a:t>- совокупность учебно-познавательных приёмов.</a:t>
            </a:r>
            <a:endParaRPr lang="ru-RU" sz="4800" dirty="0"/>
          </a:p>
        </p:txBody>
      </p:sp>
    </p:spTree>
    <p:extLst>
      <p:ext uri="{BB962C8B-B14F-4D97-AF65-F5344CB8AC3E}">
        <p14:creationId xmlns="" xmlns:p14="http://schemas.microsoft.com/office/powerpoint/2010/main" val="118586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193971"/>
            <a:ext cx="9144000" cy="489856"/>
          </a:xfrm>
          <a:prstGeom prst="rect">
            <a:avLst/>
          </a:prstGeom>
          <a:solidFill>
            <a:schemeClr val="lt1">
              <a:alpha val="5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05377" y="6324599"/>
            <a:ext cx="395510" cy="279400"/>
          </a:xfrm>
        </p:spPr>
        <p:txBody>
          <a:bodyPr/>
          <a:lstStyle/>
          <a:p>
            <a:fld id="{8CC97A22-6694-4910-97CD-6DE4C3C95D31}" type="slidenum">
              <a:rPr lang="ru-RU" sz="1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4</a:t>
            </a:fld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02772"/>
            <a:ext cx="9144000" cy="859973"/>
          </a:xfrm>
          <a:prstGeom prst="rect">
            <a:avLst/>
          </a:prstGeom>
          <a:blipFill dpi="0" rotWithShape="1">
            <a:blip r:embed="rId2" cstate="print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600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803" y="526501"/>
            <a:ext cx="648657" cy="61251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16528" y="466437"/>
            <a:ext cx="7797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7030A0"/>
                </a:solidFill>
              </a:rPr>
              <a:t>Учебная деятельность строится по принципу</a:t>
            </a:r>
          </a:p>
          <a:p>
            <a:r>
              <a:rPr lang="ru-RU" sz="4000" dirty="0" smtClean="0"/>
              <a:t>«Все из жизни, все для жизни»</a:t>
            </a:r>
          </a:p>
          <a:p>
            <a:r>
              <a:rPr lang="ru-RU" sz="4000" dirty="0" smtClean="0"/>
              <a:t>Ребенок тогда будет учиться, когда содержание учения  исходит из реальной детской жизни, а результат такой деятельности можно обязательно применить  </a:t>
            </a:r>
          </a:p>
        </p:txBody>
      </p:sp>
    </p:spTree>
    <p:extLst>
      <p:ext uri="{BB962C8B-B14F-4D97-AF65-F5344CB8AC3E}">
        <p14:creationId xmlns="" xmlns:p14="http://schemas.microsoft.com/office/powerpoint/2010/main" val="118586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60400" y="474663"/>
            <a:ext cx="7772400" cy="1042987"/>
          </a:xfrm>
        </p:spPr>
        <p:txBody>
          <a:bodyPr/>
          <a:lstStyle/>
          <a:p>
            <a:pPr>
              <a:defRPr/>
            </a:pP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Проект – это 6 «П»</a:t>
            </a:r>
            <a:endParaRPr lang="ru-RU" sz="3200" dirty="0" smtClean="0"/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1151659" y="4168919"/>
            <a:ext cx="1949450" cy="936625"/>
          </a:xfrm>
          <a:prstGeom prst="roundRect">
            <a:avLst>
              <a:gd name="adj" fmla="val 16667"/>
            </a:avLst>
          </a:prstGeom>
          <a:solidFill>
            <a:srgbClr val="FFECC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latin typeface="Book Antiqua" pitchFamily="18" charset="0"/>
              </a:rPr>
              <a:t>Проблема</a:t>
            </a: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1082386" y="2645352"/>
            <a:ext cx="1949450" cy="955675"/>
          </a:xfrm>
          <a:prstGeom prst="roundRect">
            <a:avLst>
              <a:gd name="adj" fmla="val 16667"/>
            </a:avLst>
          </a:prstGeom>
          <a:solidFill>
            <a:srgbClr val="FFECC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200" b="1" dirty="0">
                <a:latin typeface="Sylfaen" pitchFamily="18" charset="0"/>
              </a:rPr>
              <a:t>Планирование</a:t>
            </a: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4071938" y="5286375"/>
            <a:ext cx="1871662" cy="936625"/>
          </a:xfrm>
          <a:prstGeom prst="roundRect">
            <a:avLst>
              <a:gd name="adj" fmla="val 16667"/>
            </a:avLst>
          </a:prstGeom>
          <a:solidFill>
            <a:srgbClr val="FFECC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err="1">
                <a:latin typeface="Sylfaen" pitchFamily="18" charset="0"/>
              </a:rPr>
              <a:t>Портфолио</a:t>
            </a:r>
            <a:endParaRPr lang="ru-RU" sz="2400" b="1" dirty="0">
              <a:latin typeface="Sylfaen" pitchFamily="18" charset="0"/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3767138" y="1451264"/>
            <a:ext cx="1871662" cy="936625"/>
          </a:xfrm>
          <a:prstGeom prst="roundRect">
            <a:avLst>
              <a:gd name="adj" fmla="val 16667"/>
            </a:avLst>
          </a:prstGeom>
          <a:solidFill>
            <a:srgbClr val="FFECD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>
                <a:latin typeface="Bookman Old Style" pitchFamily="18" charset="0"/>
              </a:rPr>
              <a:t>Поиск </a:t>
            </a:r>
          </a:p>
          <a:p>
            <a:pPr algn="ctr"/>
            <a:r>
              <a:rPr lang="ru-RU" sz="2000" b="1" dirty="0">
                <a:latin typeface="Bookman Old Style" pitchFamily="18" charset="0"/>
              </a:rPr>
              <a:t>информации</a:t>
            </a:r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6643688" y="2643188"/>
            <a:ext cx="1871662" cy="936625"/>
          </a:xfrm>
          <a:prstGeom prst="roundRect">
            <a:avLst>
              <a:gd name="adj" fmla="val 16667"/>
            </a:avLst>
          </a:prstGeom>
          <a:solidFill>
            <a:srgbClr val="FFECC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latin typeface="Sylfaen" pitchFamily="18" charset="0"/>
              </a:rPr>
              <a:t>Продукт</a:t>
            </a:r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>
            <a:off x="6643688" y="4071938"/>
            <a:ext cx="1871662" cy="936625"/>
          </a:xfrm>
          <a:prstGeom prst="roundRect">
            <a:avLst>
              <a:gd name="adj" fmla="val 16667"/>
            </a:avLst>
          </a:prstGeom>
          <a:solidFill>
            <a:srgbClr val="FFECC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latin typeface="Sylfaen" pitchFamily="18" charset="0"/>
              </a:rPr>
              <a:t>Презентация</a:t>
            </a:r>
          </a:p>
        </p:txBody>
      </p:sp>
      <p:sp>
        <p:nvSpPr>
          <p:cNvPr id="17" name="Oval 11"/>
          <p:cNvSpPr>
            <a:spLocks noChangeArrowheads="1"/>
          </p:cNvSpPr>
          <p:nvPr/>
        </p:nvSpPr>
        <p:spPr bwMode="auto">
          <a:xfrm>
            <a:off x="4131107" y="2930525"/>
            <a:ext cx="1584325" cy="1489075"/>
          </a:xfrm>
          <a:prstGeom prst="ellipse">
            <a:avLst/>
          </a:prstGeom>
          <a:solidFill>
            <a:srgbClr val="FFE4A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ПРОЕКТ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193971"/>
            <a:ext cx="9144000" cy="489856"/>
          </a:xfrm>
          <a:prstGeom prst="rect">
            <a:avLst/>
          </a:prstGeom>
          <a:solidFill>
            <a:schemeClr val="lt1">
              <a:alpha val="5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05377" y="6324599"/>
            <a:ext cx="395510" cy="279400"/>
          </a:xfrm>
        </p:spPr>
        <p:txBody>
          <a:bodyPr/>
          <a:lstStyle/>
          <a:p>
            <a:fld id="{8CC97A22-6694-4910-97CD-6DE4C3C95D31}" type="slidenum">
              <a:rPr lang="ru-RU" sz="1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6</a:t>
            </a:fld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02772"/>
            <a:ext cx="9144000" cy="859973"/>
          </a:xfrm>
          <a:prstGeom prst="rect">
            <a:avLst/>
          </a:prstGeom>
          <a:blipFill dpi="0" rotWithShape="1">
            <a:blip r:embed="rId2" cstate="print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Этапы работы </a:t>
            </a:r>
            <a:endParaRPr lang="ru-RU" sz="6600" dirty="0">
              <a:solidFill>
                <a:srgbClr val="7030A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803" y="526501"/>
            <a:ext cx="648657" cy="61251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58800" y="1309638"/>
            <a:ext cx="7620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ru-RU" sz="3200" dirty="0" smtClean="0"/>
              <a:t>1. Выбор проблемы, определение темы, уточнение целей.</a:t>
            </a:r>
          </a:p>
          <a:p>
            <a:pPr indent="355600"/>
            <a:r>
              <a:rPr lang="ru-RU" sz="3200" dirty="0" smtClean="0"/>
              <a:t>2. Распределение ролей в команде.</a:t>
            </a:r>
          </a:p>
          <a:p>
            <a:pPr indent="355600"/>
            <a:r>
              <a:rPr lang="ru-RU" sz="3200" dirty="0" smtClean="0"/>
              <a:t>3. Самостоятельная работа детей. Сбор       информации.</a:t>
            </a:r>
          </a:p>
          <a:p>
            <a:pPr indent="355600"/>
            <a:r>
              <a:rPr lang="ru-RU" sz="3200" dirty="0" smtClean="0"/>
              <a:t>4. Разработка собственного варианта решения проблемы.</a:t>
            </a:r>
          </a:p>
          <a:p>
            <a:pPr indent="355600"/>
            <a:r>
              <a:rPr lang="ru-RU" sz="3200" dirty="0" smtClean="0"/>
              <a:t>5. Реализация плана действий команд. </a:t>
            </a:r>
          </a:p>
          <a:p>
            <a:pPr indent="355600"/>
            <a:r>
              <a:rPr lang="ru-RU" sz="3200" dirty="0" smtClean="0"/>
              <a:t>6. Презентация проекта.</a:t>
            </a:r>
          </a:p>
          <a:p>
            <a:pPr indent="355600"/>
            <a:r>
              <a:rPr lang="ru-RU" sz="3200" dirty="0" smtClean="0"/>
              <a:t>7. Рефлексия (анализ). 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118586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193971"/>
            <a:ext cx="9144000" cy="489856"/>
          </a:xfrm>
          <a:prstGeom prst="rect">
            <a:avLst/>
          </a:prstGeom>
          <a:solidFill>
            <a:schemeClr val="lt1">
              <a:alpha val="5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05377" y="6324599"/>
            <a:ext cx="395510" cy="279400"/>
          </a:xfrm>
        </p:spPr>
        <p:txBody>
          <a:bodyPr/>
          <a:lstStyle/>
          <a:p>
            <a:fld id="{8CC97A22-6694-4910-97CD-6DE4C3C95D31}" type="slidenum">
              <a:rPr lang="ru-RU" sz="1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7</a:t>
            </a:fld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02772"/>
            <a:ext cx="9144000" cy="859973"/>
          </a:xfrm>
          <a:prstGeom prst="rect">
            <a:avLst/>
          </a:prstGeom>
          <a:blipFill dpi="0" rotWithShape="1">
            <a:blip r:embed="rId2" cstate="print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i="1" dirty="0" smtClean="0">
                <a:solidFill>
                  <a:srgbClr val="61360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Правила успешной проектной деятельности 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343" y="1288501"/>
            <a:ext cx="648657" cy="61251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62000" y="1510943"/>
            <a:ext cx="7594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Times New Roman" pitchFamily="18" charset="0"/>
              <a:buAutoNum type="arabicPeriod"/>
            </a:pPr>
            <a:r>
              <a:rPr lang="ru-RU" sz="2400" dirty="0" smtClean="0">
                <a:latin typeface="Sylfaen" pitchFamily="18" charset="0"/>
              </a:rPr>
              <a:t>В команде нет лидеров. Все члены команды равны. </a:t>
            </a:r>
          </a:p>
          <a:p>
            <a:pPr marL="457200" indent="-457200">
              <a:buFont typeface="Times New Roman" pitchFamily="18" charset="0"/>
              <a:buAutoNum type="arabicPeriod"/>
            </a:pPr>
            <a:r>
              <a:rPr lang="ru-RU" sz="2400" dirty="0" smtClean="0">
                <a:latin typeface="Sylfaen" pitchFamily="18" charset="0"/>
              </a:rPr>
              <a:t>Команды не соревнуются. </a:t>
            </a:r>
          </a:p>
          <a:p>
            <a:pPr marL="457200" indent="-457200">
              <a:buFont typeface="Times New Roman" pitchFamily="18" charset="0"/>
              <a:buAutoNum type="arabicPeriod"/>
            </a:pPr>
            <a:r>
              <a:rPr lang="ru-RU" sz="2400" dirty="0" smtClean="0">
                <a:latin typeface="Sylfaen" pitchFamily="18" charset="0"/>
              </a:rPr>
              <a:t>Все члены команды должны получать удовольствие от общения друг с другом и от того, что они вместе выполняют проектное задание. </a:t>
            </a:r>
          </a:p>
          <a:p>
            <a:pPr marL="457200" indent="-457200">
              <a:buFont typeface="Times New Roman" pitchFamily="18" charset="0"/>
              <a:buAutoNum type="arabicPeriod"/>
            </a:pPr>
            <a:r>
              <a:rPr lang="ru-RU" sz="2400" dirty="0" smtClean="0">
                <a:latin typeface="Sylfaen" pitchFamily="18" charset="0"/>
              </a:rPr>
              <a:t>Каждый должен получать удовольствие от чувства уверенности в себе. </a:t>
            </a:r>
          </a:p>
          <a:p>
            <a:pPr marL="457200" indent="-457200">
              <a:buFont typeface="Times New Roman" pitchFamily="18" charset="0"/>
              <a:buAutoNum type="arabicPeriod"/>
            </a:pPr>
            <a:r>
              <a:rPr lang="ru-RU" sz="2400" dirty="0" smtClean="0">
                <a:latin typeface="Sylfaen" pitchFamily="18" charset="0"/>
              </a:rPr>
              <a:t>Все должны проявлять активность и вносить свой вклад в общее дело. Не должно быть так называемых “спящих” партнеров. </a:t>
            </a:r>
          </a:p>
          <a:p>
            <a:pPr marL="457200" indent="-457200">
              <a:buFont typeface="Times New Roman" pitchFamily="18" charset="0"/>
              <a:buAutoNum type="arabicPeriod"/>
            </a:pPr>
            <a:r>
              <a:rPr lang="ru-RU" sz="2400" dirty="0" smtClean="0">
                <a:latin typeface="Sylfaen" pitchFamily="18" charset="0"/>
              </a:rPr>
              <a:t>Ответственность за конечный результат несут все члены команды, выполняющие проектное задание. </a:t>
            </a:r>
            <a:endParaRPr lang="ru-RU" sz="2400" dirty="0">
              <a:latin typeface="Sylfae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586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193971"/>
            <a:ext cx="9144000" cy="489856"/>
          </a:xfrm>
          <a:prstGeom prst="rect">
            <a:avLst/>
          </a:prstGeom>
          <a:solidFill>
            <a:schemeClr val="lt1">
              <a:alpha val="5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05377" y="6324599"/>
            <a:ext cx="395510" cy="279400"/>
          </a:xfrm>
        </p:spPr>
        <p:txBody>
          <a:bodyPr/>
          <a:lstStyle/>
          <a:p>
            <a:fld id="{8CC97A22-6694-4910-97CD-6DE4C3C95D31}" type="slidenum">
              <a:rPr lang="ru-RU" sz="1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8</a:t>
            </a:fld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02772"/>
            <a:ext cx="9144000" cy="859973"/>
          </a:xfrm>
          <a:prstGeom prst="rect">
            <a:avLst/>
          </a:prstGeom>
          <a:blipFill dpi="0" rotWithShape="1">
            <a:blip r:embed="rId2" cstate="print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rgbClr val="002060"/>
                </a:solidFill>
              </a:rPr>
              <a:t>Виды проектов</a:t>
            </a:r>
            <a:endParaRPr lang="ru-RU" sz="9600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803" y="526501"/>
            <a:ext cx="648657" cy="612513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458824" y="43934"/>
            <a:ext cx="2263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12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-779930" y="1071802"/>
            <a:ext cx="16365265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3" indent="41275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индивидуальные, коллективные </a:t>
            </a:r>
          </a:p>
          <a:p>
            <a:pPr lvl="3" indent="41275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(парные, групповые);</a:t>
            </a:r>
          </a:p>
          <a:p>
            <a:pPr lvl="3" indent="41275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кооперативные, состязательные, конкурсные;</a:t>
            </a:r>
          </a:p>
          <a:p>
            <a:pPr lvl="3" indent="41275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Моно - предметные,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межпредметные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3" indent="41275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сверхпредметные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3" indent="41275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непосредственные (твердый или гибкий),</a:t>
            </a:r>
          </a:p>
          <a:p>
            <a:pPr lvl="3" indent="41275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скрытые;</a:t>
            </a:r>
          </a:p>
          <a:p>
            <a:pPr lvl="3" indent="41275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короткие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средней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длительности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длительные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3" indent="41275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информационные,ознакомительные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3" indent="41275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приключенческие, художественные, </a:t>
            </a:r>
          </a:p>
          <a:p>
            <a:pPr lvl="3" indent="41275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конструкционные</a:t>
            </a:r>
            <a:r>
              <a:rPr lang="ru-RU" sz="3200" dirty="0" smtClean="0"/>
              <a:t>.</a:t>
            </a:r>
          </a:p>
          <a:p>
            <a:pPr lvl="3" indent="41275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586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193971"/>
            <a:ext cx="9144000" cy="489856"/>
          </a:xfrm>
          <a:prstGeom prst="rect">
            <a:avLst/>
          </a:prstGeom>
          <a:solidFill>
            <a:schemeClr val="lt1">
              <a:alpha val="5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05377" y="6324599"/>
            <a:ext cx="395510" cy="279400"/>
          </a:xfrm>
        </p:spPr>
        <p:txBody>
          <a:bodyPr/>
          <a:lstStyle/>
          <a:p>
            <a:fld id="{8CC97A22-6694-4910-97CD-6DE4C3C95D31}" type="slidenum">
              <a:rPr lang="ru-RU" sz="1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9</a:t>
            </a:fld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06400"/>
            <a:ext cx="9144000" cy="859973"/>
          </a:xfrm>
          <a:prstGeom prst="rect">
            <a:avLst/>
          </a:prstGeom>
          <a:blipFill dpi="0" rotWithShape="1">
            <a:blip r:embed="rId2" cstate="print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600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803" y="526501"/>
            <a:ext cx="648657" cy="612513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74254" y="1539638"/>
            <a:ext cx="81788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Исследовательские проекты;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Творческие проекты;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Игровые проекты;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Информационные проекты;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Учебно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телекоммуникационные проекты.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586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6c7f822882db8cdfa1553c678aa4f5dca576e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201</TotalTime>
  <Words>435</Words>
  <Application>Microsoft Office PowerPoint</Application>
  <PresentationFormat>Экран (4:3)</PresentationFormat>
  <Paragraphs>81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Натуральные материалы</vt:lpstr>
      <vt:lpstr>Слайд 1</vt:lpstr>
      <vt:lpstr>Слайд 2</vt:lpstr>
      <vt:lpstr>Слайд 3</vt:lpstr>
      <vt:lpstr>Слайд 4</vt:lpstr>
      <vt:lpstr>Проект – это 6 «П»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Samsung</cp:lastModifiedBy>
  <cp:revision>29</cp:revision>
  <dcterms:created xsi:type="dcterms:W3CDTF">2013-02-04T11:34:54Z</dcterms:created>
  <dcterms:modified xsi:type="dcterms:W3CDTF">2014-03-26T11:15:59Z</dcterms:modified>
</cp:coreProperties>
</file>