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4" r:id="rId7"/>
    <p:sldId id="258" r:id="rId8"/>
    <p:sldId id="265" r:id="rId9"/>
    <p:sldId id="266" r:id="rId10"/>
    <p:sldId id="267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5D56-B49A-4847-A0F9-3322F115C2A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9CE37-83DF-4358-9B1B-A5B50D8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716016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Блок-схема: перфолента 4"/>
          <p:cNvSpPr/>
          <p:nvPr/>
        </p:nvSpPr>
        <p:spPr>
          <a:xfrm>
            <a:off x="971600" y="260648"/>
            <a:ext cx="7207679" cy="2908042"/>
          </a:xfrm>
          <a:prstGeom prst="flowChartPunchedTape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«ЗДОРОВЫЙ МАЛЫШ-ЗДОРОВАЯ СЕМЬЯ»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852936"/>
            <a:ext cx="3995936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малышу проблемы решать, </a:t>
            </a:r>
          </a:p>
          <a:p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ним умный взрослый должен стоять,</a:t>
            </a:r>
          </a:p>
          <a:p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и во всем ему помогать.</a:t>
            </a:r>
            <a:endParaRPr lang="ru-RU" sz="28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ЭТАПЫ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Третий </a:t>
            </a:r>
            <a:r>
              <a:rPr lang="ru-RU" i="1" dirty="0"/>
              <a:t>этап.</a:t>
            </a:r>
            <a:r>
              <a:rPr lang="ru-RU" dirty="0"/>
              <a:t> </a:t>
            </a:r>
            <a:r>
              <a:rPr lang="ru-RU" b="1" u="sng" dirty="0"/>
              <a:t>Заключительный.</a:t>
            </a:r>
          </a:p>
          <a:p>
            <a:pPr lvl="0"/>
            <a:r>
              <a:rPr lang="ru-RU" dirty="0"/>
              <a:t>Занятие «Почему мы моем руки?».</a:t>
            </a:r>
          </a:p>
          <a:p>
            <a:pPr lvl="0"/>
            <a:r>
              <a:rPr lang="ru-RU" dirty="0"/>
              <a:t>Оформление и размещение </a:t>
            </a:r>
            <a:r>
              <a:rPr lang="ru-RU" dirty="0" smtClean="0"/>
              <a:t>правил </a:t>
            </a:r>
            <a:r>
              <a:rPr lang="ru-RU" dirty="0"/>
              <a:t>«Как нужно мыть руки» в группе.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20162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3672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/>
              <a:t>"</a:t>
            </a:r>
            <a:r>
              <a:rPr lang="ru-RU" sz="2000" b="1" i="1" dirty="0" smtClean="0"/>
              <a:t>Чистые руки - здоровый ребенок" - </a:t>
            </a:r>
          </a:p>
          <a:p>
            <a:pPr>
              <a:buNone/>
            </a:pPr>
            <a:r>
              <a:rPr lang="ru-RU" sz="2000" b="1" i="1" dirty="0" smtClean="0"/>
              <a:t>Знаем мы все ну почти что с пеленок!</a:t>
            </a:r>
          </a:p>
          <a:p>
            <a:pPr>
              <a:buNone/>
            </a:pPr>
            <a:r>
              <a:rPr lang="ru-RU" sz="2000" b="1" i="1" dirty="0" smtClean="0"/>
              <a:t>Моем их с мылом прохладной водой</a:t>
            </a:r>
          </a:p>
          <a:p>
            <a:pPr>
              <a:buNone/>
            </a:pPr>
            <a:r>
              <a:rPr lang="ru-RU" sz="2000" b="1" i="1" dirty="0" smtClean="0"/>
              <a:t>Утром и вечером, перед едой,</a:t>
            </a:r>
          </a:p>
          <a:p>
            <a:pPr>
              <a:buNone/>
            </a:pPr>
            <a:r>
              <a:rPr lang="ru-RU" sz="2000" b="1" i="1" dirty="0" smtClean="0"/>
              <a:t>После прогулки и после игры,</a:t>
            </a:r>
          </a:p>
          <a:p>
            <a:pPr>
              <a:buNone/>
            </a:pPr>
            <a:r>
              <a:rPr lang="ru-RU" sz="2000" b="1" i="1" dirty="0" smtClean="0"/>
              <a:t>Особенно, как в туалет сходишь ты.</a:t>
            </a:r>
          </a:p>
          <a:p>
            <a:pPr>
              <a:buNone/>
            </a:pPr>
            <a:r>
              <a:rPr lang="ru-RU" sz="2000" b="1" i="1" dirty="0" smtClean="0"/>
              <a:t>Это пусть будет первой привычкой</a:t>
            </a:r>
          </a:p>
          <a:p>
            <a:pPr>
              <a:buNone/>
            </a:pPr>
            <a:r>
              <a:rPr lang="ru-RU" sz="2000" b="1" i="1" dirty="0" smtClean="0"/>
              <a:t>Из гигиены ребеночка личной.</a:t>
            </a:r>
          </a:p>
          <a:p>
            <a:pPr>
              <a:buNone/>
            </a:pPr>
            <a:r>
              <a:rPr lang="ru-RU" sz="2000" b="1" i="1" dirty="0" smtClean="0"/>
              <a:t>Взрослые детям должны помогать</a:t>
            </a:r>
          </a:p>
          <a:p>
            <a:pPr>
              <a:buNone/>
            </a:pPr>
            <a:r>
              <a:rPr lang="ru-RU" sz="2000" b="1" i="1" dirty="0" smtClean="0"/>
              <a:t>Привычки хорошие приобретать</a:t>
            </a:r>
            <a:r>
              <a:rPr lang="ru-RU" sz="2000" b="1" i="1" dirty="0" smtClean="0"/>
              <a:t>.</a:t>
            </a:r>
          </a:p>
          <a:p>
            <a:endParaRPr lang="ru-RU" sz="20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84984"/>
            <a:ext cx="2195736" cy="32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78092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Личная гигиена </a:t>
            </a:r>
            <a:r>
              <a:rPr lang="ru-RU" sz="2400" b="1" dirty="0" smtClean="0"/>
              <a:t>- это совокупность навыков и привычек, которые приобретаются уже в дошкольном возрасте. Мы, взрослые, должны научить детей владеть элементарными санитарно-гигиеническими навыками, дать определенный уровень знаний для сознательного отношения к своему здоровью.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219" b="25162"/>
          <a:stretch>
            <a:fillRect/>
          </a:stretch>
        </p:blipFill>
        <p:spPr bwMode="auto">
          <a:xfrm>
            <a:off x="251520" y="3645024"/>
            <a:ext cx="29257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/>
            </a:r>
            <a:br>
              <a:rPr lang="ru-RU" sz="9600" dirty="0" smtClean="0">
                <a:solidFill>
                  <a:srgbClr val="7030A0"/>
                </a:solidFill>
              </a:rPr>
            </a:br>
            <a:r>
              <a:rPr lang="ru-RU" sz="9600" dirty="0" smtClean="0">
                <a:solidFill>
                  <a:srgbClr val="7030A0"/>
                </a:solidFill>
              </a:rPr>
              <a:t/>
            </a:r>
            <a:br>
              <a:rPr lang="ru-RU" sz="9600" dirty="0" smtClean="0">
                <a:solidFill>
                  <a:srgbClr val="7030A0"/>
                </a:solidFill>
              </a:rPr>
            </a:br>
            <a:r>
              <a:rPr lang="ru-RU" sz="96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Спасибо </a:t>
            </a:r>
            <a:r>
              <a:rPr lang="ru-RU" sz="96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за внимание!</a:t>
            </a:r>
          </a:p>
        </p:txBody>
      </p:sp>
      <p:pic>
        <p:nvPicPr>
          <p:cNvPr id="6" name="Содержимое 5" descr="holidays_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4077072"/>
            <a:ext cx="1905000" cy="1428750"/>
          </a:xfrm>
          <a:prstGeom prst="hear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5062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53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3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 на тему:</a:t>
            </a:r>
            <a:r>
              <a:rPr lang="ru-RU" sz="53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3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«ГИГИЕНИЧЕСКИЕ ПРОБЛЕМЫ ДОШКОЛЬНОГО ДЕТСТВА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3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7931224" cy="312921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Участники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  <a:r>
              <a:rPr lang="ru-RU" dirty="0" smtClean="0">
                <a:solidFill>
                  <a:schemeClr val="bg1"/>
                </a:solidFill>
              </a:rPr>
              <a:t>Веселова Надежда Юрьевна,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дети и родители  </a:t>
            </a:r>
            <a:r>
              <a:rPr lang="ru-RU" dirty="0" smtClean="0">
                <a:solidFill>
                  <a:schemeClr val="bg1"/>
                </a:solidFill>
              </a:rPr>
              <a:t>группы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Актуальность.</a:t>
            </a:r>
            <a:r>
              <a:rPr lang="ru-RU" sz="53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53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endParaRPr lang="ru-RU" sz="53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6166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Перед детским </a:t>
            </a:r>
            <a:r>
              <a:rPr lang="ru-RU" dirty="0"/>
              <a:t>садом </a:t>
            </a:r>
            <a:r>
              <a:rPr lang="ru-RU" dirty="0" smtClean="0"/>
              <a:t>остро </a:t>
            </a:r>
            <a:r>
              <a:rPr lang="ru-RU" dirty="0"/>
              <a:t>стоит вопрос </a:t>
            </a:r>
            <a:r>
              <a:rPr lang="ru-RU" dirty="0" smtClean="0"/>
              <a:t>по </a:t>
            </a:r>
            <a:r>
              <a:rPr lang="ru-RU" b="1" u="sng" dirty="0"/>
              <a:t>воспитанию у детей гигиенических навыков</a:t>
            </a:r>
            <a:r>
              <a:rPr lang="ru-RU" dirty="0"/>
              <a:t>. Уже с момента рождения ребенок является существом социальным, так как любая его потребность не может быть удовлетворена без помощи и участия другого </a:t>
            </a:r>
            <a:r>
              <a:rPr lang="ru-RU" dirty="0" smtClean="0"/>
              <a:t>человека.</a:t>
            </a:r>
          </a:p>
          <a:p>
            <a:pPr algn="just"/>
            <a:r>
              <a:rPr lang="ru-RU" dirty="0" smtClean="0"/>
              <a:t>Взрослые с </a:t>
            </a:r>
            <a:r>
              <a:rPr lang="ru-RU" dirty="0"/>
              <a:t>ранних лет </a:t>
            </a:r>
            <a:r>
              <a:rPr lang="ru-RU" dirty="0" smtClean="0"/>
              <a:t>прививают детям </a:t>
            </a:r>
            <a:r>
              <a:rPr lang="ru-RU" dirty="0"/>
              <a:t>гигиенические умения и </a:t>
            </a:r>
            <a:r>
              <a:rPr lang="ru-RU" dirty="0" smtClean="0"/>
              <a:t>навыки, </a:t>
            </a:r>
            <a:r>
              <a:rPr lang="ru-RU" dirty="0"/>
              <a:t>и к 6 годам они переходят в привычку. Это становится возможным в силу того, что у детей дошкольного возраста особенно сильно развиты тяга к подражанию, наблюдательность, любознательность. Как правило, дети в этом возрасте стремятся все делать </a:t>
            </a:r>
            <a:r>
              <a:rPr lang="ru-RU" dirty="0" smtClean="0"/>
              <a:t>самостоятельно, но у них не всегда это получается хорошо. Рассмотрим несколько </a:t>
            </a:r>
            <a:r>
              <a:rPr lang="ru-RU" b="1" u="sng" dirty="0" smtClean="0"/>
              <a:t>основных проблем личной гигиены</a:t>
            </a:r>
            <a:r>
              <a:rPr lang="ru-RU" dirty="0" smtClean="0"/>
              <a:t> у детей дошкольного возраста.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5194920" cy="586551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Проблема ежедневной чистки зубов и полости рта.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Проблема посещения туалета и ванной.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Проблема мытья рук перед едой, после посещения туалета и после всякого загрязнения.</a:t>
            </a:r>
          </a:p>
          <a:p>
            <a:pPr algn="ctr"/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19431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 descr="http://t3.gstatic.com/images?q=tbn:ANd9GcSS036QDXjSfu-aNG0RhU7SoihmmG8q0xAplG1voFp-1WASzPz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988840"/>
            <a:ext cx="1475656" cy="186863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162187" cy="144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4546848" cy="593752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Проблема мытья, расчесывания и </a:t>
            </a:r>
            <a:r>
              <a:rPr lang="ru-RU" sz="3600" dirty="0" err="1" smtClean="0"/>
              <a:t>заплетения</a:t>
            </a:r>
            <a:r>
              <a:rPr lang="ru-RU" sz="3600" dirty="0" smtClean="0"/>
              <a:t> длинных волос.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3600" dirty="0" smtClean="0"/>
              <a:t>Проблема поддержания чистоты тела.</a:t>
            </a:r>
          </a:p>
          <a:p>
            <a:pPr algn="ctr"/>
            <a:endParaRPr lang="ru-RU" sz="2000" dirty="0"/>
          </a:p>
          <a:p>
            <a:pPr algn="ctr"/>
            <a:r>
              <a:rPr lang="ru-RU" sz="3600" dirty="0" smtClean="0"/>
              <a:t>Проблема закаливания детей.</a:t>
            </a: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08" r="8055"/>
          <a:stretch>
            <a:fillRect/>
          </a:stretch>
        </p:blipFill>
        <p:spPr bwMode="auto">
          <a:xfrm>
            <a:off x="6228184" y="2564904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7143" t="21921" r="28571"/>
          <a:stretch>
            <a:fillRect/>
          </a:stretch>
        </p:blipFill>
        <p:spPr bwMode="auto">
          <a:xfrm>
            <a:off x="5076056" y="260648"/>
            <a:ext cx="1512168" cy="160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F:\106C1505\106_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1537593" cy="173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53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Цель:</a:t>
            </a:r>
            <a:br>
              <a:rPr lang="ru-RU" sz="53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endParaRPr lang="ru-RU" sz="53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</a:rPr>
              <a:t>создание условий для формирования у детей гигиенических навыков. </a:t>
            </a: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 smtClean="0"/>
              <a:t>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Задачи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разработать </a:t>
            </a:r>
            <a:r>
              <a:rPr lang="ru-RU" sz="2800" b="1" u="sng" dirty="0" smtClean="0"/>
              <a:t>план мероприятий,</a:t>
            </a:r>
            <a:r>
              <a:rPr lang="ru-RU" sz="2800" dirty="0"/>
              <a:t> направленных на понимание важности заботы о собственном здоровье;</a:t>
            </a:r>
          </a:p>
          <a:p>
            <a:pPr lvl="0"/>
            <a:r>
              <a:rPr lang="ru-RU" sz="2800" dirty="0"/>
              <a:t>привлечь </a:t>
            </a:r>
            <a:r>
              <a:rPr lang="ru-RU" sz="2800" b="1" u="sng" dirty="0" smtClean="0"/>
              <a:t>родителей </a:t>
            </a:r>
            <a:r>
              <a:rPr lang="ru-RU" sz="2800" dirty="0" smtClean="0"/>
              <a:t>к</a:t>
            </a:r>
            <a:r>
              <a:rPr lang="ru-RU" sz="2800" dirty="0"/>
              <a:t> совместной работе по формированию гигиенических навыков;</a:t>
            </a:r>
          </a:p>
          <a:p>
            <a:r>
              <a:rPr lang="ru-RU" sz="2800" dirty="0"/>
              <a:t>разработать и внедрить в жизнь </a:t>
            </a:r>
            <a:r>
              <a:rPr lang="ru-RU" sz="2800" dirty="0" smtClean="0"/>
              <a:t>группы 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b="1" u="sng" dirty="0" smtClean="0"/>
              <a:t>правила</a:t>
            </a:r>
            <a:r>
              <a:rPr lang="ru-RU" sz="2800" dirty="0" smtClean="0"/>
              <a:t> </a:t>
            </a:r>
            <a:r>
              <a:rPr lang="ru-RU" sz="2800" dirty="0"/>
              <a:t>«Как нужно мыть руки</a:t>
            </a:r>
            <a:r>
              <a:rPr lang="ru-RU" sz="2800" dirty="0" smtClean="0"/>
              <a:t>».</a:t>
            </a:r>
            <a:r>
              <a:rPr lang="ru-RU" sz="2800" b="1" dirty="0"/>
              <a:t> </a:t>
            </a:r>
            <a:endParaRPr lang="ru-RU" sz="2800" dirty="0"/>
          </a:p>
          <a:p>
            <a:pPr lvl="0"/>
            <a:endParaRPr lang="ru-RU" sz="2800" dirty="0"/>
          </a:p>
        </p:txBody>
      </p:sp>
      <p:pic>
        <p:nvPicPr>
          <p:cNvPr id="4" name="Picture 2" descr="http://t3.gstatic.com/images?q=tbn:ANd9GcQle9gR3pzLxVeHKXXQY2GmMpyc-q4CB_9ykQF2MYJyVQADjGq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941168"/>
            <a:ext cx="180020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573016"/>
            <a:ext cx="1619225" cy="16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ЭТАПЫ РЕАЛИЗАЦИИ ПРОЕКТА: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Первый </a:t>
            </a:r>
            <a:r>
              <a:rPr lang="ru-RU" i="1" dirty="0"/>
              <a:t>этап.</a:t>
            </a:r>
            <a:r>
              <a:rPr lang="ru-RU" dirty="0"/>
              <a:t> </a:t>
            </a:r>
            <a:r>
              <a:rPr lang="ru-RU" b="1" u="sng" dirty="0"/>
              <a:t>Постановочный.</a:t>
            </a:r>
          </a:p>
          <a:p>
            <a:pPr lvl="0"/>
            <a:r>
              <a:rPr lang="ru-RU" dirty="0" smtClean="0"/>
              <a:t>Учить основам</a:t>
            </a:r>
            <a:r>
              <a:rPr lang="ru-RU" dirty="0"/>
              <a:t> правил личной гигиены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Расширять </a:t>
            </a:r>
            <a:r>
              <a:rPr lang="ru-RU" dirty="0"/>
              <a:t>кругозор детей о предметах личной гигиены, чистоте и аккуратности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ЭТАПЫ РЕАЛИЗАЦИИ ПРОЕКТА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Второй </a:t>
            </a:r>
            <a:r>
              <a:rPr lang="ru-RU" i="1" dirty="0"/>
              <a:t>этап.</a:t>
            </a:r>
            <a:r>
              <a:rPr lang="ru-RU" dirty="0"/>
              <a:t> </a:t>
            </a:r>
            <a:r>
              <a:rPr lang="ru-RU" b="1" u="sng" dirty="0"/>
              <a:t>Поисковый.</a:t>
            </a:r>
          </a:p>
          <a:p>
            <a:pPr lvl="0"/>
            <a:r>
              <a:rPr lang="ru-RU" dirty="0"/>
              <a:t>Просмотр мультфильма </a:t>
            </a:r>
            <a:r>
              <a:rPr lang="ru-RU" dirty="0" smtClean="0"/>
              <a:t>«</a:t>
            </a:r>
            <a:r>
              <a:rPr lang="ru-RU" dirty="0" err="1" smtClean="0"/>
              <a:t>Мойдодыр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Домашнее </a:t>
            </a:r>
            <a:r>
              <a:rPr lang="ru-RU" dirty="0"/>
              <a:t>задание для  родителей: беседа «Зачем мы умываемся» и изготовление макета или рисунка по данной теме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1507" name="AutoShape 3" descr="data:image/jpeg;base64,/9j/4AAQSkZJRgABAQAAAQABAAD/2wCEAAkGBhQSEBUUExIVFRUUGBcZGRcXFxgcGBgYHRcaGBkVFxgaHSYeGhojGRgWHy8gIycpLC0sFx8xNTAqNyYrLCkBCQoKDgwOGg8PGi8iHyQwLCwsLjAuLzIwMC0tNCwuLDQsKTAsKSwsLCoyLTUsLC0sNCwsLCwsLCw0KiwsLCwsLP/AABEIAPsAyAMBIgACEQEDEQH/xAAcAAEAAgMBAQEAAAAAAAAAAAAABQYDBAcCAQj/xABFEAACAQIEAwUEBggEBQUBAAABAhEAAwQSITEFQVEGEyJhcTKBkaEHQlJicrEUI4KSorLB0TPC4fAVJENTcyVUY7PSFv/EABsBAAIDAQEBAAAAAAAAAAAAAAAFAwQGAgEH/8QANREAAQMCAwQJAwQCAwAAAAAAAQACAwQREiExBUFRcRMiYYGRobHB0RQj8AYyQuEV8SRSYv/aAAwDAQACEQMRAD8A7jSlKEJSlKEJSlKEJSlKEJSlKEJSlKEJSlKEJSvF26FUsxCqokkmAANySdhXNO1P0mM5NvCEouxux4m/AD7I8zr0jnw94YLlW6Sjlq34IhzO4c10HiHGrFj/ABbyJ0DMAT6LufcKjP8A+9wUx34/cuR8ctc87McCW9mxOKuZbQOrM3iuNzknU1L8Z7ScOFl7dmwHJBAIUCDybMdaj6U2uck2/wASxr+iGJ53loAA7zdXnC9pcLc0TE2iemdQfgTNSYNfnRn6ipXhHajEYfSzeYL9g+JP3ToPdFRipG8K1P8ApxzReJ9+wj3z9F3alULgf0po0LiU7s/bSSp8yvtL7s3uq8YbFJcUPbdXU7MpBB94qy14dos7UUs1O7DK23p4rLSlK6VZKUpQhKUpQhKUpQhKUpQhKUpQhKUpQhKUpQhKgO1HbWxgQBcJe42otpBaPtNJhV8z7pip41wLEuLjNiMQZe6cxzbLOyxzgQOe2lV55hE26Y7Po/qnkHQarP2q+kO/jhkAW1aGuQEtmPIu2kxyEROvSK2MYefxiKlbvEOSqY8/CP7/ACrXOKfTRRInZtPIzAn0ml/TPfmW+a2UFN9MAyIkX7D7lY/+L5rYVmYhfZWZUTua82sSDzr7dQtuqN7iD8da02RepQ9Dr+fL0Negg6hWTLLEOta353KQavNaVtGGign8AJ95XlXq3iTz18x/rXZjNsQ0XUNfFI4sJsRqPzNb66ipns12muYO5mtmVPt2yTlYdfJuh/MaVAWrs7Gf99KzKa5BLTkrMsEczC14u0r9A8J4rbxNlbtsyrD3g81I5EHStyuXfRZxkreawx8N0Fl8nUax6oD+4K6jTON+Nt182r6Q0k7ot27klKUrtUUpSlCEpSlCEpSlCEpSlCEpSlCEpSlCErkP0g8ByY5cgIW8JUn2VYkm6R5AQxHnXXqjeOcETEoFaJVsykgEdCpB3VhII6GoZ2F7Dh13K5RVTqaTGOX5yXKeA9jO8UXXGZGEg3GNtDOUqyqPEwyk6wQeRNTJ7L2w6ZDhlUZsw7otOgy7gTz6VucSxq2rmW64BJgHVlJmIDARPluJE7ivgugnQP7rbn/LWTmfUl5+ye/EfSw8k06bGLvlv3j3uofH9m1glVw9zfYFCRMrygHdfaE6GRrHnsv2NtXc5um5KPHdHwwCAy5mBJbQ7gjarFawVxzpbyDmz7+5QcxO+8b1u3OF5MPct22ysyt4yfrFYkkDQbDQaAabU62TTz4i+Zga3cDe9+RJsl9XtAxswQyG51tw5heTw7DWrROREtICTlEARuYG5+dQfEuyGGxtvvcOwVtsyjn0dTE8vPXQ61CfpN2yrWWZMjQXFplZTKjwrpOZgPZU9PtVOdkOOWkKWFtnNcIzvmBBuZDqFAgJFsgAEEaac61b4zg4j2/OCycU+GbE3qu477nt9b63GWa53xfg9zDXcl1YbUqQdGG0qfhpvWGxdMwdfP8AuK69224Ot3Dlys914/2fr/BfF6oK5bxPgb2/EniTn9oeo+sPMfDnSuShc5hkjzA1G8f0txs/9TMZK2CqOFx0P8Xc+B8vRTXYu5/z+HjT9Z+asK7hX557K8WWzjLFy4YRLgJPQEET7gZ91foS24YAgggiQRqCORB6VBT5Nspf1AcVQ1wH8fcr1SlKsLPJSlKEJSlKEJSlKEJSlKEJSlKEJSlKEJVN7c9oXs3bdtQMuUs2bRWloVSZEGQevtDSrlUN2tv5MMzi0LjDRZHsEiM87iPLy23qSIjGMrqKa+A2Nu1c543xBL94FQ+QKgaIBK5iSFE/YZt9CcuwjNbeH8bs3bgRWOYiRKsBtJALDcD8j0NUfGWT+j94xVVuO6jkSfEZjLAQvmAA1gDrVp7O8GsiMQhc5hoHIOXTK2u7HcSSRBMb0zlawNFikcDpTIcQA0P58bu9WYGtLjPDjfsPbDQXA11jQgwY5GI9/OtkvAJifIVq8NxTnMrgLlJAkyxBMqTGg8JA0J1BqmmORGarOK7K3LeGlUFy9nGikmLeUqQNsxJgsYk7fVBqx9n+F5UV7tpBeggtlXPlGihmH1sgUGOlRnHu0DLd7u06jKAWPhaSZhdZERB668o1k+BdoEvKQzItxSAVkaz7JUEzB106gjWJM8gkLMR0KqwmESmNmoGn5vz81MlARBEg6EdR0rm9/CG1ce2f+mxWeo3U+pQqffXSQaqPbHDZbyOProVPqh/qr/w13QyYZLcVU2zAJKbFvbn8/nYqJxrgviV7a6sYKqCSxOoygfW0OgGpIrsPYzAXLOBs27ujqDod1BZmVT5hSB7qoWExJturj6jBvgZj+ldVtuCARqCAQfLlUNfAI5cY/l6q9sTaclTRinkN+jOROtjoO7PyXqlKVQTdKUpQhKUpQhKUpQhKUpQhKUpQhKUpQhKUpQhVzj3C0Z4uIHR/EARMMNDHTQg+9qiuOYxrFkd3CksqDQQogmQNtlIHLUVbOK2c1snmniHu3H7pNUTt2t1sFd7gTcCl1PTICSR1YiQPMzyq3C4ZYtAl9Sw54cidOazcIxeIdA7n9TnC95ADkzEQBHd5oUsADJjaSJ1YknmQB8Jj8z8a579FHau/fw12zcsO9hbaIjZ2ILBStzx3GJEjK0KCFIMATVrxPEntpbVspuvAMBmAIUlnygBiNPLVhrXEkzWtdK/IDPuXYhw4Y2nEdFz76Tu0lzCY+yoUdwV70oh7s3GINvxOATClFMbGTO9XzhXGe/wWFxCYc/pBQC4q2io1EMZgAL3iq2hmNt6+YRbd2+j3bSPcVWFtyhBWDLplacj6gyNwOUa2IPUUEkc7RLGbgqaQuj+24Zrzb4kIUMCGIBK66coMgHeY0nQ1o9rbWbDFudoh/cNG/gLfAVoPiD+kLPN7nyc2x/Ci1O3redSrDRgQfQiD8qu4ejLXjmluMT9JGdBl5Lnne10bsXxDvcKoJ8VslD6DVf4SB7q5laUiVbdZU+qnKfmDVv8Ao4xBFy9bPNVYe4kH+ZfhTLaDA+HEN1ikWxXGGqMZ33HeP9K+UpSs6tslKUoQlKUoQlKUoQlYb2LRCA7qpO2YgTsNJ9R8azVWOO4jvCQBIMKB1nQfHN8HQ0L0C6swNfarfAMNbslmzBF2HiyoT1CzlJOnKamDxa31J9Fb84iopJ44/wB7gOZAXuEnRblK004tbO7ZfxAqPiRFYsX2gsW7ZutdXu1ElhLACYmVB56V1HIyUXjIPI3XhBGqkaVXuD9uMPi3dMNnu92AzNlygAkgAZ8pJ0PLlvU7ZvBhI94O4PQipC0tNivFkNU/iKBCbZYrDZVIOuxZfWF+a6zVwqn9prX/ADto/cHpu/z0HxqaDN1lWqTaO/LzyWPB4JQO7T9VasqoCoACZmFBPsgAakakncc8IxRKt+jWl5gsZALAkEM5lnaR19SK+YA3M105Q/jIPijKASF0jbLBnz2qp8YPc4mNVLJmzIz5U8bCM0yAdOg0JgVl2W2ntJ1LOSGC9hfI2vrvtlbuVuR30dN0rRc5X71auG4ZxczuCAMzEvlksVCyApIVQojf+pMPxvj5uEhGK2l5iRn6kka5eg576yBUW/FGuDK15rgP1c8z5FR7XoZrxeVu87tgVyhWYH2tSSoZd12zQYO2gB121Bs6KjaIxnwCy9dtGWqBc0EDedMuAW3w/GwFWYUtNtoPhZjqCBqFY6zyJM6HS8cPxhuIJIJ6ggg+hGlQHZbhuZhfb2VkJ5tqpf0GqjqSTyFWpcMk5si5vtQJ+O9e1L24sLVJQQvDRI85n03X7fZUXj2DyYu50fK/7wg/xqx99bXZDEZMZbJMZpQ+8afxBa3u2VjxWn/Eh+TD8n+NV21iu7dbgE92weOuU5o+VXWfdprdhCVTfY2hi7QfldipWrg+JJcAKz4piQRqJBHkQQZB10NfKzi2626UpQhKUpQhK0bt9rki2con29CT1CAgjyzH3A1lxZmE+1v+H/U6fGl28ttRmIUEqs8pJhR5SYHvFeoWndLssLckE6kqCSAYYAqVg6ETrFRPFsWEMQJBJUHcuQQXPMIik69YA1ArV45h1ZwlxSVFxyCdpbxG03mWYsOTKBvBiNwOHyLcZVGYtqOWkeDp9oe+km0drfTExNb1ra7s/WyuwU3SDETkt/B2wmu5aJcxmbSOWwiNBpWz+lVqWLaxKqBP3YPvEVlIBGorByEyPLnm5KaYGjQLN+kHrHqNK0+M8HXEWHsh2si5E5IKsQwbVTpMgaiCetegPsmfInT47j/elY1vwCQCQPbQ6keg9OWx5eckD5IXiSF1iOH565KN8QcFh+jDs82CfE27pXM5TIRs6KGkrPQtqNxpyIJvF2yQcye0OuzD7J/oeXxB53jOOZHhJZQA+diVyGJD22gltJ1iDqDOs9C4Tfd7FprqhbjIpYDYMVBIHvr6DQV0tW0umHWFrnj3bj2eCVTRYOS2bN4MOh5g7g9DUL2qwMqt4QDakn8O8k9BB9xJ5VKYiwfaTRxtOxH2W8vPlv1B0b/FrN6zcSW1D22XIxKsRlKmFI57iRBBEgzTNji1wIVSRge0tO9QX6NqXS4yZ4JAykEwBMMDBgDbpUJxfs80m5bZrhPtKxlv2D/l+HQzAxtm1bQsyWw4DAaCSQCSB760sbx62bbi0XLZWhgjZQY0MkRVuCnZHL00bAHHU290rqJA6Po5HXHC6pOJ4ZmOe1dezcgqXtkqSOavBBMeeorY4PwXLFlCWe4ZZz7WvtXW8gPnA1JqyPhzfCucJnZlU5y+SZA3KkE++t/hnC7yEQLNpJllRSWb1Yxr5maZunABNgDzS4QvcAwuJYDpb1KlsBet5P1bDKkp5DL4cvuiK9HjdkOE71S5MBV8Rn0Wag+EcJt3O+W4pbu7zwCSB4lVtQDBqwYXhtu2IRFX0AFUHtY0kZq9G+V4DrADvUX2wX/l1P2bqfMMn+atfsr2TTEIbt4MbbaIoJXMObkjXKdhBGgJ1BFTOO4WuJiwZyyjvHJVaQvq5BHoGPSpvGX+6QZV6ACNByGg36BRv5CSI3VLmx9G3ipm0LJJ+neL2FgPHP4WGzaVLtu2gAVUchR6oJ+ba89aVr4LDG3dV3JLXJVpO0jMBppPh5dYGgr5VJNVN0pSheJSlKELRwV3OWeIBgAHeBtPQmSY861uI41XtXEKzrkZeYkSGGhnSGEb8pIy1441eNpGKnLsREayYgToDmI301AMAkiBxXGO9tpcGl1NH8JAuJqSrKYggjNlMFTJBHir0roBY17RiHXEIjZQVzMdMsZgH5HQBw2umYgnWsfDr+cMwBFtj+rkycvWTrBMxMmBM6wIuzaOKdXZVChStwSGzSJ7p15QSHkjQiVjMxaeUQKxe2qxr/sCxIN77x2c+PdvumtNEW9bTsWM3IaDsdj59D/T/c+0ug+6tSxiCz3LbjY+HoyEA/EElT6A1ixYNsZpgD63TyafcATodAeTUhEdzhOqt3TGXTbYtO+sHYgD8xz5xqJAIrat4LvCLjqQI0Q7kHWLmsHX6uw5+XxIhHvaEkZFgmG2zERIOuk+zPU6SkaU5pqbBZzx1lG511C38G2JnNbNt1AytqRB3RtBPXTby+tOdieJEo2GuaXMPAAmZtGchB5gQVnoF5kiqN2m7aNg78HCtiFu5e70YqAMiPaWNUuz3jZoJEII1JE7w6/dt4ixcCAsyi02ckHK5ESQDDBwnI6lqf0rehc1xP7lVeOla4f9c1fcRfVFl2CDqxAE+p0qDxuJGFQW0AcnM5zGAEB3YweWVRprBPI1m4m63lCkd3eUlkV41MEEdHUgkEqTEzoRVaw9glCYD2roWEOjW7RXS3vBUFnMCIDECYAq9UzmLdrofVVYIg/VbHB2FzDWWK/9NNGAkeEaHoa2sSB3bCPqn8qjcFav9ygtskAMJuBmYnO2pMieVZDw2+058SdtkRQD5ayaeR2IDrrPTkhzmhuea2ez92cLZ8kA+Gn9K3L3EbdseN1WepqG4PwpLuHtli/hzrAdgNLjbgGpSzwjD2/ELSCN2YAx+0aHBgJuvGukLRYAc/hRuD4olq9iS0kM1tlyqWnMrbAD7tTOF4lnGlq4pYwocAZj03zAQCSSNAD6VWcf2rwmExF12vZmdbY7tFLEZZMz7IkN15Vd+DW5zO3+JJUjcINCFU8wRlbNzkbQAOJ3AC9tVNTQSfy0z3LbwOE7tYmWYyzdW2mOQgAAcgBXzFuiA3XOiAn8IjUgdTt15VtVSO1vGu8udyh8CHxn7Tg+z6L/ADfhqvDEZX4QrNVUtpojI7u7SrB2bxPf2zecQxdwBJIVQYAA2BiJI3M+QCvPY4f8ovm1z+cj+lK4kAa8gcSu4Hl8TXO1IB8lN0pSuFMlKUoQtHjPDxessnMgx/v/AHyqncBwD3G7hlchELJf1hRn0svtnIfNpIZchIIMMb/WOzh1QEKoAJJMcyTJPvNC9uuecIwBsBrbNmZXfM0RmbMZaBtPIchArba7FyJ0I26HUj4gN+7W32iwnd4jP9W7r+0AAR/KfeaiuJXAAG13A0EmZ0gdZgj0j61fPa2Bzap7TqSfPRaBhDo2uHBZ8SACGMgbEjdeje6T7iw1mK2MPYYt+siE2jZjybyA+z1neAa1ExIKRcGUx4lJ2Pr05z/Y18wGOZXNnUiCQeagEeFhy306wY027pAMWCQZt0XjhwUjirCsUYzKGQBz8j7wD7qrPDe22GLph1u3GxGxnL3bOoQ3LQX2l9pgrEatbYSecpiuIkGK8Yfg2GVzihh072CxdUGcmDJH3iNOpmnsLmsacTb30XEsDwA4GylnwcsWDus+0FMBiNATGoMaaETpMxWHCksg1zDvkCMd2XvkytPP15gA85rT4vx0LYm2hZrh7tFYAAuTlgq0MQp3AB2jnWh2m7RHDG3ZtHNcVZzHXJC5EYz7TbsB1UE9DxG1zXNxC39LxkT5jgjFyclYu0nH1d2s23txZjvcwVgWI8KMDso5kEGdAQVNQ3DOIXMiW+6YaKiidTCTJmAoKgkZjMKZykRWh2S7ENeT9Ju3HRWByBT4n1nO5M+HMAwG5gGRzsVjhrXSyN3bOkC5bY+2jMDm65SfGG3DBucBX7o21EYxixS97fpKh7WvxjLdlff5r3gbdxLKZ7bCBqyw6amSQyE6SdyBWLG8VyWbl1Lb3ltqWbuspAA3kkgTGpAkgCYqWPZtg0KwVed1CUux9khIViftH9071N2sMqrlAAXXT13md5JJJO8matiSwsl5iBOIrmPYTtYmLxJw+X9HTKz2wpBZzMuCxEAwc2g5NrVP7aXsRg+JkPduXO6uLdtZ2JBSQ6aHTllMDka9dr+EPwria3LOiBhes9Ms+K0fIaqfukdas30t4RcTg8NxCzqsKCeeS54kn8Lyvq9NWBjZWu1a8W71K1jWjqhRn0w4NWvYfFJ7GJtDXqVgg+9HX92ulfR9jhf4dh7v1+7FtjzJtkpr56E++qDxJf0rsxZcavhSAeoCMbR/gZW91Sn0I8WH6FiLbsB3FwuSToEdJk9ACjmoJW3ps9WGy6Oi6FxC+RCKYZ51+yg9t/cDA+8y+dcwwsZRAgRMeuvP1q4Mz3nuKzXbLX7b5Y7s5bawoBVkLK0XAx13JEiBVOtypKmJRmQxtKMUJHkSsjyNdbOAu6+qzO37mNltLnx3e66R2WWMJb/aPxdj/WvtZOztvLhLI+4p95Gb+tKWvN3Ep9A3DE1vABSNKUrhSpSlKEJSlKELU4nw5b1sqd91PRuR/wB8jVDvgpeS3cWCrNvtJXwkHmIzV0etDi3BbeJTLcG2zDRlPUH1pfV0TZyHj9wV2lqei6rtPRU67gswIytnLEhgNCCZGYzyGkb6aaGDk4PhFVCMwdgSrETAI+oJnRZiOWu0xX3iPZ/FWh4bjXbf3QA8ecDN8DUHdxrW9UXKQAIUQ3QLl2boAQfKkcrHRvs5pvxTRjMbcTHAhT+J4Qr8q2bGHCqBW9heEuLOe/cCsAWaFEKN4JnUgbkaVzK92yvMxzQUnQL4THLNIbNpuNqvmnc2wcbX4/1dEPS1LXCIF2Hl7kKW7V4y1YFy/bsA3RCd8IhWaVk6gtcUA+Y01E1SsQtxrr5jmuO5BPMvOXccp0GmwFTfEO1feoF7uQCrKGK5AV1ByKozQdYJjTatn6O+E2sRjHW8ST3ZdB98EAvr9YZgw8wTyqWOJuTLgm/bomNKJ6SOSolYQAMr2vfssTYDfz0yXWWCWLKrMKiqo9wyqoA1J02FR68CF9xduBkI0UIzK8by7oZmZhQYEmSZIqE4rfui8FxBOYmEyqf1gP8A2kBJGg1WSdCScvit+8ZxdnBUg9xbE3MreJlGcMAdnIKEEBgBqJY6hw54Y27jksfhJOWquGGxS3ASjZgCRImCRvB2aDpInUEcqzVE8Ix+eAqKlsICqiIRdk5R4hsBoFUH6wraHE7Zs98Gm2VzhoOqxmzAbxGo60LxVv6S+zP6ZhCqib1s5rXUsdDb9GHuBAJ0BqK4H2Gxa8Mu4HEGxlfNkYO7FAxzarkE5bgzCGG8VbsNgjdIu3GdWM5VV2ARTyMaMxgEkzB0Ggk7Y4d/8t39/wD0qYTPDcG69+9F1VOAfRv+j4S9hnxTPavTmi2qkZlytBYtyA5bisvAex+DwpY4S291mjMz3GNqVJKlj7DEEmMqsQem9WX/AITb+sC//kZnHwYkfKtwCuXSvde511RdR9nAZMzMczvGZogQNlUfVQSdJO5JJJmuaI2eWG9wu377Fh/MK6D2n4wtm0ygzcZWCLzzEEBj0UHUk/MwKp3A8HN6ynLMv7q+I/JaYUd2sfIeCzu1nNkkjgGpP9e66XZtBVCjZQB8BFfKyUpWtClKUoQlKUoQlKUoQlKUoQlfCo6V9pQhRvaPANfwl60hhnQgdPQ9Adp864TibBVijrDKYIYagjkQa/RFcx+lzAgXbF0aF1dD55SCJ6+0fhVOqju3FwWi2FWdFL0BFw71C54theQj00rf7M8XfDYu3dCd5lJGUGGbMpTKDtMsp5VpTG/xH+9Kley9gPi7WxALN5eFSR/FBqlAC6Vo7QtVtJ8bKSVx0DSbccl0LjXaFbv6m7bsozq2Rie8KtyXKUUnPlK+E5unUaqYW53MG2JItI1sOIFsMTcRWgCSGdfhrWrZ4kBiXBRtwAwAKgLlXXWQO8eNt2qeRpFd7SneyTow2wHHf/S+e0LMUIkLrk8N3ZzC0cTibzIUNq5F0xcKm37JMPHjn2QVHk4H1ATvcb7Q2u4VVByswRkAGZQGh0KzHso439J0qOxihc750EkD9eGNtWICjJ4lEH9oEnzqsriG7xhcNkZWMC0QEJIXVdACABAgblwYq/sx5qn4XEduVvVVNpyClhLwM93NdDwPa/DEa3Mh6OrL8yI+BraPanC/+4t+4z+Vc8CdJrxnExOvIcz6Dc1oHbPZriWXZtuW1sAJV8xPbawvsB7h+6pA+L5R8JqLbtDicS2S1FoHdh4mUdSxEA9ABJPOASIrC8EdhLzbU7aDvG8lU6D1bbmI1qxYNVsYZmUQFDv1mBMzu0xud+UCAK72Qx5N6xV2GWrnOKTqN4DU9+7yKqmIUd7cyyRmIkklmyRbzMx1JOUmT1qb7HWJxJP2EY+8kAfItVetKQADvGvrzPxq4dhrGl145qoPoMx/mWrtT9unw8gktB/yK/H2k/HsrVSlKQrbJSlKEJSlafFuK28Naa7cMKvLmx5KvUmvQCTYIWDj/aC1g7Ju3SfJVjMx6KCRUVhPpIwb6G41s/fQx8VkfOuZ8e43cxd03LnmFWdEX7I/qefwAjcJYZ/CiliuhjlpoSToJBBpq2hjay8psVVdPbTRd7wfFrN3/CvW3/C6k/AGtuuKYHgI0Nwyfsjb3nc/IV8vcRxOHuZUxF1V3UZ2Iy9IJjQyPh1qmyFkkmCN3iF42qaTZdspXKeHdtMcxhbgeN86LA9SAD/WpBvpGxNp8t21afmCudJHoS2x093nXjqZwfgBBPNSCdhNl0auS/Snx7vMQMOAuWwQS2pbOy6qBMRBXzmptvpZRVJbDPpsFdTJ5DUDnXNHdrjtcuGXdix9SSSfiTVGrDoRhcFHNXOpsMkR61167of9xf3bn/4pg7io/eI9xWWRmWEA5EkktmHkV1r7lrFZUNb0IMg7eev9aWNlDTia0A9/yop/1NtCojLHuGE5Hqj4XZLnZ23h7V6GZ2xBKS+XQOxJACgDQFm88o6VqtwoprbuMYPsPlII+znjMPIknbWt63ijeTDnl3KXD+J1AH8If96oLiGNvDElLDSTlXK3iQu2vMyoAKzlI508NO2oHXF/hTuqDT2DDYcBvJPBe8Lh2YugZwCCT3i5gMxM2yG5jlBiNwYBaZt4QZAh8SqAPFrMCNZ3NbJ4ZeH2H9CVP7pkfxVHf8dtqFL50zjMMyk6aTqmYfWHPnXlPCyMWZqvZ3vebvyC9twOxH+Ba9yL/asmHwioPAir+FQPjG9ZDilIBzDXqY89j6ivttxOlWLquW2QYQfWlidyen2Y5L5c+c1pdqb8WAnO4yj9keNv5QP2qk6rPaG/nxC2xrkUCB9u423rCp+9UkLbvF+fgqtZIWQOI10HM5LRwuF7wnxhFX2nMafdA5t5cp9Abb2QQoLiSSshlkDNrKnNlAH1RpymOVQmG4Y1qxeW5aCsrd6vsEkSHmVJ+urnXWpLslw5cM3doWIbvDLGSWLBtfcD+fWs5NtOaXaBie6zQSABppkb8SmWzdmw09KJAOuQLk69o7LK10pSmisJSlfCaELHicSttGd2CqoJJOwA51ynjnHf+IYgjMUtWx+rUASdYZ2mdfZ0jQH1rP207Tti27uyHNhTuFaLjD60xBUHb49Ig+H8Hvm6mRIYt9ZhEfWLQSYCk/LnFW/twxGR7wHWuM9FWkcX9Rmqk+H9m0dwgUk7szEkKOpHsknUAR15A1csPwSwtsILSZV28Kz1JmJknUmsmAwYtJlGp3LHdj1P9uQAFbVfOq/aclXJfEcI0z81fp6cRNscydVGXOztk7Bl/Cxj4NIrS4h2LS6B+tcZTOoUnzEgDQ1YRX2agir6lhu2Q+PypDTxE/tCri9mGQZbbW4HKGX4+18a0OK9mbzpARSy6qQ436HMBof7HlVyitXiGPWzae45hUUk/wBh5k6DzNXItsVbHAg3PL4soTRQ62t3rknFcE9u4LdwZWAzFZUxPs+IEyYk+8b71hYRRsY1+695/adix8uijyAge6vPMn3fD/Un4U+nnlmOKTXf/SydY8OecOg0WtjiIAPNh+f9prdQCOmlRHELn6xB5/0NS42qB4s0KvI2zG+K6F2Gy2+Hq5YkTcZiZ0CsVCiTsEUCoC52luWMQrqEL+JyGDES2hiCNQCw32IrL2fxv/p5tTqbzKfwwtxj6agftVvjsW1+0jG4FLHORlM5SsBM2bTTJrl5Vofr6ekiY+oOTsvLPTuTpjXzyNw54RiPM5D3Xu39Kd1gVGGV2IMFHYehgqYE9TWTiuPtWsTaF2e7s5EMCdYzbdICTWROzL20y20Qag+FgdQQZOcDNqOZqt9qcNdWLl6Q7O3hVDlgjfMCRoAo1PM7zRSbQo55cMbgL5AXz81PMyV4Ae3K48Nd3JdGs9usE+nfqJ5OrL82EVuWOI4O6YS5h3Lcg1sk+4GTXCmzN935n+w+ddD+jTscoAxd1cza9zm1gbG55E6geU9aY1NHHEzEHHsVhkhcbKyW8HbFxyEQEO0EKARoOg6fnULwlM/ESTyuufclvIv5LVocDO/4v8q1AdllzYy43Tvz8b0D5A1XjNmOPZ62VKpF5Yx/6v4AlT3GLALKTswZD+Y+QaoXhd4g2yd1YKfUHu2/rVi4t/hz9llPukAn4E1Wns+O6vUyP2lH+YNWM2gOirBIOw+GS0lP1mFquVKx4a7mRW+0AfiJr5WnS9Za5/2+7Wzmwto6bXWH/wBY/wA3w61OdtuPvh7JW0rm449pVYhF5sWjKG6SfPlryBsxPIfM/wBvmaY0UAccbtygleQLBTfAsWPFbM/aQRqSTBUeckGPvGr1wrhvdKSdXbc9ByQeQ+Zk9I5dZYq63AWLIZEEgzBBAiIkEj31c8Nxi7lBW6WBAIzAMIO3IN86Q/qKgnlNoiA05nn4d65p5YoXYnA3Ktwr0aqd7tkbXtqhPIKWDH0EN/atzh3bFLqBjbdZmfZaCNCDBn5VjTsqrY3EWG3EZpkKqFwuHeynia+g1o2+O2T/ANQL+KV/mArat3Q2qkHzBn8qovY+P9wI5iymDg7QrMGqv9suA3cXYCWrgWGzFDtcjZS24g6jlO/UTs1Vu3nHzZsi0jRcuztuLY0YjoSSFn16VLS9I6Zoj1uuhF0v2+OS54PDIOhQkESNCNxppXuPD/vfn86jb065dOXqOhqw9k+HrfuOb+YooGinLLE9d4gHnzFaub7bS86BI6r9PTxvOAgt4n44qCNrd+lxF+KXCfyFb99hkPkKsHbTA4ezg/1OHg94hzAsSNwWLEkjTT3iqODnWAxjmMxn4TpXkLvqG9IAQL2z7lJ/gn1GHC8At3Zq7djbFm4b63rpQLlIBZFBDyG9oTrkUaEV061cDKCpBB2IIIPoRXCeHJa7xe9zZNcxQAu2khQW0BJ0k7TsavH0aY6bmItqSEGVlQknLLMN4AnKFB2mAYpdtWmeY+lLyQ3QcNAbd+adR7NFJEATc5XNte/fZXy/fCKWYwBqTVYxl3vmLONCCoU8l5g+ZiT7hyFaXaftVFzILbMq7GQFZgYJnUkKdNt9ehqvvx68+iwsn6iyZ6S0z7gKZ7C2JMW/UuGZ0vuHyUkrZXPPRs03rb4N2WN7GdzrlUy7dLe416kQB5nyrsVq0FUKogKAABsANABUP2T4EcNZ8ZLXrkG4xMmeSDyUHlpJJ51N1pJ53SkBx0y/vvXcTMLc9VFWj4rn/kP5LUV2DtSly59rKPkXP84rfxVi6ou5LZYsXZSCkSVGUGWBGo6Vm7N8JbD2AjEFpJMbbAATA5AVziAYRyULoyZmutkL+OQ9ypDE2c6Mv2gR8RFVe2veX7YU63Lcn7oUgyen+I29W2vKWwNgB6CKWVNG2oc1zt1+9MI5Sy9l8sWQihV2UAD0FfKyUq6okrRxfAsPdnvLFtieZUT8d63qV6CRohVnFfR3hH2R0/A5/JpFR9z6NiFK2sU6LuAUUnXcZgRpMnQA61dqV2ZXusHG/PNcGNp1C5VifoxxKaqbdzXkxDHzOYR861cPwXE4Yt3mHu5TrKqXAYfgnQj+Uda6/SpX1L5GYHWso3QNcLLiGM4s50UZPX2/hsvz91Y+BuFulSP8TWeef13kj+UV26/hUcQ6Kw6MAfzqHxfYjCXP+iFPVGZCDMyMpAB0oxwmIx4LX36rj6cAWaqDjeOGzoty4X+yLjQPNpJA9ImqTxfiOIu3e8uk3MqhZCgQuYsNFA0kkSemp2rr2K+jCwR4LlxPWG9/I/Oopvo1v2mD2rtu4RuGzJmHNZ8Q/wBQKgFJSCMlo6/G3kpoHzU5xNNyOJXOLvGP0hbVtbFvNbAUNbt5XZdB+tMwY3mJmetW/s1ew6A21eGEFyykanSSRKjaInSBXri3ZzHahrDBelrxA+pXxH4AeVQeHDYa6rMpUCQwII8J30PQgN7qjl2V9RCSX56gAg+KsyV8zhbCAOGa6HYwSXB4biN+EhvjFat/sTYdCvdooJnwiNeoIgg1XuI8TtpIgO/QRofvNy9N6xcF7RX+9yteeH9kSGCka5RnDGCJ5/V86zbth1uAywvyHHL5uo49oAi7mkfncpO19FdvNLX7pX7MqP4gs1MXMLawlrucOoQvqSNwNi5O5Y6gE+Z5VqYjtU9hZco5PsrBVm9CCR74Aqp3+01+4xkKjMZMeIkcspIgAbRHLfWT5RbH2hWyj6jNg7RYn81XU1b0kf2zc9t8lK8cwitaMlVy6qSYAIER6EaR/at/6MOz4un9KcSiGLYI3cbsR93b1/DUFwLgtzGYgJJPNnOpVeZH5AdTXZ8LhVtoqIIVQAB0ArauDqWMw4rk69n+0vp4rZlZaUpVFXUpSlCEpSlCEpSlCEpSlCEpSlCEpSlCEpSlCEpSlCErxesK4hlDA8iAR8DXulCFBYrsRg7g/wABV/8AHKR6BYHyqIxP0X2Ym1duW2Gqk5WAI1BiATr51dKVKJpALXNl4Wgrm2P+jC+WLLfS4TuWzKT8AQPTQVDYvsHi117ksVkjKyn3RMwR5V2KlWGVsrG4Ra3L4XHRtUH2R4EMNhxIi5chnncEjRPRZj1k86nKUqo5xcS46rsC2SUpSuV6lKUoQlKUoQlKUoQ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 descr="data:image/jpeg;base64,/9j/4AAQSkZJRgABAQAAAQABAAD/2wCEAAkGBhQSEBUUExIVFRUUGBcZGRcXFxgcGBgYHRcaGBkVFxgaHSYeGhojGRgWHy8gIycpLC0sFx8xNTAqNyYrLCkBCQoKDgwOGg8PGi8iHyQwLCwsLjAuLzIwMC0tNCwuLDQsKTAsKSwsLCoyLTUsLC0sNCwsLCwsLCw0KiwsLCwsLP/AABEIAPsAyAMBIgACEQEDEQH/xAAcAAEAAgMBAQEAAAAAAAAAAAAABQYDBAcCAQj/xABFEAACAQIEAwUEBggEBQUBAAABAhEAAwQSITEFQVEGEyJhcTKBkaEHQlJicrEUI4KSorLB0TPC4fAVJENTcyVUY7PSFv/EABsBAAIDAQEBAAAAAAAAAAAAAAAFAwQGAgEH/8QANREAAQMCAwQJAwQCAwAAAAAAAQACAwQREiExBUFRcRMiYYGRobHB0RQj8AYyQuEV8SRSYv/aAAwDAQACEQMRAD8A7jSlKEJSlKEJSlKEJSlKEJSlKEJSlKEJSlKEJSvF26FUsxCqokkmAANySdhXNO1P0mM5NvCEouxux4m/AD7I8zr0jnw94YLlW6Sjlq34IhzO4c10HiHGrFj/ABbyJ0DMAT6LufcKjP8A+9wUx34/cuR8ctc87McCW9mxOKuZbQOrM3iuNzknU1L8Z7ScOFl7dmwHJBAIUCDybMdaj6U2uck2/wASxr+iGJ53loAA7zdXnC9pcLc0TE2iemdQfgTNSYNfnRn6ipXhHajEYfSzeYL9g+JP3ToPdFRipG8K1P8ApxzReJ9+wj3z9F3alULgf0po0LiU7s/bSSp8yvtL7s3uq8YbFJcUPbdXU7MpBB94qy14dos7UUs1O7DK23p4rLSlK6VZKUpQhKUpQhKUpQhKUpQhKUpQhKUpQhKUpQhKgO1HbWxgQBcJe42otpBaPtNJhV8z7pip41wLEuLjNiMQZe6cxzbLOyxzgQOe2lV55hE26Y7Po/qnkHQarP2q+kO/jhkAW1aGuQEtmPIu2kxyEROvSK2MYefxiKlbvEOSqY8/CP7/ACrXOKfTRRInZtPIzAn0ml/TPfmW+a2UFN9MAyIkX7D7lY/+L5rYVmYhfZWZUTua82sSDzr7dQtuqN7iD8da02RepQ9Dr+fL0Negg6hWTLLEOta353KQavNaVtGGign8AJ95XlXq3iTz18x/rXZjNsQ0XUNfFI4sJsRqPzNb66ipns12muYO5mtmVPt2yTlYdfJuh/MaVAWrs7Gf99KzKa5BLTkrMsEczC14u0r9A8J4rbxNlbtsyrD3g81I5EHStyuXfRZxkreawx8N0Fl8nUax6oD+4K6jTON+Nt182r6Q0k7ot27klKUrtUUpSlCEpSlCEpSlCEpSlCEpSlCEpSlCErkP0g8ByY5cgIW8JUn2VYkm6R5AQxHnXXqjeOcETEoFaJVsykgEdCpB3VhII6GoZ2F7Dh13K5RVTqaTGOX5yXKeA9jO8UXXGZGEg3GNtDOUqyqPEwyk6wQeRNTJ7L2w6ZDhlUZsw7otOgy7gTz6VucSxq2rmW64BJgHVlJmIDARPluJE7ivgugnQP7rbn/LWTmfUl5+ye/EfSw8k06bGLvlv3j3uofH9m1glVw9zfYFCRMrygHdfaE6GRrHnsv2NtXc5um5KPHdHwwCAy5mBJbQ7gjarFawVxzpbyDmz7+5QcxO+8b1u3OF5MPct22ysyt4yfrFYkkDQbDQaAabU62TTz4i+Zga3cDe9+RJsl9XtAxswQyG51tw5heTw7DWrROREtICTlEARuYG5+dQfEuyGGxtvvcOwVtsyjn0dTE8vPXQ61CfpN2yrWWZMjQXFplZTKjwrpOZgPZU9PtVOdkOOWkKWFtnNcIzvmBBuZDqFAgJFsgAEEaac61b4zg4j2/OCycU+GbE3qu477nt9b63GWa53xfg9zDXcl1YbUqQdGG0qfhpvWGxdMwdfP8AuK69224Ot3Dlys914/2fr/BfF6oK5bxPgb2/EniTn9oeo+sPMfDnSuShc5hkjzA1G8f0txs/9TMZK2CqOFx0P8Xc+B8vRTXYu5/z+HjT9Z+asK7hX557K8WWzjLFy4YRLgJPQEET7gZ91foS24YAgggiQRqCORB6VBT5Nspf1AcVQ1wH8fcr1SlKsLPJSlKEJSlKEJSlKEJSlKEJSlKEJSlKEJVN7c9oXs3bdtQMuUs2bRWloVSZEGQevtDSrlUN2tv5MMzi0LjDRZHsEiM87iPLy23qSIjGMrqKa+A2Nu1c543xBL94FQ+QKgaIBK5iSFE/YZt9CcuwjNbeH8bs3bgRWOYiRKsBtJALDcD8j0NUfGWT+j94xVVuO6jkSfEZjLAQvmAA1gDrVp7O8GsiMQhc5hoHIOXTK2u7HcSSRBMb0zlawNFikcDpTIcQA0P58bu9WYGtLjPDjfsPbDQXA11jQgwY5GI9/OtkvAJifIVq8NxTnMrgLlJAkyxBMqTGg8JA0J1BqmmORGarOK7K3LeGlUFy9nGikmLeUqQNsxJgsYk7fVBqx9n+F5UV7tpBeggtlXPlGihmH1sgUGOlRnHu0DLd7u06jKAWPhaSZhdZERB668o1k+BdoEvKQzItxSAVkaz7JUEzB106gjWJM8gkLMR0KqwmESmNmoGn5vz81MlARBEg6EdR0rm9/CG1ce2f+mxWeo3U+pQqffXSQaqPbHDZbyOProVPqh/qr/w13QyYZLcVU2zAJKbFvbn8/nYqJxrgviV7a6sYKqCSxOoygfW0OgGpIrsPYzAXLOBs27ujqDod1BZmVT5hSB7qoWExJturj6jBvgZj+ldVtuCARqCAQfLlUNfAI5cY/l6q9sTaclTRinkN+jOROtjoO7PyXqlKVQTdKUpQhKUpQhKUpQhKUpQhKUpQhKUpQhKUpQhVzj3C0Z4uIHR/EARMMNDHTQg+9qiuOYxrFkd3CksqDQQogmQNtlIHLUVbOK2c1snmniHu3H7pNUTt2t1sFd7gTcCl1PTICSR1YiQPMzyq3C4ZYtAl9Sw54cidOazcIxeIdA7n9TnC95ADkzEQBHd5oUsADJjaSJ1YknmQB8Jj8z8a579FHau/fw12zcsO9hbaIjZ2ILBStzx3GJEjK0KCFIMATVrxPEntpbVspuvAMBmAIUlnygBiNPLVhrXEkzWtdK/IDPuXYhw4Y2nEdFz76Tu0lzCY+yoUdwV70oh7s3GINvxOATClFMbGTO9XzhXGe/wWFxCYc/pBQC4q2io1EMZgAL3iq2hmNt6+YRbd2+j3bSPcVWFtyhBWDLplacj6gyNwOUa2IPUUEkc7RLGbgqaQuj+24Zrzb4kIUMCGIBK66coMgHeY0nQ1o9rbWbDFudoh/cNG/gLfAVoPiD+kLPN7nyc2x/Ci1O3redSrDRgQfQiD8qu4ejLXjmluMT9JGdBl5Lnne10bsXxDvcKoJ8VslD6DVf4SB7q5laUiVbdZU+qnKfmDVv8Ao4xBFy9bPNVYe4kH+ZfhTLaDA+HEN1ikWxXGGqMZ33HeP9K+UpSs6tslKUoQlKUoQlKUoQlYb2LRCA7qpO2YgTsNJ9R8azVWOO4jvCQBIMKB1nQfHN8HQ0L0C6swNfarfAMNbslmzBF2HiyoT1CzlJOnKamDxa31J9Fb84iopJ44/wB7gOZAXuEnRblK004tbO7ZfxAqPiRFYsX2gsW7ZutdXu1ElhLACYmVB56V1HIyUXjIPI3XhBGqkaVXuD9uMPi3dMNnu92AzNlygAkgAZ8pJ0PLlvU7ZvBhI94O4PQipC0tNivFkNU/iKBCbZYrDZVIOuxZfWF+a6zVwqn9prX/ADto/cHpu/z0HxqaDN1lWqTaO/LzyWPB4JQO7T9VasqoCoACZmFBPsgAakakncc8IxRKt+jWl5gsZALAkEM5lnaR19SK+YA3M105Q/jIPijKASF0jbLBnz2qp8YPc4mNVLJmzIz5U8bCM0yAdOg0JgVl2W2ntJ1LOSGC9hfI2vrvtlbuVuR30dN0rRc5X71auG4ZxczuCAMzEvlksVCyApIVQojf+pMPxvj5uEhGK2l5iRn6kka5eg576yBUW/FGuDK15rgP1c8z5FR7XoZrxeVu87tgVyhWYH2tSSoZd12zQYO2gB121Bs6KjaIxnwCy9dtGWqBc0EDedMuAW3w/GwFWYUtNtoPhZjqCBqFY6zyJM6HS8cPxhuIJIJ6ggg+hGlQHZbhuZhfb2VkJ5tqpf0GqjqSTyFWpcMk5si5vtQJ+O9e1L24sLVJQQvDRI85n03X7fZUXj2DyYu50fK/7wg/xqx99bXZDEZMZbJMZpQ+8afxBa3u2VjxWn/Eh+TD8n+NV21iu7dbgE92weOuU5o+VXWfdprdhCVTfY2hi7QfldipWrg+JJcAKz4piQRqJBHkQQZB10NfKzi2626UpQhKUpQhK0bt9rki2con29CT1CAgjyzH3A1lxZmE+1v+H/U6fGl28ttRmIUEqs8pJhR5SYHvFeoWndLssLckE6kqCSAYYAqVg6ETrFRPFsWEMQJBJUHcuQQXPMIik69YA1ArV45h1ZwlxSVFxyCdpbxG03mWYsOTKBvBiNwOHyLcZVGYtqOWkeDp9oe+km0drfTExNb1ra7s/WyuwU3SDETkt/B2wmu5aJcxmbSOWwiNBpWz+lVqWLaxKqBP3YPvEVlIBGorByEyPLnm5KaYGjQLN+kHrHqNK0+M8HXEWHsh2si5E5IKsQwbVTpMgaiCetegPsmfInT47j/elY1vwCQCQPbQ6keg9OWx5eckD5IXiSF1iOH565KN8QcFh+jDs82CfE27pXM5TIRs6KGkrPQtqNxpyIJvF2yQcye0OuzD7J/oeXxB53jOOZHhJZQA+diVyGJD22gltJ1iDqDOs9C4Tfd7FprqhbjIpYDYMVBIHvr6DQV0tW0umHWFrnj3bj2eCVTRYOS2bN4MOh5g7g9DUL2qwMqt4QDakn8O8k9BB9xJ5VKYiwfaTRxtOxH2W8vPlv1B0b/FrN6zcSW1D22XIxKsRlKmFI57iRBBEgzTNji1wIVSRge0tO9QX6NqXS4yZ4JAykEwBMMDBgDbpUJxfs80m5bZrhPtKxlv2D/l+HQzAxtm1bQsyWw4DAaCSQCSB760sbx62bbi0XLZWhgjZQY0MkRVuCnZHL00bAHHU290rqJA6Po5HXHC6pOJ4ZmOe1dezcgqXtkqSOavBBMeeorY4PwXLFlCWe4ZZz7WvtXW8gPnA1JqyPhzfCucJnZlU5y+SZA3KkE++t/hnC7yEQLNpJllRSWb1Yxr5maZunABNgDzS4QvcAwuJYDpb1KlsBet5P1bDKkp5DL4cvuiK9HjdkOE71S5MBV8Rn0Wag+EcJt3O+W4pbu7zwCSB4lVtQDBqwYXhtu2IRFX0AFUHtY0kZq9G+V4DrADvUX2wX/l1P2bqfMMn+atfsr2TTEIbt4MbbaIoJXMObkjXKdhBGgJ1BFTOO4WuJiwZyyjvHJVaQvq5BHoGPSpvGX+6QZV6ACNByGg36BRv5CSI3VLmx9G3ipm0LJJ+neL2FgPHP4WGzaVLtu2gAVUchR6oJ+ba89aVr4LDG3dV3JLXJVpO0jMBppPh5dYGgr5VJNVN0pSheJSlKELRwV3OWeIBgAHeBtPQmSY861uI41XtXEKzrkZeYkSGGhnSGEb8pIy1441eNpGKnLsREayYgToDmI301AMAkiBxXGO9tpcGl1NH8JAuJqSrKYggjNlMFTJBHir0roBY17RiHXEIjZQVzMdMsZgH5HQBw2umYgnWsfDr+cMwBFtj+rkycvWTrBMxMmBM6wIuzaOKdXZVChStwSGzSJ7p15QSHkjQiVjMxaeUQKxe2qxr/sCxIN77x2c+PdvumtNEW9bTsWM3IaDsdj59D/T/c+0ug+6tSxiCz3LbjY+HoyEA/EElT6A1ixYNsZpgD63TyafcATodAeTUhEdzhOqt3TGXTbYtO+sHYgD8xz5xqJAIrat4LvCLjqQI0Q7kHWLmsHX6uw5+XxIhHvaEkZFgmG2zERIOuk+zPU6SkaU5pqbBZzx1lG511C38G2JnNbNt1AytqRB3RtBPXTby+tOdieJEo2GuaXMPAAmZtGchB5gQVnoF5kiqN2m7aNg78HCtiFu5e70YqAMiPaWNUuz3jZoJEII1JE7w6/dt4ixcCAsyi02ckHK5ESQDDBwnI6lqf0rehc1xP7lVeOla4f9c1fcRfVFl2CDqxAE+p0qDxuJGFQW0AcnM5zGAEB3YweWVRprBPI1m4m63lCkd3eUlkV41MEEdHUgkEqTEzoRVaw9glCYD2roWEOjW7RXS3vBUFnMCIDECYAq9UzmLdrofVVYIg/VbHB2FzDWWK/9NNGAkeEaHoa2sSB3bCPqn8qjcFav9ygtskAMJuBmYnO2pMieVZDw2+058SdtkRQD5ayaeR2IDrrPTkhzmhuea2ez92cLZ8kA+Gn9K3L3EbdseN1WepqG4PwpLuHtli/hzrAdgNLjbgGpSzwjD2/ELSCN2YAx+0aHBgJuvGukLRYAc/hRuD4olq9iS0kM1tlyqWnMrbAD7tTOF4lnGlq4pYwocAZj03zAQCSSNAD6VWcf2rwmExF12vZmdbY7tFLEZZMz7IkN15Vd+DW5zO3+JJUjcINCFU8wRlbNzkbQAOJ3AC9tVNTQSfy0z3LbwOE7tYmWYyzdW2mOQgAAcgBXzFuiA3XOiAn8IjUgdTt15VtVSO1vGu8udyh8CHxn7Tg+z6L/ADfhqvDEZX4QrNVUtpojI7u7SrB2bxPf2zecQxdwBJIVQYAA2BiJI3M+QCvPY4f8ovm1z+cj+lK4kAa8gcSu4Hl8TXO1IB8lN0pSuFMlKUoQtHjPDxessnMgx/v/AHyqncBwD3G7hlchELJf1hRn0svtnIfNpIZchIIMMb/WOzh1QEKoAJJMcyTJPvNC9uuecIwBsBrbNmZXfM0RmbMZaBtPIchArba7FyJ0I26HUj4gN+7W32iwnd4jP9W7r+0AAR/KfeaiuJXAAG13A0EmZ0gdZgj0j61fPa2Bzap7TqSfPRaBhDo2uHBZ8SACGMgbEjdeje6T7iw1mK2MPYYt+siE2jZjybyA+z1neAa1ExIKRcGUx4lJ2Pr05z/Y18wGOZXNnUiCQeagEeFhy306wY027pAMWCQZt0XjhwUjirCsUYzKGQBz8j7wD7qrPDe22GLph1u3GxGxnL3bOoQ3LQX2l9pgrEatbYSecpiuIkGK8Yfg2GVzihh072CxdUGcmDJH3iNOpmnsLmsacTb30XEsDwA4GylnwcsWDus+0FMBiNATGoMaaETpMxWHCksg1zDvkCMd2XvkytPP15gA85rT4vx0LYm2hZrh7tFYAAuTlgq0MQp3AB2jnWh2m7RHDG3ZtHNcVZzHXJC5EYz7TbsB1UE9DxG1zXNxC39LxkT5jgjFyclYu0nH1d2s23txZjvcwVgWI8KMDso5kEGdAQVNQ3DOIXMiW+6YaKiidTCTJmAoKgkZjMKZykRWh2S7ENeT9Ju3HRWByBT4n1nO5M+HMAwG5gGRzsVjhrXSyN3bOkC5bY+2jMDm65SfGG3DBucBX7o21EYxixS97fpKh7WvxjLdlff5r3gbdxLKZ7bCBqyw6amSQyE6SdyBWLG8VyWbl1Lb3ltqWbuspAA3kkgTGpAkgCYqWPZtg0KwVed1CUux9khIViftH9071N2sMqrlAAXXT13md5JJJO8matiSwsl5iBOIrmPYTtYmLxJw+X9HTKz2wpBZzMuCxEAwc2g5NrVP7aXsRg+JkPduXO6uLdtZ2JBSQ6aHTllMDka9dr+EPwria3LOiBhes9Ms+K0fIaqfukdas30t4RcTg8NxCzqsKCeeS54kn8Lyvq9NWBjZWu1a8W71K1jWjqhRn0w4NWvYfFJ7GJtDXqVgg+9HX92ulfR9jhf4dh7v1+7FtjzJtkpr56E++qDxJf0rsxZcavhSAeoCMbR/gZW91Sn0I8WH6FiLbsB3FwuSToEdJk9ACjmoJW3ps9WGy6Oi6FxC+RCKYZ51+yg9t/cDA+8y+dcwwsZRAgRMeuvP1q4Mz3nuKzXbLX7b5Y7s5bawoBVkLK0XAx13JEiBVOtypKmJRmQxtKMUJHkSsjyNdbOAu6+qzO37mNltLnx3e66R2WWMJb/aPxdj/WvtZOztvLhLI+4p95Gb+tKWvN3Ep9A3DE1vABSNKUrhSpSlKEJSlKELU4nw5b1sqd91PRuR/wB8jVDvgpeS3cWCrNvtJXwkHmIzV0etDi3BbeJTLcG2zDRlPUH1pfV0TZyHj9wV2lqei6rtPRU67gswIytnLEhgNCCZGYzyGkb6aaGDk4PhFVCMwdgSrETAI+oJnRZiOWu0xX3iPZ/FWh4bjXbf3QA8ecDN8DUHdxrW9UXKQAIUQ3QLl2boAQfKkcrHRvs5pvxTRjMbcTHAhT+J4Qr8q2bGHCqBW9heEuLOe/cCsAWaFEKN4JnUgbkaVzK92yvMxzQUnQL4THLNIbNpuNqvmnc2wcbX4/1dEPS1LXCIF2Hl7kKW7V4y1YFy/bsA3RCd8IhWaVk6gtcUA+Y01E1SsQtxrr5jmuO5BPMvOXccp0GmwFTfEO1feoF7uQCrKGK5AV1ByKozQdYJjTatn6O+E2sRjHW8ST3ZdB98EAvr9YZgw8wTyqWOJuTLgm/bomNKJ6SOSolYQAMr2vfssTYDfz0yXWWCWLKrMKiqo9wyqoA1J02FR68CF9xduBkI0UIzK8by7oZmZhQYEmSZIqE4rfui8FxBOYmEyqf1gP8A2kBJGg1WSdCScvit+8ZxdnBUg9xbE3MreJlGcMAdnIKEEBgBqJY6hw54Y27jksfhJOWquGGxS3ASjZgCRImCRvB2aDpInUEcqzVE8Ix+eAqKlsICqiIRdk5R4hsBoFUH6wraHE7Zs98Gm2VzhoOqxmzAbxGo60LxVv6S+zP6ZhCqib1s5rXUsdDb9GHuBAJ0BqK4H2Gxa8Mu4HEGxlfNkYO7FAxzarkE5bgzCGG8VbsNgjdIu3GdWM5VV2ARTyMaMxgEkzB0Ggk7Y4d/8t39/wD0qYTPDcG69+9F1VOAfRv+j4S9hnxTPavTmi2qkZlytBYtyA5bisvAex+DwpY4S291mjMz3GNqVJKlj7DEEmMqsQem9WX/AITb+sC//kZnHwYkfKtwCuXSvde511RdR9nAZMzMczvGZogQNlUfVQSdJO5JJJmuaI2eWG9wu377Fh/MK6D2n4wtm0ygzcZWCLzzEEBj0UHUk/MwKp3A8HN6ynLMv7q+I/JaYUd2sfIeCzu1nNkkjgGpP9e66XZtBVCjZQB8BFfKyUpWtClKUoQlKUoQlKUoQlKUoQlfCo6V9pQhRvaPANfwl60hhnQgdPQ9Adp864TibBVijrDKYIYagjkQa/RFcx+lzAgXbF0aF1dD55SCJ6+0fhVOqju3FwWi2FWdFL0BFw71C54theQj00rf7M8XfDYu3dCd5lJGUGGbMpTKDtMsp5VpTG/xH+9Kley9gPi7WxALN5eFSR/FBqlAC6Vo7QtVtJ8bKSVx0DSbccl0LjXaFbv6m7bsozq2Rie8KtyXKUUnPlK+E5unUaqYW53MG2JItI1sOIFsMTcRWgCSGdfhrWrZ4kBiXBRtwAwAKgLlXXWQO8eNt2qeRpFd7SneyTow2wHHf/S+e0LMUIkLrk8N3ZzC0cTibzIUNq5F0xcKm37JMPHjn2QVHk4H1ATvcb7Q2u4VVByswRkAGZQGh0KzHso439J0qOxihc750EkD9eGNtWICjJ4lEH9oEnzqsriG7xhcNkZWMC0QEJIXVdACABAgblwYq/sx5qn4XEduVvVVNpyClhLwM93NdDwPa/DEa3Mh6OrL8yI+BraPanC/+4t+4z+Vc8CdJrxnExOvIcz6Dc1oHbPZriWXZtuW1sAJV8xPbawvsB7h+6pA+L5R8JqLbtDicS2S1FoHdh4mUdSxEA9ABJPOASIrC8EdhLzbU7aDvG8lU6D1bbmI1qxYNVsYZmUQFDv1mBMzu0xud+UCAK72Qx5N6xV2GWrnOKTqN4DU9+7yKqmIUd7cyyRmIkklmyRbzMx1JOUmT1qb7HWJxJP2EY+8kAfItVetKQADvGvrzPxq4dhrGl145qoPoMx/mWrtT9unw8gktB/yK/H2k/HsrVSlKQrbJSlKEJSlafFuK28Naa7cMKvLmx5KvUmvQCTYIWDj/aC1g7Ju3SfJVjMx6KCRUVhPpIwb6G41s/fQx8VkfOuZ8e43cxd03LnmFWdEX7I/qefwAjcJYZ/CiliuhjlpoSToJBBpq2hjay8psVVdPbTRd7wfFrN3/CvW3/C6k/AGtuuKYHgI0Nwyfsjb3nc/IV8vcRxOHuZUxF1V3UZ2Iy9IJjQyPh1qmyFkkmCN3iF42qaTZdspXKeHdtMcxhbgeN86LA9SAD/WpBvpGxNp8t21afmCudJHoS2x093nXjqZwfgBBPNSCdhNl0auS/Snx7vMQMOAuWwQS2pbOy6qBMRBXzmptvpZRVJbDPpsFdTJ5DUDnXNHdrjtcuGXdix9SSSfiTVGrDoRhcFHNXOpsMkR61167of9xf3bn/4pg7io/eI9xWWRmWEA5EkktmHkV1r7lrFZUNb0IMg7eev9aWNlDTia0A9/yop/1NtCojLHuGE5Hqj4XZLnZ23h7V6GZ2xBKS+XQOxJACgDQFm88o6VqtwoprbuMYPsPlII+znjMPIknbWt63ijeTDnl3KXD+J1AH8If96oLiGNvDElLDSTlXK3iQu2vMyoAKzlI508NO2oHXF/hTuqDT2DDYcBvJPBe8Lh2YugZwCCT3i5gMxM2yG5jlBiNwYBaZt4QZAh8SqAPFrMCNZ3NbJ4ZeH2H9CVP7pkfxVHf8dtqFL50zjMMyk6aTqmYfWHPnXlPCyMWZqvZ3vebvyC9twOxH+Ba9yL/asmHwioPAir+FQPjG9ZDilIBzDXqY89j6ivttxOlWLquW2QYQfWlidyen2Y5L5c+c1pdqb8WAnO4yj9keNv5QP2qk6rPaG/nxC2xrkUCB9u423rCp+9UkLbvF+fgqtZIWQOI10HM5LRwuF7wnxhFX2nMafdA5t5cp9Abb2QQoLiSSshlkDNrKnNlAH1RpymOVQmG4Y1qxeW5aCsrd6vsEkSHmVJ+urnXWpLslw5cM3doWIbvDLGSWLBtfcD+fWs5NtOaXaBie6zQSABppkb8SmWzdmw09KJAOuQLk69o7LK10pSmisJSlfCaELHicSttGd2CqoJJOwA51ynjnHf+IYgjMUtWx+rUASdYZ2mdfZ0jQH1rP207Tti27uyHNhTuFaLjD60xBUHb49Ig+H8Hvm6mRIYt9ZhEfWLQSYCk/LnFW/twxGR7wHWuM9FWkcX9Rmqk+H9m0dwgUk7szEkKOpHsknUAR15A1csPwSwtsILSZV28Kz1JmJknUmsmAwYtJlGp3LHdj1P9uQAFbVfOq/aclXJfEcI0z81fp6cRNscydVGXOztk7Bl/Cxj4NIrS4h2LS6B+tcZTOoUnzEgDQ1YRX2agir6lhu2Q+PypDTxE/tCri9mGQZbbW4HKGX4+18a0OK9mbzpARSy6qQ436HMBof7HlVyitXiGPWzae45hUUk/wBh5k6DzNXItsVbHAg3PL4soTRQ62t3rknFcE9u4LdwZWAzFZUxPs+IEyYk+8b71hYRRsY1+695/adix8uijyAge6vPMn3fD/Un4U+nnlmOKTXf/SydY8OecOg0WtjiIAPNh+f9prdQCOmlRHELn6xB5/0NS42qB4s0KvI2zG+K6F2Gy2+Hq5YkTcZiZ0CsVCiTsEUCoC52luWMQrqEL+JyGDES2hiCNQCw32IrL2fxv/p5tTqbzKfwwtxj6agftVvjsW1+0jG4FLHORlM5SsBM2bTTJrl5Vofr6ekiY+oOTsvLPTuTpjXzyNw54RiPM5D3Xu39Kd1gVGGV2IMFHYehgqYE9TWTiuPtWsTaF2e7s5EMCdYzbdICTWROzL20y20Qag+FgdQQZOcDNqOZqt9qcNdWLl6Q7O3hVDlgjfMCRoAo1PM7zRSbQo55cMbgL5AXz81PMyV4Ae3K48Nd3JdGs9usE+nfqJ5OrL82EVuWOI4O6YS5h3Lcg1sk+4GTXCmzN935n+w+ddD+jTscoAxd1cza9zm1gbG55E6geU9aY1NHHEzEHHsVhkhcbKyW8HbFxyEQEO0EKARoOg6fnULwlM/ESTyuufclvIv5LVocDO/4v8q1AdllzYy43Tvz8b0D5A1XjNmOPZ62VKpF5Yx/6v4AlT3GLALKTswZD+Y+QaoXhd4g2yd1YKfUHu2/rVi4t/hz9llPukAn4E1Wns+O6vUyP2lH+YNWM2gOirBIOw+GS0lP1mFquVKx4a7mRW+0AfiJr5WnS9Za5/2+7Wzmwto6bXWH/wBY/wA3w61OdtuPvh7JW0rm449pVYhF5sWjKG6SfPlryBsxPIfM/wBvmaY0UAccbtygleQLBTfAsWPFbM/aQRqSTBUeckGPvGr1wrhvdKSdXbc9ByQeQ+Zk9I5dZYq63AWLIZEEgzBBAiIkEj31c8Nxi7lBW6WBAIzAMIO3IN86Q/qKgnlNoiA05nn4d65p5YoXYnA3Ktwr0aqd7tkbXtqhPIKWDH0EN/atzh3bFLqBjbdZmfZaCNCDBn5VjTsqrY3EWG3EZpkKqFwuHeynia+g1o2+O2T/ANQL+KV/mArat3Q2qkHzBn8qovY+P9wI5iymDg7QrMGqv9suA3cXYCWrgWGzFDtcjZS24g6jlO/UTs1Vu3nHzZsi0jRcuztuLY0YjoSSFn16VLS9I6Zoj1uuhF0v2+OS54PDIOhQkESNCNxppXuPD/vfn86jb065dOXqOhqw9k+HrfuOb+YooGinLLE9d4gHnzFaub7bS86BI6r9PTxvOAgt4n44qCNrd+lxF+KXCfyFb99hkPkKsHbTA4ezg/1OHg94hzAsSNwWLEkjTT3iqODnWAxjmMxn4TpXkLvqG9IAQL2z7lJ/gn1GHC8At3Zq7djbFm4b63rpQLlIBZFBDyG9oTrkUaEV061cDKCpBB2IIIPoRXCeHJa7xe9zZNcxQAu2khQW0BJ0k7TsavH0aY6bmItqSEGVlQknLLMN4AnKFB2mAYpdtWmeY+lLyQ3QcNAbd+adR7NFJEATc5XNte/fZXy/fCKWYwBqTVYxl3vmLONCCoU8l5g+ZiT7hyFaXaftVFzILbMq7GQFZgYJnUkKdNt9ehqvvx68+iwsn6iyZ6S0z7gKZ7C2JMW/UuGZ0vuHyUkrZXPPRs03rb4N2WN7GdzrlUy7dLe416kQB5nyrsVq0FUKogKAABsANABUP2T4EcNZ8ZLXrkG4xMmeSDyUHlpJJ51N1pJ53SkBx0y/vvXcTMLc9VFWj4rn/kP5LUV2DtSly59rKPkXP84rfxVi6ou5LZYsXZSCkSVGUGWBGo6Vm7N8JbD2AjEFpJMbbAATA5AVziAYRyULoyZmutkL+OQ9ypDE2c6Mv2gR8RFVe2veX7YU63Lcn7oUgyen+I29W2vKWwNgB6CKWVNG2oc1zt1+9MI5Sy9l8sWQihV2UAD0FfKyUq6okrRxfAsPdnvLFtieZUT8d63qV6CRohVnFfR3hH2R0/A5/JpFR9z6NiFK2sU6LuAUUnXcZgRpMnQA61dqV2ZXusHG/PNcGNp1C5VifoxxKaqbdzXkxDHzOYR861cPwXE4Yt3mHu5TrKqXAYfgnQj+Uda6/SpX1L5GYHWso3QNcLLiGM4s50UZPX2/hsvz91Y+BuFulSP8TWeef13kj+UV26/hUcQ6Kw6MAfzqHxfYjCXP+iFPVGZCDMyMpAB0oxwmIx4LX36rj6cAWaqDjeOGzoty4X+yLjQPNpJA9ImqTxfiOIu3e8uk3MqhZCgQuYsNFA0kkSemp2rr2K+jCwR4LlxPWG9/I/Oopvo1v2mD2rtu4RuGzJmHNZ8Q/wBQKgFJSCMlo6/G3kpoHzU5xNNyOJXOLvGP0hbVtbFvNbAUNbt5XZdB+tMwY3mJmetW/s1ew6A21eGEFyykanSSRKjaInSBXri3ZzHahrDBelrxA+pXxH4AeVQeHDYa6rMpUCQwII8J30PQgN7qjl2V9RCSX56gAg+KsyV8zhbCAOGa6HYwSXB4biN+EhvjFat/sTYdCvdooJnwiNeoIgg1XuI8TtpIgO/QRofvNy9N6xcF7RX+9yteeH9kSGCka5RnDGCJ5/V86zbth1uAywvyHHL5uo49oAi7mkfncpO19FdvNLX7pX7MqP4gs1MXMLawlrucOoQvqSNwNi5O5Y6gE+Z5VqYjtU9hZco5PsrBVm9CCR74Aqp3+01+4xkKjMZMeIkcspIgAbRHLfWT5RbH2hWyj6jNg7RYn81XU1b0kf2zc9t8lK8cwitaMlVy6qSYAIER6EaR/at/6MOz4un9KcSiGLYI3cbsR93b1/DUFwLgtzGYgJJPNnOpVeZH5AdTXZ8LhVtoqIIVQAB0ArauDqWMw4rk69n+0vp4rZlZaUpVFXUpSlCEpSlCEpSlCEpSlCEpSlCEpSlCEpSlCEpSlCErxesK4hlDA8iAR8DXulCFBYrsRg7g/wABV/8AHKR6BYHyqIxP0X2Ym1duW2Gqk5WAI1BiATr51dKVKJpALXNl4Wgrm2P+jC+WLLfS4TuWzKT8AQPTQVDYvsHi117ksVkjKyn3RMwR5V2KlWGVsrG4Ra3L4XHRtUH2R4EMNhxIi5chnncEjRPRZj1k86nKUqo5xcS46rsC2SUpSuV6lKUoQlKUoQlKUoQ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1905000" cy="210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2409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324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ПРОЕКТ на тему:  «ГИГИЕНИЧЕСКИЕ ПРОБЛЕМЫ ДОШКОЛЬНОГО ДЕТСТВА» </vt:lpstr>
      <vt:lpstr>  Актуальность. </vt:lpstr>
      <vt:lpstr>Слайд 4</vt:lpstr>
      <vt:lpstr>Слайд 5</vt:lpstr>
      <vt:lpstr> Цель: </vt:lpstr>
      <vt:lpstr>    </vt:lpstr>
      <vt:lpstr>ЭТАПЫ РЕАЛИЗАЦИИ ПРОЕКТА:</vt:lpstr>
      <vt:lpstr>ЭТАПЫ РЕАЛИЗАЦИИ ПРОЕКТА:</vt:lpstr>
      <vt:lpstr>ЭТАПЫ РЕАЛИЗАЦИИ ПРОЕКТА:</vt:lpstr>
      <vt:lpstr>Слайд 11</vt:lpstr>
      <vt:lpstr>Слайд 12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26</cp:revision>
  <dcterms:created xsi:type="dcterms:W3CDTF">2013-02-05T13:56:09Z</dcterms:created>
  <dcterms:modified xsi:type="dcterms:W3CDTF">2014-10-16T15:09:51Z</dcterms:modified>
</cp:coreProperties>
</file>