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4" d="100"/>
          <a:sy n="94" d="100"/>
        </p:scale>
        <p:origin x="-120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27.03.2014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27.03.2014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p:txBody>
          <a:bodyPr/>
          <a:lstStyle/>
          <a:p>
            <a:pPr eaLnBrk="1" hangingPunct="1"/>
            <a:r>
              <a:rPr lang="kk-KZ" dirty="0" smtClean="0">
                <a:latin typeface="Times New Roman" pitchFamily="18" charset="0"/>
                <a:cs typeface="Times New Roman" pitchFamily="18" charset="0"/>
              </a:rPr>
              <a:t>Сабақтың тақырыбы:</a:t>
            </a:r>
            <a:br>
              <a:rPr lang="kk-KZ" dirty="0" smtClean="0">
                <a:latin typeface="Times New Roman" pitchFamily="18" charset="0"/>
                <a:cs typeface="Times New Roman" pitchFamily="18" charset="0"/>
              </a:rPr>
            </a:br>
            <a:endParaRPr lang="ru-RU" dirty="0" smtClean="0">
              <a:latin typeface="Times New Roman" pitchFamily="18" charset="0"/>
              <a:cs typeface="Times New Roman" pitchFamily="18" charset="0"/>
            </a:endParaRPr>
          </a:p>
        </p:txBody>
      </p:sp>
      <p:sp>
        <p:nvSpPr>
          <p:cNvPr id="6147" name="Rectangle 3"/>
          <p:cNvSpPr>
            <a:spLocks noGrp="1" noChangeArrowheads="1"/>
          </p:cNvSpPr>
          <p:nvPr>
            <p:ph type="subTitle" idx="1"/>
          </p:nvPr>
        </p:nvSpPr>
        <p:spPr/>
        <p:txBody>
          <a:bodyPr/>
          <a:lstStyle/>
          <a:p>
            <a:pPr eaLnBrk="1" hangingPunct="1"/>
            <a:r>
              <a:rPr lang="kk-KZ" sz="8000" smtClean="0"/>
              <a:t>Абылай хан</a:t>
            </a:r>
            <a:endParaRPr lang="ru-RU" sz="80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p:txBody>
          <a:bodyPr/>
          <a:lstStyle/>
          <a:p>
            <a:pPr eaLnBrk="1" hangingPunct="1"/>
            <a:endParaRPr lang="ru-RU" smtClean="0"/>
          </a:p>
        </p:txBody>
      </p:sp>
      <p:sp>
        <p:nvSpPr>
          <p:cNvPr id="1028" name="Rectangle 3"/>
          <p:cNvSpPr>
            <a:spLocks noGrp="1" noChangeArrowheads="1"/>
          </p:cNvSpPr>
          <p:nvPr>
            <p:ph type="body" idx="1"/>
          </p:nvPr>
        </p:nvSpPr>
        <p:spPr/>
        <p:txBody>
          <a:bodyPr/>
          <a:lstStyle/>
          <a:p>
            <a:pPr eaLnBrk="1" hangingPunct="1"/>
            <a:endParaRPr lang="ru-RU" smtClean="0"/>
          </a:p>
        </p:txBody>
      </p:sp>
      <p:sp>
        <p:nvSpPr>
          <p:cNvPr id="1029" name="Rectangle 5"/>
          <p:cNvSpPr>
            <a:spLocks noChangeArrowheads="1"/>
          </p:cNvSpPr>
          <p:nvPr/>
        </p:nvSpPr>
        <p:spPr bwMode="auto">
          <a:xfrm>
            <a:off x="5510213" y="3321050"/>
            <a:ext cx="9144000" cy="0"/>
          </a:xfrm>
          <a:prstGeom prst="rect">
            <a:avLst/>
          </a:prstGeom>
          <a:noFill/>
          <a:ln w="9525">
            <a:noFill/>
            <a:miter lim="800000"/>
            <a:headEnd/>
            <a:tailEnd/>
          </a:ln>
        </p:spPr>
        <p:txBody>
          <a:bodyPr wrap="none" anchor="ctr">
            <a:spAutoFit/>
          </a:bodyPr>
          <a:lstStyle/>
          <a:p>
            <a:endParaRPr lang="ru-RU"/>
          </a:p>
        </p:txBody>
      </p:sp>
      <p:graphicFrame>
        <p:nvGraphicFramePr>
          <p:cNvPr id="1026" name="Object 4"/>
          <p:cNvGraphicFramePr>
            <a:graphicFrameLocks noChangeAspect="1"/>
          </p:cNvGraphicFramePr>
          <p:nvPr/>
        </p:nvGraphicFramePr>
        <p:xfrm>
          <a:off x="0" y="0"/>
          <a:ext cx="9144000" cy="6858000"/>
        </p:xfrm>
        <a:graphic>
          <a:graphicData uri="http://schemas.openxmlformats.org/presentationml/2006/ole">
            <p:oleObj spid="_x0000_s1026" name="Слайд" r:id="rId3" imgW="4571880" imgH="3428879" progId="PowerPoint.Slide.8">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457200" y="2060575"/>
            <a:ext cx="8229600" cy="4065588"/>
          </a:xfrm>
        </p:spPr>
        <p:txBody>
          <a:bodyPr/>
          <a:lstStyle/>
          <a:p>
            <a:pPr eaLnBrk="1" hangingPunct="1"/>
            <a:r>
              <a:rPr lang="kk-KZ" dirty="0" smtClean="0">
                <a:latin typeface="Times New Roman" pitchFamily="18" charset="0"/>
                <a:cs typeface="Times New Roman" pitchFamily="18" charset="0"/>
              </a:rPr>
              <a:t>Тергеуші Махамбетті не үшін іздеді?</a:t>
            </a:r>
          </a:p>
          <a:p>
            <a:pPr eaLnBrk="1" hangingPunct="1"/>
            <a:r>
              <a:rPr lang="kk-KZ" dirty="0" smtClean="0">
                <a:latin typeface="Times New Roman" pitchFamily="18" charset="0"/>
                <a:cs typeface="Times New Roman" pitchFamily="18" charset="0"/>
              </a:rPr>
              <a:t>Махамбет тергеушімен қалай сөйлесті?</a:t>
            </a:r>
          </a:p>
          <a:p>
            <a:pPr eaLnBrk="1" hangingPunct="1"/>
            <a:r>
              <a:rPr lang="kk-KZ" dirty="0" smtClean="0">
                <a:latin typeface="Times New Roman" pitchFamily="18" charset="0"/>
                <a:cs typeface="Times New Roman" pitchFamily="18" charset="0"/>
              </a:rPr>
              <a:t>Ауыл адамдары Махамбетті қалай суреттеді?</a:t>
            </a:r>
          </a:p>
          <a:p>
            <a:pPr eaLnBrk="1" hangingPunct="1"/>
            <a:r>
              <a:rPr lang="kk-KZ" dirty="0" smtClean="0">
                <a:latin typeface="Times New Roman" pitchFamily="18" charset="0"/>
                <a:cs typeface="Times New Roman" pitchFamily="18" charset="0"/>
              </a:rPr>
              <a:t>Тергеуші неге қайтып кетті?</a:t>
            </a:r>
          </a:p>
          <a:p>
            <a:pPr eaLnBrk="1" hangingPunct="1"/>
            <a:endParaRPr lang="kk-KZ" dirty="0" smtClean="0"/>
          </a:p>
        </p:txBody>
      </p:sp>
      <p:sp>
        <p:nvSpPr>
          <p:cNvPr id="15363" name="Rectangle 4"/>
          <p:cNvSpPr>
            <a:spLocks noChangeArrowheads="1"/>
          </p:cNvSpPr>
          <p:nvPr/>
        </p:nvSpPr>
        <p:spPr bwMode="auto">
          <a:xfrm>
            <a:off x="1979613" y="692150"/>
            <a:ext cx="5121275" cy="579438"/>
          </a:xfrm>
          <a:prstGeom prst="rect">
            <a:avLst/>
          </a:prstGeom>
          <a:noFill/>
          <a:ln w="9525">
            <a:noFill/>
            <a:miter lim="800000"/>
            <a:headEnd/>
            <a:tailEnd/>
          </a:ln>
        </p:spPr>
        <p:txBody>
          <a:bodyPr>
            <a:spAutoFit/>
          </a:bodyPr>
          <a:lstStyle/>
          <a:p>
            <a:r>
              <a:rPr lang="kk-KZ" dirty="0"/>
              <a:t>Махамбеттің тапқырлығы.</a:t>
            </a:r>
            <a:endParaRPr lang="ru-RU" dirty="0"/>
          </a:p>
        </p:txBody>
      </p:sp>
      <p:sp>
        <p:nvSpPr>
          <p:cNvPr id="15364" name="Text Box 7"/>
          <p:cNvSpPr txBox="1">
            <a:spLocks noChangeArrowheads="1"/>
          </p:cNvSpPr>
          <p:nvPr/>
        </p:nvSpPr>
        <p:spPr bwMode="auto">
          <a:xfrm>
            <a:off x="1763713" y="1268413"/>
            <a:ext cx="5184775" cy="579437"/>
          </a:xfrm>
          <a:prstGeom prst="rect">
            <a:avLst/>
          </a:prstGeom>
          <a:noFill/>
          <a:ln w="9525">
            <a:noFill/>
            <a:miter lim="800000"/>
            <a:headEnd/>
            <a:tailEnd/>
          </a:ln>
        </p:spPr>
        <p:txBody>
          <a:bodyPr>
            <a:spAutoFit/>
          </a:bodyPr>
          <a:lstStyle/>
          <a:p>
            <a:pPr>
              <a:spcBef>
                <a:spcPct val="50000"/>
              </a:spcBef>
            </a:pPr>
            <a:r>
              <a:rPr lang="ru-RU"/>
              <a:t>С</a:t>
            </a:r>
            <a:r>
              <a:rPr lang="kk-KZ"/>
              <a:t>ахналық көрініс</a:t>
            </a:r>
            <a:endParaRPr lang="ru-RU"/>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body" idx="1"/>
          </p:nvPr>
        </p:nvSpPr>
        <p:spPr/>
        <p:txBody>
          <a:bodyPr/>
          <a:lstStyle/>
          <a:p>
            <a:pPr eaLnBrk="1" hangingPunct="1"/>
            <a:endParaRPr lang="ru-RU" smtClean="0"/>
          </a:p>
          <a:p>
            <a:pPr eaLnBrk="1" hangingPunct="1"/>
            <a:endParaRPr lang="ru-RU" smtClean="0"/>
          </a:p>
        </p:txBody>
      </p:sp>
      <p:pic>
        <p:nvPicPr>
          <p:cNvPr id="16387" name="Picture 4" descr="F1B7FF87"/>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idx="1"/>
          </p:nvPr>
        </p:nvSpPr>
        <p:spPr/>
        <p:txBody>
          <a:bodyPr/>
          <a:lstStyle/>
          <a:p>
            <a:pPr eaLnBrk="1" hangingPunct="1">
              <a:buFontTx/>
              <a:buNone/>
            </a:pPr>
            <a:endParaRPr lang="ru-RU" smtClean="0"/>
          </a:p>
        </p:txBody>
      </p:sp>
      <p:pic>
        <p:nvPicPr>
          <p:cNvPr id="17411" name="Picture 5" descr="abilay_han_"/>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
        <p:nvSpPr>
          <p:cNvPr id="17412" name="Text Box 7"/>
          <p:cNvSpPr txBox="1">
            <a:spLocks noChangeArrowheads="1"/>
          </p:cNvSpPr>
          <p:nvPr/>
        </p:nvSpPr>
        <p:spPr bwMode="auto">
          <a:xfrm>
            <a:off x="684213" y="188913"/>
            <a:ext cx="6624637" cy="519112"/>
          </a:xfrm>
          <a:prstGeom prst="rect">
            <a:avLst/>
          </a:prstGeom>
          <a:noFill/>
          <a:ln w="9525">
            <a:noFill/>
            <a:miter lim="800000"/>
            <a:headEnd/>
            <a:tailEnd/>
          </a:ln>
        </p:spPr>
        <p:txBody>
          <a:bodyPr>
            <a:spAutoFit/>
          </a:bodyPr>
          <a:lstStyle/>
          <a:p>
            <a:pPr>
              <a:spcBef>
                <a:spcPct val="50000"/>
              </a:spcBef>
            </a:pPr>
            <a:endParaRPr lang="ru-RU" sz="2800"/>
          </a:p>
        </p:txBody>
      </p:sp>
      <p:sp>
        <p:nvSpPr>
          <p:cNvPr id="17413" name="Text Box 9"/>
          <p:cNvSpPr txBox="1">
            <a:spLocks noChangeArrowheads="1"/>
          </p:cNvSpPr>
          <p:nvPr/>
        </p:nvSpPr>
        <p:spPr bwMode="auto">
          <a:xfrm>
            <a:off x="611188" y="5734050"/>
            <a:ext cx="4176712" cy="519113"/>
          </a:xfrm>
          <a:prstGeom prst="rect">
            <a:avLst/>
          </a:prstGeom>
          <a:noFill/>
          <a:ln w="9525">
            <a:noFill/>
            <a:miter lim="800000"/>
            <a:headEnd/>
            <a:tailEnd/>
          </a:ln>
        </p:spPr>
        <p:txBody>
          <a:bodyPr>
            <a:spAutoFit/>
          </a:bodyPr>
          <a:lstStyle/>
          <a:p>
            <a:pPr>
              <a:spcBef>
                <a:spcPct val="50000"/>
              </a:spcBef>
            </a:pPr>
            <a:r>
              <a:rPr lang="kk-KZ" sz="2800"/>
              <a:t> </a:t>
            </a:r>
            <a:endParaRPr lang="ru-RU" sz="28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title"/>
          </p:nvPr>
        </p:nvSpPr>
        <p:spPr>
          <a:noFill/>
        </p:spPr>
        <p:txBody>
          <a:bodyPr>
            <a:normAutofit fontScale="90000"/>
          </a:bodyPr>
          <a:lstStyle/>
          <a:p>
            <a:pPr eaLnBrk="1" hangingPunct="1"/>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400" dirty="0" smtClean="0"/>
              <a:t/>
            </a:r>
            <a:br>
              <a:rPr lang="kk-KZ" sz="2400" dirty="0" smtClean="0"/>
            </a:br>
            <a:r>
              <a:rPr lang="kk-KZ" sz="2000" dirty="0" smtClean="0"/>
              <a:t/>
            </a:r>
            <a:br>
              <a:rPr lang="kk-KZ" sz="2000" dirty="0" smtClean="0"/>
            </a:br>
            <a:r>
              <a:rPr lang="kk-KZ" sz="2000" dirty="0" smtClean="0">
                <a:latin typeface="Times New Roman" pitchFamily="18" charset="0"/>
                <a:cs typeface="Times New Roman" pitchFamily="18" charset="0"/>
              </a:rPr>
              <a:t>Абылай хан –қазақ халқының біртұтастығын сақтауға көп еңбек сіңірген. Әкесі Уәли Түркістан қаласының сұлтаны болған.Абылай 15 жасынан қазақтың жоңғарға қарсы соғысына қатысып, асқан ерліктер көрсетеді.Ол ақылды, шебер ұйымдастырушы, батыл қолбасшы, іскер әрі амал-айласы мол адам болған.Абылай қазақ жерін азат ету үшін орасан зор еңбек   сіңірді.Шаруашылық пен сауданы дамытуға ықпал етті.</a:t>
            </a:r>
            <a:br>
              <a:rPr lang="kk-KZ" sz="2000" dirty="0" smtClean="0">
                <a:latin typeface="Times New Roman" pitchFamily="18" charset="0"/>
                <a:cs typeface="Times New Roman" pitchFamily="18" charset="0"/>
              </a:rPr>
            </a:br>
            <a:r>
              <a:rPr lang="kk-KZ" sz="2000" dirty="0" smtClean="0">
                <a:latin typeface="Times New Roman" pitchFamily="18" charset="0"/>
                <a:cs typeface="Times New Roman" pitchFamily="18" charset="0"/>
              </a:rPr>
              <a:t>    Абылай күйші де болған.”Ақ толқын”, “Дүние қалды” , “Жетім торы” , “Қайран елім”  деген күйлері бар.Бұл күйлер өмірдің мәні туралы, ел қамы мен халық тағдыры жөнінде толғайды.Абылай хан- Қазақ ордасының ханы, қазақ мемлекетінің тарихындағы аса көрнекті мемлекет қайраткері. Жиырма жасында хан болып сайланған. Абылай жарты ғасырға жуық хандықты абыроймен атқарған.</a:t>
            </a:r>
            <a:br>
              <a:rPr lang="kk-KZ" sz="2000" dirty="0" smtClean="0">
                <a:latin typeface="Times New Roman" pitchFamily="18" charset="0"/>
                <a:cs typeface="Times New Roman" pitchFamily="18" charset="0"/>
              </a:rPr>
            </a:br>
            <a:r>
              <a:rPr lang="kk-KZ" sz="2000" dirty="0" smtClean="0">
                <a:latin typeface="Times New Roman" pitchFamily="18" charset="0"/>
                <a:cs typeface="Times New Roman" pitchFamily="18" charset="0"/>
              </a:rPr>
              <a:t/>
            </a:r>
            <a:br>
              <a:rPr lang="kk-KZ" sz="2000" dirty="0" smtClean="0">
                <a:latin typeface="Times New Roman" pitchFamily="18" charset="0"/>
                <a:cs typeface="Times New Roman" pitchFamily="18" charset="0"/>
              </a:rPr>
            </a:br>
            <a:r>
              <a:rPr lang="kk-KZ" sz="2000" dirty="0" smtClean="0">
                <a:latin typeface="Times New Roman" pitchFamily="18" charset="0"/>
                <a:cs typeface="Times New Roman" pitchFamily="18" charset="0"/>
              </a:rPr>
              <a:t>Мәтінмен жұмыс.</a:t>
            </a:r>
            <a:br>
              <a:rPr lang="kk-KZ" sz="2000" dirty="0" smtClean="0">
                <a:latin typeface="Times New Roman" pitchFamily="18" charset="0"/>
                <a:cs typeface="Times New Roman" pitchFamily="18" charset="0"/>
              </a:rPr>
            </a:br>
            <a:r>
              <a:rPr lang="kk-KZ" sz="2400" dirty="0" smtClean="0">
                <a:latin typeface="Times New Roman" pitchFamily="18" charset="0"/>
                <a:cs typeface="Times New Roman" pitchFamily="18" charset="0"/>
              </a:rPr>
              <a:t/>
            </a:r>
            <a:br>
              <a:rPr lang="kk-KZ" sz="2400" dirty="0" smtClean="0">
                <a:latin typeface="Times New Roman" pitchFamily="18" charset="0"/>
                <a:cs typeface="Times New Roman" pitchFamily="18" charset="0"/>
              </a:rPr>
            </a:br>
            <a:endParaRPr lang="ru-RU" sz="24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kk-KZ" smtClean="0"/>
              <a:t>ҚАБАНБАЙ БАТЫР</a:t>
            </a:r>
            <a:endParaRPr lang="ru-RU" smtClean="0"/>
          </a:p>
        </p:txBody>
      </p:sp>
      <p:pic>
        <p:nvPicPr>
          <p:cNvPr id="19459" name="Picture 4" descr="AF60E95D"/>
          <p:cNvPicPr>
            <a:picLocks noChangeAspect="1" noChangeArrowheads="1"/>
          </p:cNvPicPr>
          <p:nvPr/>
        </p:nvPicPr>
        <p:blipFill>
          <a:blip r:embed="rId2"/>
          <a:srcRect/>
          <a:stretch>
            <a:fillRect/>
          </a:stretch>
        </p:blipFill>
        <p:spPr bwMode="auto">
          <a:xfrm>
            <a:off x="827088" y="1268413"/>
            <a:ext cx="7129462" cy="604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kk-KZ" smtClean="0"/>
              <a:t>НАУРЫЗБАЙ</a:t>
            </a:r>
            <a:endParaRPr lang="ru-RU" smtClean="0"/>
          </a:p>
        </p:txBody>
      </p:sp>
      <p:pic>
        <p:nvPicPr>
          <p:cNvPr id="21507" name="Picture 5" descr="3BC0725A"/>
          <p:cNvPicPr>
            <a:picLocks noChangeAspect="1" noChangeArrowheads="1"/>
          </p:cNvPicPr>
          <p:nvPr/>
        </p:nvPicPr>
        <p:blipFill>
          <a:blip r:embed="rId2"/>
          <a:srcRect/>
          <a:stretch>
            <a:fillRect/>
          </a:stretch>
        </p:blipFill>
        <p:spPr bwMode="auto">
          <a:xfrm>
            <a:off x="468313" y="1196975"/>
            <a:ext cx="8207375" cy="56610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descr="Изображение 001"/>
          <p:cNvPicPr>
            <a:picLocks noChangeAspect="1" noChangeArrowheads="1"/>
          </p:cNvPicPr>
          <p:nvPr/>
        </p:nvPicPr>
        <p:blipFill>
          <a:blip r:embed="rId2"/>
          <a:srcRect/>
          <a:stretch>
            <a:fillRect/>
          </a:stretch>
        </p:blipFill>
        <p:spPr bwMode="auto">
          <a:xfrm>
            <a:off x="0" y="2060575"/>
            <a:ext cx="2916238" cy="4797425"/>
          </a:xfrm>
          <a:prstGeom prst="rect">
            <a:avLst/>
          </a:prstGeom>
          <a:noFill/>
          <a:ln w="9525">
            <a:noFill/>
            <a:miter lim="800000"/>
            <a:headEnd/>
            <a:tailEnd/>
          </a:ln>
        </p:spPr>
      </p:pic>
      <p:pic>
        <p:nvPicPr>
          <p:cNvPr id="22531" name="Picture 6" descr="Изображение 002"/>
          <p:cNvPicPr>
            <a:picLocks noChangeAspect="1" noChangeArrowheads="1"/>
          </p:cNvPicPr>
          <p:nvPr>
            <p:ph type="body" idx="1"/>
          </p:nvPr>
        </p:nvPicPr>
        <p:blipFill>
          <a:blip r:embed="rId3"/>
          <a:srcRect/>
          <a:stretch>
            <a:fillRect/>
          </a:stretch>
        </p:blipFill>
        <p:spPr>
          <a:xfrm>
            <a:off x="2995613" y="2060575"/>
            <a:ext cx="3152775" cy="4248150"/>
          </a:xfrm>
          <a:noFill/>
        </p:spPr>
      </p:pic>
      <p:pic>
        <p:nvPicPr>
          <p:cNvPr id="22532" name="Picture 7" descr="Изображение"/>
          <p:cNvPicPr>
            <a:picLocks noChangeAspect="1" noChangeArrowheads="1"/>
          </p:cNvPicPr>
          <p:nvPr/>
        </p:nvPicPr>
        <p:blipFill>
          <a:blip r:embed="rId4"/>
          <a:srcRect/>
          <a:stretch>
            <a:fillRect/>
          </a:stretch>
        </p:blipFill>
        <p:spPr bwMode="auto">
          <a:xfrm>
            <a:off x="6227763" y="1844675"/>
            <a:ext cx="2916237" cy="5013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kk-KZ" sz="4000" smtClean="0"/>
              <a:t>Оқулықпен жұмыс</a:t>
            </a:r>
            <a:br>
              <a:rPr lang="kk-KZ" sz="4000" smtClean="0"/>
            </a:br>
            <a:endParaRPr lang="ru-RU" sz="4000" smtClean="0"/>
          </a:p>
        </p:txBody>
      </p:sp>
      <p:sp>
        <p:nvSpPr>
          <p:cNvPr id="25603" name="Rectangle 3"/>
          <p:cNvSpPr>
            <a:spLocks noGrp="1" noChangeArrowheads="1"/>
          </p:cNvSpPr>
          <p:nvPr>
            <p:ph type="body" idx="1"/>
          </p:nvPr>
        </p:nvSpPr>
        <p:spPr/>
        <p:txBody>
          <a:bodyPr/>
          <a:lstStyle/>
          <a:p>
            <a:pPr eaLnBrk="1" hangingPunct="1"/>
            <a:r>
              <a:rPr lang="kk-KZ" smtClean="0"/>
              <a:t>Тізбектей оқу</a:t>
            </a:r>
          </a:p>
          <a:p>
            <a:pPr eaLnBrk="1" hangingPunct="1"/>
            <a:r>
              <a:rPr lang="kk-KZ" smtClean="0"/>
              <a:t>Дәптермен жұмыс</a:t>
            </a:r>
          </a:p>
          <a:p>
            <a:pPr eaLnBrk="1" hangingPunct="1"/>
            <a:r>
              <a:rPr lang="kk-KZ" smtClean="0"/>
              <a:t>Мәтіннен</a:t>
            </a:r>
          </a:p>
          <a:p>
            <a:pPr eaLnBrk="1" hangingPunct="1"/>
            <a:r>
              <a:rPr lang="kk-KZ" smtClean="0"/>
              <a:t>1-хандарды</a:t>
            </a:r>
          </a:p>
          <a:p>
            <a:pPr eaLnBrk="1" hangingPunct="1"/>
            <a:r>
              <a:rPr lang="kk-KZ" smtClean="0"/>
              <a:t>2-билерді</a:t>
            </a:r>
          </a:p>
          <a:p>
            <a:pPr eaLnBrk="1" hangingPunct="1"/>
            <a:r>
              <a:rPr lang="kk-KZ" smtClean="0"/>
              <a:t>3-батырларды  теріп жаз.</a:t>
            </a:r>
            <a:endParaRPr lang="ru-RU"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kk-KZ" smtClean="0"/>
              <a:t>Сергіту сәті</a:t>
            </a:r>
            <a:endParaRPr lang="ru-RU" smtClean="0"/>
          </a:p>
        </p:txBody>
      </p:sp>
      <p:sp>
        <p:nvSpPr>
          <p:cNvPr id="26627" name="Rectangle 3"/>
          <p:cNvSpPr>
            <a:spLocks noGrp="1" noChangeArrowheads="1"/>
          </p:cNvSpPr>
          <p:nvPr>
            <p:ph type="body" idx="1"/>
          </p:nvPr>
        </p:nvSpPr>
        <p:spPr/>
        <p:txBody>
          <a:bodyPr/>
          <a:lstStyle/>
          <a:p>
            <a:pPr eaLnBrk="1" hangingPunct="1">
              <a:lnSpc>
                <a:spcPct val="90000"/>
              </a:lnSpc>
            </a:pPr>
            <a:r>
              <a:rPr lang="kk-KZ" smtClean="0"/>
              <a:t>Ұзын құлақ сұр қоян,</a:t>
            </a:r>
          </a:p>
          <a:p>
            <a:pPr eaLnBrk="1" hangingPunct="1">
              <a:lnSpc>
                <a:spcPct val="90000"/>
              </a:lnSpc>
            </a:pPr>
            <a:r>
              <a:rPr lang="kk-KZ" smtClean="0"/>
              <a:t>Естіп қалып сыбдырды.</a:t>
            </a:r>
          </a:p>
          <a:p>
            <a:pPr eaLnBrk="1" hangingPunct="1">
              <a:lnSpc>
                <a:spcPct val="90000"/>
              </a:lnSpc>
            </a:pPr>
            <a:r>
              <a:rPr lang="kk-KZ" smtClean="0"/>
              <a:t>Ойлы қырлы жерлермен, </a:t>
            </a:r>
          </a:p>
          <a:p>
            <a:pPr eaLnBrk="1" hangingPunct="1">
              <a:lnSpc>
                <a:spcPct val="90000"/>
              </a:lnSpc>
            </a:pPr>
            <a:r>
              <a:rPr lang="kk-KZ" smtClean="0"/>
              <a:t>Ытқып-ытқып жүгірді.</a:t>
            </a:r>
          </a:p>
          <a:p>
            <a:pPr eaLnBrk="1" hangingPunct="1">
              <a:lnSpc>
                <a:spcPct val="90000"/>
              </a:lnSpc>
            </a:pPr>
            <a:r>
              <a:rPr lang="kk-KZ" smtClean="0"/>
              <a:t>Қарап еді артына,</a:t>
            </a:r>
          </a:p>
          <a:p>
            <a:pPr eaLnBrk="1" hangingPunct="1">
              <a:lnSpc>
                <a:spcPct val="90000"/>
              </a:lnSpc>
            </a:pPr>
            <a:r>
              <a:rPr lang="kk-KZ" smtClean="0"/>
              <a:t>Қиығын салып көзінің </a:t>
            </a:r>
          </a:p>
          <a:p>
            <a:pPr eaLnBrk="1" hangingPunct="1">
              <a:lnSpc>
                <a:spcPct val="90000"/>
              </a:lnSpc>
            </a:pPr>
            <a:r>
              <a:rPr lang="kk-KZ" smtClean="0"/>
              <a:t>Келе жатқан томпандап </a:t>
            </a:r>
          </a:p>
          <a:p>
            <a:pPr eaLnBrk="1" hangingPunct="1">
              <a:lnSpc>
                <a:spcPct val="90000"/>
              </a:lnSpc>
            </a:pPr>
            <a:r>
              <a:rPr lang="kk-KZ" smtClean="0"/>
              <a:t>Көжегі екен өзінің.</a:t>
            </a:r>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p:txBody>
          <a:bodyPr/>
          <a:lstStyle/>
          <a:p>
            <a:pPr eaLnBrk="1" hangingPunct="1">
              <a:lnSpc>
                <a:spcPct val="90000"/>
              </a:lnSpc>
            </a:pPr>
            <a:r>
              <a:rPr lang="kk-KZ" sz="2800" dirty="0" smtClean="0">
                <a:latin typeface="Times New Roman" pitchFamily="18" charset="0"/>
                <a:cs typeface="Times New Roman" pitchFamily="18" charset="0"/>
              </a:rPr>
              <a:t>Мақсаты:Оқушыларға Абылай хан туралы жаңа мағлұматтар беріп, отансүйгіштікке, батырлыққа тәрбиелу.</a:t>
            </a:r>
          </a:p>
          <a:p>
            <a:pPr eaLnBrk="1" hangingPunct="1">
              <a:lnSpc>
                <a:spcPct val="90000"/>
              </a:lnSpc>
            </a:pPr>
            <a:r>
              <a:rPr lang="kk-KZ" sz="2800" dirty="0" smtClean="0">
                <a:latin typeface="Times New Roman" pitchFamily="18" charset="0"/>
                <a:cs typeface="Times New Roman" pitchFamily="18" charset="0"/>
              </a:rPr>
              <a:t>Балаларды батырлар өмірімен таныстыра отырып, олардан үлгі алып, өз елін,жерін сүюге, оны қорғауға, осы күнге жеткізген батырларға деген құрмет сезіміне тәрбиелеу. </a:t>
            </a:r>
          </a:p>
          <a:p>
            <a:pPr eaLnBrk="1" hangingPunct="1">
              <a:lnSpc>
                <a:spcPct val="90000"/>
              </a:lnSpc>
            </a:pPr>
            <a:r>
              <a:rPr lang="kk-KZ" sz="2800" dirty="0" smtClean="0">
                <a:latin typeface="Times New Roman" pitchFamily="18" charset="0"/>
                <a:cs typeface="Times New Roman" pitchFamily="18" charset="0"/>
              </a:rPr>
              <a:t>Сауатты жазуға, тарихи әңгімелерді түсініп  оқуға, ой-өрісін, сөздік қорын және ауызекі сөйлеу мәдениетін  дағдыландыру, </a:t>
            </a:r>
            <a:endParaRPr lang="ru-RU" sz="2800"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pPr eaLnBrk="1" hangingPunct="1"/>
            <a:r>
              <a:rPr lang="kk-KZ" sz="4000" smtClean="0"/>
              <a:t>143-жаттығу 1.Мақалды көшіріп жазыңдар</a:t>
            </a:r>
            <a:endParaRPr lang="ru-RU" sz="4000" smtClean="0"/>
          </a:p>
        </p:txBody>
      </p:sp>
      <p:sp>
        <p:nvSpPr>
          <p:cNvPr id="27651" name="Rectangle 3"/>
          <p:cNvSpPr>
            <a:spLocks noGrp="1" noChangeArrowheads="1"/>
          </p:cNvSpPr>
          <p:nvPr>
            <p:ph type="body" idx="1"/>
          </p:nvPr>
        </p:nvSpPr>
        <p:spPr/>
        <p:txBody>
          <a:bodyPr/>
          <a:lstStyle/>
          <a:p>
            <a:pPr eaLnBrk="1" hangingPunct="1">
              <a:buFontTx/>
              <a:buNone/>
            </a:pPr>
            <a:r>
              <a:rPr lang="kk-KZ" smtClean="0"/>
              <a:t>Батыр бір рет өледі, </a:t>
            </a:r>
          </a:p>
          <a:p>
            <a:pPr eaLnBrk="1" hangingPunct="1">
              <a:buFontTx/>
              <a:buNone/>
            </a:pPr>
            <a:r>
              <a:rPr lang="kk-KZ" smtClean="0"/>
              <a:t>Қорқақ мың рет өледі.</a:t>
            </a:r>
          </a:p>
          <a:p>
            <a:pPr eaLnBrk="1" hangingPunct="1">
              <a:buFontTx/>
              <a:buNone/>
            </a:pPr>
            <a:r>
              <a:rPr lang="kk-KZ" smtClean="0"/>
              <a:t>2.Қанша? неше? сұрақтарына жауап беретін сөздерді атаңдар.</a:t>
            </a:r>
          </a:p>
          <a:p>
            <a:pPr eaLnBrk="1" hangingPunct="1">
              <a:buFontTx/>
              <a:buNone/>
            </a:pPr>
            <a:endParaRPr lang="kk-KZ" smtClean="0"/>
          </a:p>
          <a:p>
            <a:pPr eaLnBrk="1" hangingPunct="1">
              <a:buFontTx/>
              <a:buNone/>
            </a:pPr>
            <a:r>
              <a:rPr lang="kk-KZ" smtClean="0"/>
              <a:t>Абылай хан туралы білетіндеріңді сызбаға түсіріңдер</a:t>
            </a:r>
          </a:p>
          <a:p>
            <a:pPr eaLnBrk="1" hangingPunct="1">
              <a:buFontTx/>
              <a:buNone/>
            </a:pPr>
            <a:endParaRPr lang="ru-RU"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3" descr="abilay_han_"/>
          <p:cNvPicPr>
            <a:picLocks noChangeAspect="1" noChangeArrowheads="1"/>
          </p:cNvPicPr>
          <p:nvPr/>
        </p:nvPicPr>
        <p:blipFill>
          <a:blip r:embed="rId2"/>
          <a:srcRect/>
          <a:stretch>
            <a:fillRect/>
          </a:stretch>
        </p:blipFill>
        <p:spPr bwMode="auto">
          <a:xfrm>
            <a:off x="2916238" y="2205038"/>
            <a:ext cx="3311525" cy="3168650"/>
          </a:xfrm>
          <a:prstGeom prst="rect">
            <a:avLst/>
          </a:prstGeom>
          <a:noFill/>
          <a:ln w="9525">
            <a:noFill/>
            <a:miter lim="800000"/>
            <a:headEnd/>
            <a:tailEnd/>
          </a:ln>
        </p:spPr>
      </p:pic>
      <p:sp>
        <p:nvSpPr>
          <p:cNvPr id="28675" name="Text Box 5"/>
          <p:cNvSpPr txBox="1">
            <a:spLocks noChangeArrowheads="1"/>
          </p:cNvSpPr>
          <p:nvPr/>
        </p:nvSpPr>
        <p:spPr bwMode="auto">
          <a:xfrm>
            <a:off x="611188" y="5734050"/>
            <a:ext cx="4176712" cy="519113"/>
          </a:xfrm>
          <a:prstGeom prst="rect">
            <a:avLst/>
          </a:prstGeom>
          <a:noFill/>
          <a:ln w="9525">
            <a:noFill/>
            <a:miter lim="800000"/>
            <a:headEnd/>
            <a:tailEnd/>
          </a:ln>
        </p:spPr>
        <p:txBody>
          <a:bodyPr>
            <a:spAutoFit/>
          </a:bodyPr>
          <a:lstStyle/>
          <a:p>
            <a:pPr>
              <a:spcBef>
                <a:spcPct val="50000"/>
              </a:spcBef>
            </a:pPr>
            <a:r>
              <a:rPr lang="kk-KZ" sz="2800"/>
              <a:t> </a:t>
            </a:r>
            <a:endParaRPr lang="ru-RU" sz="2800"/>
          </a:p>
        </p:txBody>
      </p:sp>
      <p:sp>
        <p:nvSpPr>
          <p:cNvPr id="28676" name="Line 6"/>
          <p:cNvSpPr>
            <a:spLocks noChangeShapeType="1"/>
          </p:cNvSpPr>
          <p:nvPr/>
        </p:nvSpPr>
        <p:spPr bwMode="auto">
          <a:xfrm flipH="1" flipV="1">
            <a:off x="4572000" y="1412875"/>
            <a:ext cx="0" cy="863600"/>
          </a:xfrm>
          <a:prstGeom prst="line">
            <a:avLst/>
          </a:prstGeom>
          <a:noFill/>
          <a:ln w="9525">
            <a:solidFill>
              <a:schemeClr val="tx1"/>
            </a:solidFill>
            <a:round/>
            <a:headEnd/>
            <a:tailEnd type="triangle" w="med" len="med"/>
          </a:ln>
        </p:spPr>
        <p:txBody>
          <a:bodyPr/>
          <a:lstStyle/>
          <a:p>
            <a:endParaRPr lang="ru-RU"/>
          </a:p>
        </p:txBody>
      </p:sp>
      <p:sp>
        <p:nvSpPr>
          <p:cNvPr id="28677" name="Line 7"/>
          <p:cNvSpPr>
            <a:spLocks noChangeShapeType="1"/>
          </p:cNvSpPr>
          <p:nvPr/>
        </p:nvSpPr>
        <p:spPr bwMode="auto">
          <a:xfrm flipH="1">
            <a:off x="1476375" y="3357563"/>
            <a:ext cx="1439863" cy="0"/>
          </a:xfrm>
          <a:prstGeom prst="line">
            <a:avLst/>
          </a:prstGeom>
          <a:noFill/>
          <a:ln w="9525">
            <a:solidFill>
              <a:schemeClr val="tx1"/>
            </a:solidFill>
            <a:round/>
            <a:headEnd/>
            <a:tailEnd type="triangle" w="med" len="med"/>
          </a:ln>
        </p:spPr>
        <p:txBody>
          <a:bodyPr/>
          <a:lstStyle/>
          <a:p>
            <a:endParaRPr lang="ru-RU"/>
          </a:p>
        </p:txBody>
      </p:sp>
      <p:sp>
        <p:nvSpPr>
          <p:cNvPr id="28678" name="Line 8"/>
          <p:cNvSpPr>
            <a:spLocks noChangeShapeType="1"/>
          </p:cNvSpPr>
          <p:nvPr/>
        </p:nvSpPr>
        <p:spPr bwMode="auto">
          <a:xfrm>
            <a:off x="6227763" y="3357563"/>
            <a:ext cx="1368425" cy="0"/>
          </a:xfrm>
          <a:prstGeom prst="line">
            <a:avLst/>
          </a:prstGeom>
          <a:noFill/>
          <a:ln w="9525">
            <a:solidFill>
              <a:schemeClr val="tx1"/>
            </a:solidFill>
            <a:round/>
            <a:headEnd/>
            <a:tailEnd type="triangle" w="med" len="med"/>
          </a:ln>
        </p:spPr>
        <p:txBody>
          <a:bodyPr/>
          <a:lstStyle/>
          <a:p>
            <a:endParaRPr lang="ru-RU"/>
          </a:p>
        </p:txBody>
      </p:sp>
      <p:sp>
        <p:nvSpPr>
          <p:cNvPr id="28679" name="Line 9"/>
          <p:cNvSpPr>
            <a:spLocks noChangeShapeType="1"/>
          </p:cNvSpPr>
          <p:nvPr/>
        </p:nvSpPr>
        <p:spPr bwMode="auto">
          <a:xfrm>
            <a:off x="4572000" y="5445125"/>
            <a:ext cx="0" cy="719138"/>
          </a:xfrm>
          <a:prstGeom prst="line">
            <a:avLst/>
          </a:prstGeom>
          <a:noFill/>
          <a:ln w="9525">
            <a:solidFill>
              <a:schemeClr val="tx1"/>
            </a:solidFill>
            <a:round/>
            <a:headEnd/>
            <a:tailEnd type="triangle" w="med" len="med"/>
          </a:ln>
        </p:spPr>
        <p:txBody>
          <a:bodyPr/>
          <a:lstStyle/>
          <a:p>
            <a:endParaRPr lang="ru-RU"/>
          </a:p>
        </p:txBody>
      </p:sp>
      <p:sp>
        <p:nvSpPr>
          <p:cNvPr id="28680" name="Rectangle 13"/>
          <p:cNvSpPr>
            <a:spLocks noChangeArrowheads="1"/>
          </p:cNvSpPr>
          <p:nvPr/>
        </p:nvSpPr>
        <p:spPr bwMode="auto">
          <a:xfrm>
            <a:off x="611188" y="260350"/>
            <a:ext cx="7848600" cy="1066800"/>
          </a:xfrm>
          <a:prstGeom prst="rect">
            <a:avLst/>
          </a:prstGeom>
          <a:noFill/>
          <a:ln w="9525">
            <a:noFill/>
            <a:miter lim="800000"/>
            <a:headEnd/>
            <a:tailEnd/>
          </a:ln>
        </p:spPr>
        <p:txBody>
          <a:bodyPr>
            <a:spAutoFit/>
          </a:bodyPr>
          <a:lstStyle/>
          <a:p>
            <a:pPr>
              <a:spcBef>
                <a:spcPct val="20000"/>
              </a:spcBef>
            </a:pPr>
            <a:r>
              <a:rPr lang="kk-KZ"/>
              <a:t>Абылай хан туралы білетіндеріңді сызбаға түсіріңдер</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kk-KZ" smtClean="0"/>
              <a:t>Сабақты бекіту</a:t>
            </a:r>
            <a:endParaRPr lang="ru-RU" smtClean="0"/>
          </a:p>
        </p:txBody>
      </p:sp>
      <p:sp>
        <p:nvSpPr>
          <p:cNvPr id="29699" name="Rectangle 3"/>
          <p:cNvSpPr>
            <a:spLocks noGrp="1" noChangeArrowheads="1"/>
          </p:cNvSpPr>
          <p:nvPr>
            <p:ph type="body" idx="1"/>
          </p:nvPr>
        </p:nvSpPr>
        <p:spPr/>
        <p:txBody>
          <a:bodyPr/>
          <a:lstStyle/>
          <a:p>
            <a:pPr eaLnBrk="1" hangingPunct="1"/>
            <a:r>
              <a:rPr lang="kk-KZ" smtClean="0"/>
              <a:t>Абылай неше жасында қолбасшы болды?</a:t>
            </a:r>
          </a:p>
          <a:p>
            <a:pPr eaLnBrk="1" hangingPunct="1"/>
            <a:r>
              <a:rPr lang="kk-KZ" smtClean="0"/>
              <a:t>Абылай кімдердің көмегіне сүйенді?</a:t>
            </a:r>
          </a:p>
          <a:p>
            <a:pPr eaLnBrk="1" hangingPunct="1"/>
            <a:r>
              <a:rPr lang="kk-KZ" smtClean="0"/>
              <a:t>Қандай қазақ батырларын білесіңдер?</a:t>
            </a:r>
          </a:p>
          <a:p>
            <a:pPr eaLnBrk="1" hangingPunct="1">
              <a:buFontTx/>
              <a:buNone/>
            </a:pPr>
            <a:endParaRPr lang="ru-RU"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kk-KZ" dirty="0" smtClean="0"/>
              <a:t>Үйге тапсырма</a:t>
            </a:r>
            <a:endParaRPr lang="ru-RU" dirty="0" smtClean="0"/>
          </a:p>
        </p:txBody>
      </p:sp>
      <p:sp>
        <p:nvSpPr>
          <p:cNvPr id="30723" name="Rectangle 3"/>
          <p:cNvSpPr>
            <a:spLocks noGrp="1" noChangeArrowheads="1"/>
          </p:cNvSpPr>
          <p:nvPr>
            <p:ph type="body" idx="1"/>
          </p:nvPr>
        </p:nvSpPr>
        <p:spPr/>
        <p:txBody>
          <a:bodyPr/>
          <a:lstStyle/>
          <a:p>
            <a:pPr eaLnBrk="1" hangingPunct="1"/>
            <a:r>
              <a:rPr lang="kk-KZ" dirty="0" smtClean="0">
                <a:latin typeface="Times New Roman" pitchFamily="18" charset="0"/>
                <a:cs typeface="Times New Roman" pitchFamily="18" charset="0"/>
              </a:rPr>
              <a:t>Мәтіннің мазмұнын айту.</a:t>
            </a:r>
          </a:p>
          <a:p>
            <a:pPr eaLnBrk="1" hangingPunct="1"/>
            <a:r>
              <a:rPr lang="kk-KZ" dirty="0" smtClean="0">
                <a:latin typeface="Times New Roman" pitchFamily="18" charset="0"/>
                <a:cs typeface="Times New Roman" pitchFamily="18" charset="0"/>
              </a:rPr>
              <a:t>Абылай хан туралы деректер жинау.</a:t>
            </a:r>
          </a:p>
          <a:p>
            <a:pPr eaLnBrk="1" hangingPunct="1"/>
            <a:r>
              <a:rPr lang="kk-KZ" dirty="0" smtClean="0">
                <a:latin typeface="Times New Roman" pitchFamily="18" charset="0"/>
                <a:cs typeface="Times New Roman" pitchFamily="18" charset="0"/>
              </a:rPr>
              <a:t>Мақалдар жаттау.</a:t>
            </a:r>
          </a:p>
          <a:p>
            <a:pPr eaLnBrk="1" hangingPunct="1"/>
            <a:r>
              <a:rPr lang="kk-KZ" dirty="0" smtClean="0">
                <a:latin typeface="Times New Roman" pitchFamily="18" charset="0"/>
                <a:cs typeface="Times New Roman" pitchFamily="18" charset="0"/>
              </a:rPr>
              <a:t>142-жаттығу.</a:t>
            </a:r>
          </a:p>
          <a:p>
            <a:pPr eaLnBrk="1" hangingPunct="1"/>
            <a:r>
              <a:rPr lang="kk-KZ" dirty="0" smtClean="0">
                <a:latin typeface="Times New Roman" pitchFamily="18" charset="0"/>
                <a:cs typeface="Times New Roman" pitchFamily="18" charset="0"/>
              </a:rPr>
              <a:t>Бағалау.</a:t>
            </a:r>
          </a:p>
          <a:p>
            <a:pPr eaLnBrk="1" hangingPunct="1"/>
            <a:r>
              <a:rPr lang="kk-KZ" dirty="0" smtClean="0">
                <a:latin typeface="Times New Roman" pitchFamily="18" charset="0"/>
                <a:cs typeface="Times New Roman" pitchFamily="18" charset="0"/>
              </a:rPr>
              <a:t>Ән айтамыз.</a:t>
            </a:r>
          </a:p>
          <a:p>
            <a:pPr eaLnBrk="1" hangingPunct="1"/>
            <a:endParaRPr lang="ru-RU"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p:txBody>
          <a:bodyPr/>
          <a:lstStyle/>
          <a:p>
            <a:pPr eaLnBrk="1" hangingPunct="1"/>
            <a:r>
              <a:rPr lang="kk-KZ" dirty="0" smtClean="0">
                <a:latin typeface="Times New Roman" pitchFamily="18" charset="0"/>
                <a:cs typeface="Times New Roman" pitchFamily="18" charset="0"/>
              </a:rPr>
              <a:t>Типі:іскерлік пен дағдыны қалыптастыру</a:t>
            </a:r>
          </a:p>
          <a:p>
            <a:pPr eaLnBrk="1" hangingPunct="1"/>
            <a:r>
              <a:rPr lang="kk-KZ" dirty="0" smtClean="0">
                <a:latin typeface="Times New Roman" pitchFamily="18" charset="0"/>
                <a:cs typeface="Times New Roman" pitchFamily="18" charset="0"/>
              </a:rPr>
              <a:t>Түрі:аралас сабақ</a:t>
            </a:r>
          </a:p>
          <a:p>
            <a:pPr eaLnBrk="1" hangingPunct="1"/>
            <a:r>
              <a:rPr lang="kk-KZ" dirty="0" smtClean="0">
                <a:latin typeface="Times New Roman" pitchFamily="18" charset="0"/>
                <a:cs typeface="Times New Roman" pitchFamily="18" charset="0"/>
              </a:rPr>
              <a:t>Әдіс-тәсілдері:түсіндіру,баяндау,сұрақ-жауап</a:t>
            </a:r>
          </a:p>
          <a:p>
            <a:pPr eaLnBrk="1" hangingPunct="1"/>
            <a:r>
              <a:rPr lang="kk-KZ" dirty="0" smtClean="0">
                <a:latin typeface="Times New Roman" pitchFamily="18" charset="0"/>
                <a:cs typeface="Times New Roman" pitchFamily="18" charset="0"/>
              </a:rPr>
              <a:t>Көрнекілігі:батырлар, хандар, билер суреті, слайдтар</a:t>
            </a:r>
          </a:p>
          <a:p>
            <a:pPr eaLnBrk="1" hangingPunct="1"/>
            <a:r>
              <a:rPr lang="kk-KZ" dirty="0" smtClean="0">
                <a:latin typeface="Times New Roman" pitchFamily="18" charset="0"/>
                <a:cs typeface="Times New Roman" pitchFamily="18" charset="0"/>
              </a:rPr>
              <a:t>Сабақтың барысы:</a:t>
            </a:r>
          </a:p>
          <a:p>
            <a:pPr eaLnBrk="1" hangingPunct="1">
              <a:buFontTx/>
              <a:buNone/>
            </a:pPr>
            <a:r>
              <a:rPr lang="kk-KZ" dirty="0" smtClean="0">
                <a:latin typeface="Times New Roman" pitchFamily="18" charset="0"/>
                <a:cs typeface="Times New Roman" pitchFamily="18" charset="0"/>
              </a:rPr>
              <a:t>1.Ұйымдастыру кезеңі</a:t>
            </a:r>
          </a:p>
          <a:p>
            <a:pPr eaLnBrk="1" hangingPunct="1">
              <a:buFontTx/>
              <a:buNone/>
            </a:pPr>
            <a:endParaRPr lang="ru-RU"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p:txBody>
          <a:bodyPr/>
          <a:lstStyle/>
          <a:p>
            <a:pPr eaLnBrk="1" hangingPunct="1"/>
            <a:r>
              <a:rPr lang="kk-KZ" dirty="0" smtClean="0">
                <a:latin typeface="Times New Roman" pitchFamily="18" charset="0"/>
                <a:cs typeface="Times New Roman" pitchFamily="18" charset="0"/>
              </a:rPr>
              <a:t>Үлкенге де сіз,</a:t>
            </a:r>
          </a:p>
          <a:p>
            <a:pPr eaLnBrk="1" hangingPunct="1"/>
            <a:r>
              <a:rPr lang="kk-KZ" dirty="0" smtClean="0">
                <a:latin typeface="Times New Roman" pitchFamily="18" charset="0"/>
                <a:cs typeface="Times New Roman" pitchFamily="18" charset="0"/>
              </a:rPr>
              <a:t>Кішіге де сіз,</a:t>
            </a:r>
          </a:p>
          <a:p>
            <a:pPr eaLnBrk="1" hangingPunct="1"/>
            <a:r>
              <a:rPr lang="kk-KZ" dirty="0" smtClean="0">
                <a:latin typeface="Times New Roman" pitchFamily="18" charset="0"/>
                <a:cs typeface="Times New Roman" pitchFamily="18" charset="0"/>
              </a:rPr>
              <a:t>Сәлем беріп сіздерге,</a:t>
            </a:r>
          </a:p>
          <a:p>
            <a:pPr eaLnBrk="1" hangingPunct="1"/>
            <a:r>
              <a:rPr lang="kk-KZ" dirty="0" smtClean="0">
                <a:latin typeface="Times New Roman" pitchFamily="18" charset="0"/>
                <a:cs typeface="Times New Roman" pitchFamily="18" charset="0"/>
              </a:rPr>
              <a:t> Бас иеміз біз.</a:t>
            </a:r>
          </a:p>
          <a:p>
            <a:pPr eaLnBrk="1" hangingPunct="1"/>
            <a:endParaRPr lang="ru-RU"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idx="1"/>
          </p:nvPr>
        </p:nvSpPr>
        <p:spPr/>
        <p:txBody>
          <a:bodyPr/>
          <a:lstStyle/>
          <a:p>
            <a:pPr eaLnBrk="1" hangingPunct="1"/>
            <a:r>
              <a:rPr lang="kk-KZ" dirty="0" smtClean="0">
                <a:latin typeface="Times New Roman" pitchFamily="18" charset="0"/>
                <a:cs typeface="Times New Roman" pitchFamily="18" charset="0"/>
              </a:rPr>
              <a:t>Психологиялық дайындық</a:t>
            </a:r>
          </a:p>
          <a:p>
            <a:pPr eaLnBrk="1" hangingPunct="1"/>
            <a:r>
              <a:rPr lang="kk-KZ" dirty="0" smtClean="0">
                <a:latin typeface="Times New Roman" pitchFamily="18" charset="0"/>
                <a:cs typeface="Times New Roman" pitchFamily="18" charset="0"/>
              </a:rPr>
              <a:t>Балалар бүгінгі сабаққа қонақтар келіпті, демек бұл сабағымыз жай сабақ емес, ерекше сабақ болып өткелі тұр.</a:t>
            </a:r>
          </a:p>
          <a:p>
            <a:pPr eaLnBrk="1" hangingPunct="1"/>
            <a:r>
              <a:rPr lang="kk-KZ" dirty="0" smtClean="0">
                <a:latin typeface="Times New Roman" pitchFamily="18" charset="0"/>
                <a:cs typeface="Times New Roman" pitchFamily="18" charset="0"/>
              </a:rPr>
              <a:t>“Келгенше қонақ ұялады, </a:t>
            </a:r>
          </a:p>
          <a:p>
            <a:pPr eaLnBrk="1" hangingPunct="1"/>
            <a:r>
              <a:rPr lang="kk-KZ" dirty="0" smtClean="0">
                <a:latin typeface="Times New Roman" pitchFamily="18" charset="0"/>
                <a:cs typeface="Times New Roman" pitchFamily="18" charset="0"/>
              </a:rPr>
              <a:t>Келгеннен соң үй иесі ұялады”-демекші, біз ұятқа қалмауға тырысайық.</a:t>
            </a:r>
            <a:endParaRPr 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4" descr="bulvar"/>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4" descr="1978481c0078"/>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descr="pic_40[1]"/>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3"/>
          <p:cNvSpPr>
            <a:spLocks noGrp="1" noChangeArrowheads="1"/>
          </p:cNvSpPr>
          <p:nvPr>
            <p:ph type="body" idx="1"/>
          </p:nvPr>
        </p:nvSpPr>
        <p:spPr/>
        <p:txBody>
          <a:bodyPr/>
          <a:lstStyle/>
          <a:p>
            <a:pPr eaLnBrk="1" hangingPunct="1"/>
            <a:r>
              <a:rPr lang="kk-KZ" smtClean="0"/>
              <a:t>Үй тапсырмасын сұрау.</a:t>
            </a:r>
            <a:endParaRPr lang="ru-RU"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296</Words>
  <PresentationFormat>Экран (4:3)</PresentationFormat>
  <Paragraphs>65</Paragraphs>
  <Slides>23</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23</vt:i4>
      </vt:variant>
    </vt:vector>
  </HeadingPairs>
  <TitlesOfParts>
    <vt:vector size="25" baseType="lpstr">
      <vt:lpstr>Тема Office</vt:lpstr>
      <vt:lpstr>Слайд Microsoft PowerPoint</vt:lpstr>
      <vt:lpstr>Сабақтың тақырыбы: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                Абылай хан –қазақ халқының біртұтастығын сақтауға көп еңбек сіңірген. Әкесі Уәли Түркістан қаласының сұлтаны болған.Абылай 15 жасынан қазақтың жоңғарға қарсы соғысына қатысып, асқан ерліктер көрсетеді.Ол ақылды, шебер ұйымдастырушы, батыл қолбасшы, іскер әрі амал-айласы мол адам болған.Абылай қазақ жерін азат ету үшін орасан зор еңбек   сіңірді.Шаруашылық пен сауданы дамытуға ықпал етті.     Абылай күйші де болған.”Ақ толқын”, “Дүние қалды” , “Жетім торы” , “Қайран елім”  деген күйлері бар.Бұл күйлер өмірдің мәні туралы, ел қамы мен халық тағдыры жөнінде толғайды.Абылай хан- Қазақ ордасының ханы, қазақ мемлекетінің тарихындағы аса көрнекті мемлекет қайраткері. Жиырма жасында хан болып сайланған. Абылай жарты ғасырға жуық хандықты абыроймен атқарған.  Мәтінмен жұмыс.  </vt:lpstr>
      <vt:lpstr>ҚАБАНБАЙ БАТЫР</vt:lpstr>
      <vt:lpstr>НАУРЫЗБАЙ</vt:lpstr>
      <vt:lpstr>Слайд 17</vt:lpstr>
      <vt:lpstr>Оқулықпен жұмыс </vt:lpstr>
      <vt:lpstr>Сергіту сәті</vt:lpstr>
      <vt:lpstr>143-жаттығу 1.Мақалды көшіріп жазыңдар</vt:lpstr>
      <vt:lpstr>Слайд 21</vt:lpstr>
      <vt:lpstr>Сабақты бекіту</vt:lpstr>
      <vt:lpstr>Үйге тапсырма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Сабақтың тақырыбы: </dc:title>
  <dc:creator>rc_comp</dc:creator>
  <cp:lastModifiedBy>rc_comp</cp:lastModifiedBy>
  <cp:revision>1</cp:revision>
  <dcterms:created xsi:type="dcterms:W3CDTF">2014-03-27T01:41:46Z</dcterms:created>
  <dcterms:modified xsi:type="dcterms:W3CDTF">2014-03-27T01:55:00Z</dcterms:modified>
</cp:coreProperties>
</file>