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3" r:id="rId2"/>
    <p:sldId id="292" r:id="rId3"/>
    <p:sldId id="295" r:id="rId4"/>
    <p:sldId id="296" r:id="rId5"/>
    <p:sldId id="304" r:id="rId6"/>
    <p:sldId id="297" r:id="rId7"/>
    <p:sldId id="298" r:id="rId8"/>
    <p:sldId id="257" r:id="rId9"/>
    <p:sldId id="258" r:id="rId10"/>
    <p:sldId id="260" r:id="rId11"/>
    <p:sldId id="261" r:id="rId12"/>
    <p:sldId id="262" r:id="rId13"/>
    <p:sldId id="299" r:id="rId14"/>
    <p:sldId id="263" r:id="rId15"/>
    <p:sldId id="264" r:id="rId16"/>
    <p:sldId id="265" r:id="rId17"/>
    <p:sldId id="266" r:id="rId18"/>
    <p:sldId id="267" r:id="rId19"/>
    <p:sldId id="269" r:id="rId20"/>
    <p:sldId id="270" r:id="rId21"/>
    <p:sldId id="272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82" r:id="rId31"/>
    <p:sldId id="283" r:id="rId32"/>
    <p:sldId id="284" r:id="rId33"/>
    <p:sldId id="285" r:id="rId34"/>
    <p:sldId id="286" r:id="rId35"/>
    <p:sldId id="287" r:id="rId36"/>
    <p:sldId id="288" r:id="rId37"/>
    <p:sldId id="289" r:id="rId38"/>
    <p:sldId id="290" r:id="rId39"/>
    <p:sldId id="291" r:id="rId40"/>
    <p:sldId id="301" r:id="rId41"/>
    <p:sldId id="302" r:id="rId4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BBE0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3E4B7-13FA-40ED-845F-D8B548DC8258}" type="datetimeFigureOut">
              <a:rPr lang="ru-RU" smtClean="0"/>
              <a:pPr/>
              <a:t>20.10.2014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9CA77-FA7F-4088-BD1B-8917BA50DE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3E4B7-13FA-40ED-845F-D8B548DC8258}" type="datetimeFigureOut">
              <a:rPr lang="ru-RU" smtClean="0"/>
              <a:pPr/>
              <a:t>20.10.2014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9CA77-FA7F-4088-BD1B-8917BA50DE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3E4B7-13FA-40ED-845F-D8B548DC8258}" type="datetimeFigureOut">
              <a:rPr lang="ru-RU" smtClean="0"/>
              <a:pPr/>
              <a:t>20.10.2014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9CA77-FA7F-4088-BD1B-8917BA50DE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3E4B7-13FA-40ED-845F-D8B548DC8258}" type="datetimeFigureOut">
              <a:rPr lang="ru-RU" smtClean="0"/>
              <a:pPr/>
              <a:t>20.10.2014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9CA77-FA7F-4088-BD1B-8917BA50DE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3E4B7-13FA-40ED-845F-D8B548DC8258}" type="datetimeFigureOut">
              <a:rPr lang="ru-RU" smtClean="0"/>
              <a:pPr/>
              <a:t>20.10.2014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9CA77-FA7F-4088-BD1B-8917BA50DE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3E4B7-13FA-40ED-845F-D8B548DC8258}" type="datetimeFigureOut">
              <a:rPr lang="ru-RU" smtClean="0"/>
              <a:pPr/>
              <a:t>20.10.2014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9CA77-FA7F-4088-BD1B-8917BA50DE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3E4B7-13FA-40ED-845F-D8B548DC8258}" type="datetimeFigureOut">
              <a:rPr lang="ru-RU" smtClean="0"/>
              <a:pPr/>
              <a:t>20.10.2014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9CA77-FA7F-4088-BD1B-8917BA50DE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3E4B7-13FA-40ED-845F-D8B548DC8258}" type="datetimeFigureOut">
              <a:rPr lang="ru-RU" smtClean="0"/>
              <a:pPr/>
              <a:t>20.10.2014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9CA77-FA7F-4088-BD1B-8917BA50DE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3E4B7-13FA-40ED-845F-D8B548DC8258}" type="datetimeFigureOut">
              <a:rPr lang="ru-RU" smtClean="0"/>
              <a:pPr/>
              <a:t>20.10.2014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9CA77-FA7F-4088-BD1B-8917BA50DE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3E4B7-13FA-40ED-845F-D8B548DC8258}" type="datetimeFigureOut">
              <a:rPr lang="ru-RU" smtClean="0"/>
              <a:pPr/>
              <a:t>20.10.2014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9CA77-FA7F-4088-BD1B-8917BA50DE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3E4B7-13FA-40ED-845F-D8B548DC8258}" type="datetimeFigureOut">
              <a:rPr lang="ru-RU" smtClean="0"/>
              <a:pPr/>
              <a:t>20.10.2014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9CA77-FA7F-4088-BD1B-8917BA50DE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A3E4B7-13FA-40ED-845F-D8B548DC8258}" type="datetimeFigureOut">
              <a:rPr lang="ru-RU" smtClean="0"/>
              <a:pPr/>
              <a:t>20.10.2014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99CA77-FA7F-4088-BD1B-8917BA50DEC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gif"/><Relationship Id="rId4" Type="http://schemas.openxmlformats.org/officeDocument/2006/relationships/image" Target="../media/image14.gif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gif"/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gif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gif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gif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gif"/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57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357166"/>
            <a:ext cx="8839200" cy="6215106"/>
          </a:xfrm>
        </p:spPr>
        <p:txBody>
          <a:bodyPr/>
          <a:lstStyle/>
          <a:p>
            <a:pPr eaLnBrk="1" hangingPunct="1"/>
            <a:r>
              <a:rPr lang="ru-RU" sz="4000" b="1" dirty="0" smtClean="0">
                <a:solidFill>
                  <a:srgbClr val="FF3300"/>
                </a:solidFill>
              </a:rPr>
              <a:t>В</a:t>
            </a:r>
            <a:r>
              <a:rPr lang="ru-RU" sz="4000" b="1" dirty="0" smtClean="0">
                <a:solidFill>
                  <a:srgbClr val="FF3300"/>
                </a:solidFill>
              </a:rPr>
              <a:t>оспитание </a:t>
            </a:r>
            <a:r>
              <a:rPr lang="ru-RU" sz="4000" b="1" dirty="0" smtClean="0">
                <a:solidFill>
                  <a:srgbClr val="FF3300"/>
                </a:solidFill>
              </a:rPr>
              <a:t>здорового </a:t>
            </a:r>
            <a:br>
              <a:rPr lang="ru-RU" sz="4000" b="1" dirty="0" smtClean="0">
                <a:solidFill>
                  <a:srgbClr val="FF3300"/>
                </a:solidFill>
              </a:rPr>
            </a:br>
            <a:r>
              <a:rPr lang="ru-RU" sz="4000" b="1" dirty="0" smtClean="0">
                <a:solidFill>
                  <a:srgbClr val="FF3300"/>
                </a:solidFill>
              </a:rPr>
              <a:t>образа жизни у детей дошкольного возраста</a:t>
            </a:r>
            <a:r>
              <a:rPr lang="ru-RU" b="1" dirty="0" smtClean="0"/>
              <a:t> 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			</a:t>
            </a:r>
            <a:r>
              <a:rPr lang="ru-RU" sz="2400" b="1" smtClean="0"/>
              <a:t>подготовила презентацию:</a:t>
            </a:r>
            <a:br>
              <a:rPr lang="ru-RU" sz="2400" b="1" smtClean="0"/>
            </a:br>
            <a:r>
              <a:rPr lang="ru-RU" sz="2400" b="1" smtClean="0"/>
              <a:t>			    воспитатель </a:t>
            </a:r>
            <a:r>
              <a:rPr lang="ru-RU" sz="2400" b="1" dirty="0" smtClean="0"/>
              <a:t>МБДОУ ДС №45, </a:t>
            </a:r>
            <a:br>
              <a:rPr lang="ru-RU" sz="2400" b="1" dirty="0" smtClean="0"/>
            </a:br>
            <a:r>
              <a:rPr lang="ru-RU" sz="2400" b="1" smtClean="0"/>
              <a:t>      		         с</a:t>
            </a:r>
            <a:r>
              <a:rPr lang="ru-RU" sz="2400" b="1" dirty="0" smtClean="0"/>
              <a:t>. </a:t>
            </a:r>
            <a:r>
              <a:rPr lang="ru-RU" sz="2400" b="1" dirty="0" err="1" smtClean="0"/>
              <a:t>Тхамаха</a:t>
            </a:r>
            <a:r>
              <a:rPr lang="ru-RU" sz="2400" b="1" dirty="0" smtClean="0"/>
              <a:t>, Сурикова Н.С.</a:t>
            </a:r>
            <a:endParaRPr lang="ru-RU" sz="2400" b="1" dirty="0" smtClean="0"/>
          </a:p>
        </p:txBody>
      </p:sp>
      <p:pic>
        <p:nvPicPr>
          <p:cNvPr id="4102" name="Рисунок 64" descr="C:\Documents and Settings\adm\Рабочий стол\наташка\ludi_children_09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86710" y="642918"/>
            <a:ext cx="804863" cy="712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1000"/>
                                        <p:tgtEl>
                                          <p:spTgt spid="415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574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7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ru-RU" sz="4000" b="1" dirty="0" smtClean="0">
                <a:solidFill>
                  <a:srgbClr val="FF3300"/>
                </a:solidFill>
              </a:rPr>
              <a:t>Формирование интегративных качеств ребёнка</a:t>
            </a:r>
          </a:p>
        </p:txBody>
      </p:sp>
      <p:sp>
        <p:nvSpPr>
          <p:cNvPr id="371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371600"/>
            <a:ext cx="8763000" cy="527211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2000" b="1" dirty="0" smtClean="0">
                <a:solidFill>
                  <a:srgbClr val="339933"/>
                </a:solidFill>
              </a:rPr>
              <a:t>Физически развитый, овладевший основными культурно-гигиеническими навыками.</a:t>
            </a:r>
          </a:p>
          <a:p>
            <a:pPr eaLnBrk="1" hangingPunct="1">
              <a:lnSpc>
                <a:spcPct val="80000"/>
              </a:lnSpc>
            </a:pPr>
            <a:r>
              <a:rPr lang="ru-RU" sz="2000" b="1" dirty="0" smtClean="0">
                <a:solidFill>
                  <a:srgbClr val="00B0F0"/>
                </a:solidFill>
              </a:rPr>
              <a:t>Любознательный, активный.</a:t>
            </a:r>
          </a:p>
          <a:p>
            <a:pPr eaLnBrk="1" hangingPunct="1">
              <a:lnSpc>
                <a:spcPct val="80000"/>
              </a:lnSpc>
            </a:pPr>
            <a:r>
              <a:rPr lang="ru-RU" sz="2000" b="1" dirty="0" smtClean="0">
                <a:solidFill>
                  <a:srgbClr val="FFFF00"/>
                </a:solidFill>
              </a:rPr>
              <a:t>Эмоционально отзывчивый.</a:t>
            </a:r>
          </a:p>
          <a:p>
            <a:pPr eaLnBrk="1" hangingPunct="1">
              <a:lnSpc>
                <a:spcPct val="80000"/>
              </a:lnSpc>
            </a:pPr>
            <a:r>
              <a:rPr lang="ru-RU" sz="2000" b="1" dirty="0" smtClean="0">
                <a:solidFill>
                  <a:srgbClr val="FF0066"/>
                </a:solidFill>
              </a:rPr>
              <a:t>Овладевший средствами общения и способами взаимодействия со взрослыми и сверстниками.</a:t>
            </a:r>
          </a:p>
          <a:p>
            <a:pPr eaLnBrk="1" hangingPunct="1">
              <a:lnSpc>
                <a:spcPct val="80000"/>
              </a:lnSpc>
            </a:pPr>
            <a:r>
              <a:rPr lang="ru-RU" sz="2000" b="1" dirty="0" smtClean="0">
                <a:solidFill>
                  <a:srgbClr val="339933"/>
                </a:solidFill>
              </a:rPr>
              <a:t>Способный управлять своим поведением и планировать свои действия на основе первичных ценностных представлений, соблюдающий элементарные общепринятые нормы и правила поведения.</a:t>
            </a:r>
          </a:p>
          <a:p>
            <a:pPr eaLnBrk="1" hangingPunct="1">
              <a:lnSpc>
                <a:spcPct val="80000"/>
              </a:lnSpc>
            </a:pPr>
            <a:r>
              <a:rPr lang="ru-RU" sz="2000" b="1" dirty="0" smtClean="0">
                <a:solidFill>
                  <a:srgbClr val="FF3300"/>
                </a:solidFill>
              </a:rPr>
              <a:t>Способный решать интеллектуальные и личностные задачи (проблемы), адекватные возрасту.</a:t>
            </a:r>
          </a:p>
          <a:p>
            <a:pPr eaLnBrk="1" hangingPunct="1">
              <a:lnSpc>
                <a:spcPct val="80000"/>
              </a:lnSpc>
            </a:pPr>
            <a:r>
              <a:rPr lang="ru-RU" sz="2000" b="1" dirty="0" smtClean="0">
                <a:solidFill>
                  <a:srgbClr val="7030A0"/>
                </a:solidFill>
              </a:rPr>
              <a:t>Имеющий первичные представления о себе, семье, обществе (ближайшем социуме), государстве (стране), мире и природе.</a:t>
            </a:r>
          </a:p>
          <a:p>
            <a:pPr eaLnBrk="1" hangingPunct="1">
              <a:lnSpc>
                <a:spcPct val="80000"/>
              </a:lnSpc>
            </a:pPr>
            <a:r>
              <a:rPr lang="ru-RU" sz="2000" b="1" dirty="0" smtClean="0">
                <a:solidFill>
                  <a:srgbClr val="FF0066"/>
                </a:solidFill>
              </a:rPr>
              <a:t>Овладевший универсальными предпосылками учебной деятельности.</a:t>
            </a:r>
          </a:p>
          <a:p>
            <a:pPr eaLnBrk="1" hangingPunct="1">
              <a:lnSpc>
                <a:spcPct val="80000"/>
              </a:lnSpc>
            </a:pPr>
            <a:r>
              <a:rPr lang="ru-RU" sz="2000" b="1" dirty="0" smtClean="0"/>
              <a:t>Овладевший необходимыми умениями и навыками.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000" dirty="0" smtClean="0"/>
              <a:t>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717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71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71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71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717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717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717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3717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3717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3717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3717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1714" grpId="0"/>
      <p:bldP spid="371715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8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472518" cy="1477962"/>
          </a:xfrm>
        </p:spPr>
        <p:txBody>
          <a:bodyPr>
            <a:normAutofit/>
          </a:bodyPr>
          <a:lstStyle/>
          <a:p>
            <a:pPr eaLnBrk="1" hangingPunct="1"/>
            <a:r>
              <a:rPr lang="ru-RU" sz="3200" b="1" dirty="0" smtClean="0">
                <a:solidFill>
                  <a:srgbClr val="FF3300"/>
                </a:solidFill>
              </a:rPr>
              <a:t>М</a:t>
            </a:r>
            <a:r>
              <a:rPr lang="ru-RU" sz="3200" b="1" dirty="0" smtClean="0">
                <a:solidFill>
                  <a:srgbClr val="FF3300"/>
                </a:solidFill>
              </a:rPr>
              <a:t>одель </a:t>
            </a:r>
            <a:r>
              <a:rPr lang="ru-RU" sz="3200" b="1" dirty="0" smtClean="0">
                <a:solidFill>
                  <a:srgbClr val="FF3300"/>
                </a:solidFill>
              </a:rPr>
              <a:t>оздоровительной деятельности ДОУ</a:t>
            </a:r>
          </a:p>
        </p:txBody>
      </p:sp>
      <p:sp>
        <p:nvSpPr>
          <p:cNvPr id="62467" name="Rectangle 3"/>
          <p:cNvSpPr>
            <a:spLocks noChangeArrowheads="1"/>
          </p:cNvSpPr>
          <p:nvPr/>
        </p:nvSpPr>
        <p:spPr bwMode="auto">
          <a:xfrm>
            <a:off x="457200" y="5181600"/>
            <a:ext cx="8229600" cy="1676400"/>
          </a:xfrm>
          <a:prstGeom prst="rect">
            <a:avLst/>
          </a:prstGeom>
          <a:solidFill>
            <a:srgbClr val="E2BCC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200" i="1" u="none"/>
              <a:t>ФОРМИРОВАНИЕ ВАЛЕОЛОГИЧЕСКОЙ</a:t>
            </a:r>
          </a:p>
          <a:p>
            <a:pPr algn="ctr"/>
            <a:r>
              <a:rPr lang="ru-RU" sz="3200" i="1" u="none"/>
              <a:t>КУЛЬТУРЫ</a:t>
            </a:r>
          </a:p>
        </p:txBody>
      </p:sp>
      <p:sp>
        <p:nvSpPr>
          <p:cNvPr id="62468" name="Rectangle 4"/>
          <p:cNvSpPr>
            <a:spLocks noChangeArrowheads="1"/>
          </p:cNvSpPr>
          <p:nvPr/>
        </p:nvSpPr>
        <p:spPr bwMode="auto">
          <a:xfrm>
            <a:off x="1295400" y="3581400"/>
            <a:ext cx="6629400" cy="1828800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200" i="1" u="none"/>
              <a:t>КОРРЕКЦИОННО-</a:t>
            </a:r>
          </a:p>
          <a:p>
            <a:pPr algn="ctr"/>
            <a:r>
              <a:rPr lang="ru-RU" sz="3200" i="1" u="none"/>
              <a:t>ОЗДОРОВИТЕЛЬНАЯ</a:t>
            </a:r>
          </a:p>
          <a:p>
            <a:pPr algn="ctr"/>
            <a:r>
              <a:rPr lang="ru-RU" sz="3200" i="1" u="none"/>
              <a:t>ДЕЯТЕЛЬНОСТЬ</a:t>
            </a:r>
          </a:p>
        </p:txBody>
      </p:sp>
      <p:sp>
        <p:nvSpPr>
          <p:cNvPr id="62469" name="Rectangle 5"/>
          <p:cNvSpPr>
            <a:spLocks noChangeArrowheads="1"/>
          </p:cNvSpPr>
          <p:nvPr/>
        </p:nvSpPr>
        <p:spPr bwMode="auto">
          <a:xfrm>
            <a:off x="2057400" y="2133600"/>
            <a:ext cx="5181600" cy="1600200"/>
          </a:xfrm>
          <a:prstGeom prst="rect">
            <a:avLst/>
          </a:prstGeom>
          <a:solidFill>
            <a:srgbClr val="99FF66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200" i="1" u="none" dirty="0"/>
              <a:t>ОЗДОРОВИТЕЛЬНО-</a:t>
            </a:r>
          </a:p>
          <a:p>
            <a:pPr algn="ctr"/>
            <a:r>
              <a:rPr lang="ru-RU" sz="3200" i="1" u="none" dirty="0"/>
              <a:t>ПРОФИЛАКТИЧЕСКАЯ</a:t>
            </a:r>
          </a:p>
          <a:p>
            <a:pPr algn="ctr"/>
            <a:r>
              <a:rPr lang="ru-RU" sz="3200" i="1" u="none" dirty="0"/>
              <a:t>ДЕЯТЕЛЬНОСТЬ</a:t>
            </a:r>
          </a:p>
        </p:txBody>
      </p:sp>
      <p:sp>
        <p:nvSpPr>
          <p:cNvPr id="62470" name="Line 6"/>
          <p:cNvSpPr>
            <a:spLocks noChangeShapeType="1"/>
          </p:cNvSpPr>
          <p:nvPr/>
        </p:nvSpPr>
        <p:spPr bwMode="auto">
          <a:xfrm>
            <a:off x="7239000" y="2743200"/>
            <a:ext cx="1066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62471" name="Line 7"/>
          <p:cNvSpPr>
            <a:spLocks noChangeShapeType="1"/>
          </p:cNvSpPr>
          <p:nvPr/>
        </p:nvSpPr>
        <p:spPr bwMode="auto">
          <a:xfrm>
            <a:off x="8305800" y="2743200"/>
            <a:ext cx="0" cy="2438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62472" name="Line 8"/>
          <p:cNvSpPr>
            <a:spLocks noChangeShapeType="1"/>
          </p:cNvSpPr>
          <p:nvPr/>
        </p:nvSpPr>
        <p:spPr bwMode="auto">
          <a:xfrm flipH="1">
            <a:off x="838200" y="2743200"/>
            <a:ext cx="1219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62473" name="Line 9"/>
          <p:cNvSpPr>
            <a:spLocks noChangeShapeType="1"/>
          </p:cNvSpPr>
          <p:nvPr/>
        </p:nvSpPr>
        <p:spPr bwMode="auto">
          <a:xfrm>
            <a:off x="838200" y="2743200"/>
            <a:ext cx="0" cy="2438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62474" name="Line 10"/>
          <p:cNvSpPr>
            <a:spLocks noChangeShapeType="1"/>
          </p:cNvSpPr>
          <p:nvPr/>
        </p:nvSpPr>
        <p:spPr bwMode="auto">
          <a:xfrm>
            <a:off x="838200" y="4267200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62475" name="Line 11"/>
          <p:cNvSpPr>
            <a:spLocks noChangeShapeType="1"/>
          </p:cNvSpPr>
          <p:nvPr/>
        </p:nvSpPr>
        <p:spPr bwMode="auto">
          <a:xfrm>
            <a:off x="7924800" y="4343400"/>
            <a:ext cx="381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938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938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9389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93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389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30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8534400" cy="1676400"/>
          </a:xfrm>
        </p:spPr>
        <p:txBody>
          <a:bodyPr>
            <a:normAutofit/>
          </a:bodyPr>
          <a:lstStyle/>
          <a:p>
            <a:pPr eaLnBrk="1" hangingPunct="1"/>
            <a:r>
              <a:rPr lang="ru-RU" sz="3600" b="1" dirty="0" smtClean="0">
                <a:solidFill>
                  <a:srgbClr val="FF3300"/>
                </a:solidFill>
              </a:rPr>
              <a:t>О</a:t>
            </a:r>
            <a:r>
              <a:rPr lang="ru-RU" sz="3600" b="1" dirty="0" smtClean="0">
                <a:solidFill>
                  <a:srgbClr val="FF3300"/>
                </a:solidFill>
              </a:rPr>
              <a:t>здоровительная деятельность </a:t>
            </a:r>
            <a:r>
              <a:rPr lang="ru-RU" sz="3600" b="1" dirty="0" smtClean="0">
                <a:solidFill>
                  <a:srgbClr val="FF3300"/>
                </a:solidFill>
              </a:rPr>
              <a:t>в ДОУ</a:t>
            </a:r>
          </a:p>
        </p:txBody>
      </p:sp>
      <p:graphicFrame>
        <p:nvGraphicFramePr>
          <p:cNvPr id="354497" name="Group 193"/>
          <p:cNvGraphicFramePr>
            <a:graphicFrameLocks noGrp="1"/>
          </p:cNvGraphicFramePr>
          <p:nvPr/>
        </p:nvGraphicFramePr>
        <p:xfrm>
          <a:off x="381000" y="2209800"/>
          <a:ext cx="8382000" cy="3896682"/>
        </p:xfrm>
        <a:graphic>
          <a:graphicData uri="http://schemas.openxmlformats.org/drawingml/2006/table">
            <a:tbl>
              <a:tblPr/>
              <a:tblGrid>
                <a:gridCol w="381000"/>
                <a:gridCol w="3581400"/>
                <a:gridCol w="1524000"/>
                <a:gridCol w="1600200"/>
                <a:gridCol w="1295400"/>
              </a:tblGrid>
              <a:tr h="3381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№/п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Направления и мероприятия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Возрастная группа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Особенности организации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Продолжительность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33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8138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itchFamily="34" charset="0"/>
                        </a:rPr>
                        <a:t>ФОРМИРОВАНИЕ ОСНОВ ВАЛЕОЛОГИЧЕСКОЙ КУЛЬТУРЫ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8138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1. Культурно-гигиенические навыки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81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1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1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1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1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1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8138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2. Культура питания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8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8138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3. Познание своего организма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8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8138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4. Основы безопасности собственной жизнедеятельности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8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35430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35430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35430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3543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3543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3543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3543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430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69072"/>
          </a:xfrm>
        </p:spPr>
        <p:txBody>
          <a:bodyPr>
            <a:normAutofit/>
          </a:bodyPr>
          <a:lstStyle/>
          <a:p>
            <a:r>
              <a:rPr lang="ru-RU" b="1" dirty="0" smtClean="0"/>
              <a:t>Технология оздоровления и нетрадиционные технологии</a:t>
            </a:r>
            <a:endParaRPr lang="ru-RU" b="1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b="1" smtClean="0">
                <a:solidFill>
                  <a:srgbClr val="FF3300"/>
                </a:solidFill>
              </a:rPr>
              <a:t>Гимнастика </a:t>
            </a:r>
            <a:r>
              <a:rPr lang="ru-RU" b="1" smtClean="0"/>
              <a:t/>
            </a:r>
            <a:br>
              <a:rPr lang="ru-RU" b="1" smtClean="0"/>
            </a:br>
            <a:r>
              <a:rPr lang="ru-RU" b="1" smtClean="0">
                <a:solidFill>
                  <a:srgbClr val="FF3300"/>
                </a:solidFill>
              </a:rPr>
              <a:t>для спины и стопы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229600" cy="4724400"/>
          </a:xfrm>
        </p:spPr>
        <p:txBody>
          <a:bodyPr/>
          <a:lstStyle/>
          <a:p>
            <a:pPr eaLnBrk="1" hangingPunct="1"/>
            <a:r>
              <a:rPr lang="ru-RU" sz="4000" b="1" dirty="0" smtClean="0"/>
              <a:t>ТЕХНОЛОГИИ:</a:t>
            </a:r>
          </a:p>
          <a:p>
            <a:pPr eaLnBrk="1" hangingPunct="1">
              <a:buFontTx/>
              <a:buNone/>
            </a:pPr>
            <a:r>
              <a:rPr lang="ru-RU" b="1" i="1" dirty="0" smtClean="0"/>
              <a:t>   </a:t>
            </a:r>
            <a:r>
              <a:rPr lang="ru-RU" sz="4000" b="1" i="1" dirty="0" smtClean="0">
                <a:solidFill>
                  <a:srgbClr val="FFFF00"/>
                </a:solidFill>
              </a:rPr>
              <a:t>Элементы </a:t>
            </a:r>
            <a:r>
              <a:rPr lang="ru-RU" sz="4000" b="1" i="1" dirty="0" err="1" smtClean="0">
                <a:solidFill>
                  <a:srgbClr val="FFFF00"/>
                </a:solidFill>
              </a:rPr>
              <a:t>хатха-йоги</a:t>
            </a:r>
            <a:r>
              <a:rPr lang="ru-RU" sz="4000" b="1" i="1" dirty="0" smtClean="0">
                <a:solidFill>
                  <a:srgbClr val="FFFF00"/>
                </a:solidFill>
              </a:rPr>
              <a:t>. </a:t>
            </a:r>
            <a:r>
              <a:rPr lang="ru-RU" sz="4000" b="1" i="1" dirty="0" smtClean="0"/>
              <a:t>Упражнения на улучшение осанки, укрепление стопы, развитие гибкости.</a:t>
            </a:r>
          </a:p>
          <a:p>
            <a:pPr eaLnBrk="1" hangingPunct="1">
              <a:buFontTx/>
              <a:buNone/>
            </a:pPr>
            <a:r>
              <a:rPr lang="ru-RU" b="1" i="1" dirty="0" smtClean="0"/>
              <a:t>   </a:t>
            </a:r>
            <a:endParaRPr lang="ru-RU" sz="4000" b="1" i="1" dirty="0" smtClean="0"/>
          </a:p>
        </p:txBody>
      </p:sp>
      <p:sp>
        <p:nvSpPr>
          <p:cNvPr id="86020" name="AutoShape 4"/>
          <p:cNvSpPr>
            <a:spLocks noChangeArrowheads="1"/>
          </p:cNvSpPr>
          <p:nvPr/>
        </p:nvSpPr>
        <p:spPr bwMode="auto">
          <a:xfrm>
            <a:off x="609600" y="2743200"/>
            <a:ext cx="152400" cy="152400"/>
          </a:xfrm>
          <a:prstGeom prst="smileyFace">
            <a:avLst>
              <a:gd name="adj" fmla="val 4653"/>
            </a:avLst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>
                                        <p:cTn id="6" dur="500" fill="hold"/>
                                        <p:tgtEl>
                                          <p:spTgt spid="387074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707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80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ru-RU" sz="3600" b="1" smtClean="0">
                <a:solidFill>
                  <a:srgbClr val="FF3300"/>
                </a:solidFill>
              </a:rPr>
              <a:t>Упражнения для формирования правильной ОСАНКИ</a:t>
            </a:r>
          </a:p>
        </p:txBody>
      </p:sp>
      <p:sp>
        <p:nvSpPr>
          <p:cNvPr id="388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b="1" i="1" smtClean="0"/>
              <a:t>  </a:t>
            </a:r>
            <a:r>
              <a:rPr lang="ru-RU" b="1" i="1" smtClean="0">
                <a:solidFill>
                  <a:srgbClr val="FF3300"/>
                </a:solidFill>
              </a:rPr>
              <a:t>-1.</a:t>
            </a:r>
            <a:r>
              <a:rPr lang="ru-RU" b="1" i="1" smtClean="0"/>
              <a:t> Проверка осанки, стоя </a:t>
            </a:r>
          </a:p>
          <a:p>
            <a:pPr eaLnBrk="1" hangingPunct="1">
              <a:buFontTx/>
              <a:buNone/>
            </a:pPr>
            <a:r>
              <a:rPr lang="ru-RU" b="1" i="1" smtClean="0"/>
              <a:t>   у «стены осанки».</a:t>
            </a:r>
          </a:p>
          <a:p>
            <a:pPr eaLnBrk="1" hangingPunct="1">
              <a:buFontTx/>
              <a:buNone/>
            </a:pPr>
            <a:r>
              <a:rPr lang="ru-RU" b="1" i="1" smtClean="0"/>
              <a:t>    </a:t>
            </a:r>
          </a:p>
        </p:txBody>
      </p:sp>
      <p:sp>
        <p:nvSpPr>
          <p:cNvPr id="87044" name="AutoShape 4"/>
          <p:cNvSpPr>
            <a:spLocks noChangeArrowheads="1"/>
          </p:cNvSpPr>
          <p:nvPr/>
        </p:nvSpPr>
        <p:spPr bwMode="auto">
          <a:xfrm>
            <a:off x="533400" y="1752600"/>
            <a:ext cx="152400" cy="304800"/>
          </a:xfrm>
          <a:prstGeom prst="flowChartSort">
            <a:avLst/>
          </a:prstGeom>
          <a:solidFill>
            <a:srgbClr val="FF33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7045" name="Rectangle 5"/>
          <p:cNvSpPr>
            <a:spLocks noChangeArrowheads="1"/>
          </p:cNvSpPr>
          <p:nvPr/>
        </p:nvSpPr>
        <p:spPr bwMode="auto">
          <a:xfrm>
            <a:off x="714348" y="3286124"/>
            <a:ext cx="457200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0" u="none" dirty="0">
                <a:solidFill>
                  <a:srgbClr val="FFFF00"/>
                </a:solidFill>
              </a:rPr>
              <a:t>Хорошая осанка в положении стоя</a:t>
            </a:r>
          </a:p>
          <a:p>
            <a:r>
              <a:rPr lang="ru-RU" sz="2800" b="0" u="none" dirty="0">
                <a:solidFill>
                  <a:srgbClr val="FFFF00"/>
                </a:solidFill>
              </a:rPr>
              <a:t>означает, что плечи слегка отведены назад, грудная клетка расправлена, а туловище выпрямлено.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88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88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88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88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8098" grpId="0"/>
      <p:bldP spid="388099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80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ru-RU" sz="3600" b="1" smtClean="0">
                <a:solidFill>
                  <a:srgbClr val="FF3300"/>
                </a:solidFill>
              </a:rPr>
              <a:t>Упражнения для формирования правильной ОСАНКИ</a:t>
            </a:r>
          </a:p>
        </p:txBody>
      </p:sp>
      <p:sp>
        <p:nvSpPr>
          <p:cNvPr id="388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b="1" i="1" smtClean="0"/>
              <a:t>  </a:t>
            </a:r>
            <a:r>
              <a:rPr lang="ru-RU" b="1" i="1" smtClean="0">
                <a:solidFill>
                  <a:srgbClr val="FF3300"/>
                </a:solidFill>
              </a:rPr>
              <a:t>-1.</a:t>
            </a:r>
            <a:r>
              <a:rPr lang="ru-RU" b="1" i="1" smtClean="0"/>
              <a:t> Проверка осанки, стоя </a:t>
            </a:r>
          </a:p>
          <a:p>
            <a:pPr eaLnBrk="1" hangingPunct="1">
              <a:buFontTx/>
              <a:buNone/>
            </a:pPr>
            <a:r>
              <a:rPr lang="ru-RU" b="1" i="1" smtClean="0"/>
              <a:t>   у «стены осанки».</a:t>
            </a:r>
          </a:p>
          <a:p>
            <a:pPr eaLnBrk="1" hangingPunct="1">
              <a:buFontTx/>
              <a:buNone/>
            </a:pPr>
            <a:r>
              <a:rPr lang="ru-RU" b="1" i="1" smtClean="0"/>
              <a:t>    </a:t>
            </a:r>
          </a:p>
        </p:txBody>
      </p:sp>
      <p:sp>
        <p:nvSpPr>
          <p:cNvPr id="87044" name="AutoShape 4"/>
          <p:cNvSpPr>
            <a:spLocks noChangeArrowheads="1"/>
          </p:cNvSpPr>
          <p:nvPr/>
        </p:nvSpPr>
        <p:spPr bwMode="auto">
          <a:xfrm>
            <a:off x="533400" y="1752600"/>
            <a:ext cx="152400" cy="304800"/>
          </a:xfrm>
          <a:prstGeom prst="flowChartSort">
            <a:avLst/>
          </a:prstGeom>
          <a:solidFill>
            <a:srgbClr val="FF33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7045" name="Rectangle 5"/>
          <p:cNvSpPr>
            <a:spLocks noChangeArrowheads="1"/>
          </p:cNvSpPr>
          <p:nvPr/>
        </p:nvSpPr>
        <p:spPr bwMode="auto">
          <a:xfrm>
            <a:off x="685800" y="3276600"/>
            <a:ext cx="457200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0" u="none" dirty="0">
                <a:solidFill>
                  <a:srgbClr val="FFFF00"/>
                </a:solidFill>
              </a:rPr>
              <a:t>Хорошая осанка в положении стоя</a:t>
            </a:r>
          </a:p>
          <a:p>
            <a:r>
              <a:rPr lang="ru-RU" sz="2800" b="0" u="none" dirty="0">
                <a:solidFill>
                  <a:srgbClr val="FFFF00"/>
                </a:solidFill>
              </a:rPr>
              <a:t>означает, что плечи слегка отведены назад, грудная клетка расправлена, а туловище выпрямлено.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88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88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88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88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8098" grpId="0"/>
      <p:bldP spid="388099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ru-RU" sz="4000" b="1" dirty="0" smtClean="0">
                <a:solidFill>
                  <a:srgbClr val="FF3300"/>
                </a:solidFill>
              </a:rPr>
              <a:t>Упражнение</a:t>
            </a:r>
            <a:r>
              <a:rPr lang="ru-RU" sz="4000" b="1" dirty="0" smtClean="0">
                <a:solidFill>
                  <a:srgbClr val="FF3300"/>
                </a:solidFill>
              </a:rPr>
              <a:t> для</a:t>
            </a:r>
            <a:r>
              <a:rPr lang="ru-RU" sz="4000" b="1" dirty="0" smtClean="0">
                <a:solidFill>
                  <a:srgbClr val="1DAA12"/>
                </a:solidFill>
              </a:rPr>
              <a:t> </a:t>
            </a:r>
            <a:r>
              <a:rPr lang="ru-RU" sz="4000" b="1" dirty="0" smtClean="0">
                <a:solidFill>
                  <a:srgbClr val="FF3300"/>
                </a:solidFill>
              </a:rPr>
              <a:t>проверки осанки</a:t>
            </a:r>
            <a:endParaRPr lang="ru-RU" sz="4000" b="1" dirty="0" smtClean="0">
              <a:solidFill>
                <a:srgbClr val="FF3300"/>
              </a:solidFill>
            </a:endParaRPr>
          </a:p>
        </p:txBody>
      </p:sp>
      <p:sp>
        <p:nvSpPr>
          <p:cNvPr id="389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00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800" dirty="0" smtClean="0"/>
              <a:t>    Встать у стены осанки.</a:t>
            </a:r>
            <a:endParaRPr lang="ru-RU" sz="2800" b="1" i="1" dirty="0" smtClean="0"/>
          </a:p>
          <a:p>
            <a:pPr eaLnBrk="1" hangingPunct="1">
              <a:lnSpc>
                <a:spcPct val="90000"/>
              </a:lnSpc>
            </a:pPr>
            <a:r>
              <a:rPr lang="ru-RU" sz="2800" b="1" i="1" dirty="0" err="1" smtClean="0">
                <a:solidFill>
                  <a:srgbClr val="17880E"/>
                </a:solidFill>
              </a:rPr>
              <a:t>Огуречик</a:t>
            </a:r>
            <a:r>
              <a:rPr lang="ru-RU" sz="2800" b="1" i="1" dirty="0" smtClean="0">
                <a:solidFill>
                  <a:srgbClr val="17880E"/>
                </a:solidFill>
              </a:rPr>
              <a:t>, </a:t>
            </a:r>
            <a:r>
              <a:rPr lang="ru-RU" sz="2800" b="1" i="1" dirty="0" err="1" smtClean="0">
                <a:solidFill>
                  <a:srgbClr val="17880E"/>
                </a:solidFill>
              </a:rPr>
              <a:t>огуречик</a:t>
            </a:r>
            <a:r>
              <a:rPr lang="ru-RU" sz="2800" b="1" i="1" dirty="0" smtClean="0">
                <a:solidFill>
                  <a:srgbClr val="17880E"/>
                </a:solidFill>
              </a:rPr>
              <a:t> – интересный человечек</a:t>
            </a:r>
            <a:r>
              <a:rPr lang="ru-RU" sz="2800" b="1" i="1" dirty="0" smtClean="0"/>
              <a:t>.</a:t>
            </a:r>
            <a:endParaRPr lang="ru-RU" sz="2800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800" dirty="0" smtClean="0"/>
              <a:t>   (Напряжение и расслабление мышц спины через вхождение в образ </a:t>
            </a:r>
            <a:r>
              <a:rPr lang="ru-RU" sz="2800" dirty="0" err="1" smtClean="0"/>
              <a:t>огуречика</a:t>
            </a:r>
            <a:r>
              <a:rPr lang="ru-RU" sz="2800" dirty="0" smtClean="0"/>
              <a:t>.)</a:t>
            </a:r>
            <a:endParaRPr lang="ru-RU" sz="2800" b="1" i="1" dirty="0" smtClean="0"/>
          </a:p>
          <a:p>
            <a:pPr eaLnBrk="1" hangingPunct="1">
              <a:lnSpc>
                <a:spcPct val="90000"/>
              </a:lnSpc>
            </a:pPr>
            <a:r>
              <a:rPr lang="ru-RU" sz="2800" b="1" i="1" dirty="0" smtClean="0">
                <a:solidFill>
                  <a:srgbClr val="17880E"/>
                </a:solidFill>
              </a:rPr>
              <a:t>Плечи расправляет, головку поднимает.</a:t>
            </a:r>
            <a:r>
              <a:rPr lang="ru-RU" sz="2800" dirty="0" smtClean="0"/>
              <a:t> (Стоять ровно, лопатки сблизить, голову гордо поднять.)</a:t>
            </a:r>
            <a:endParaRPr lang="ru-RU" sz="2800" b="1" i="1" dirty="0" smtClean="0"/>
          </a:p>
          <a:p>
            <a:pPr eaLnBrk="1" hangingPunct="1">
              <a:lnSpc>
                <a:spcPct val="90000"/>
              </a:lnSpc>
            </a:pPr>
            <a:r>
              <a:rPr lang="ru-RU" sz="2800" b="1" i="1" dirty="0" smtClean="0">
                <a:solidFill>
                  <a:srgbClr val="17880E"/>
                </a:solidFill>
              </a:rPr>
              <a:t>И стоит, как часовой, возле грядки полевой.</a:t>
            </a:r>
            <a:r>
              <a:rPr lang="ru-RU" sz="2800" b="1" i="1" dirty="0" smtClean="0"/>
              <a:t> </a:t>
            </a:r>
            <a:r>
              <a:rPr lang="ru-RU" sz="2800" dirty="0" smtClean="0"/>
              <a:t>(Спина прямая, плечи отвести назад.)</a:t>
            </a:r>
          </a:p>
        </p:txBody>
      </p:sp>
      <p:sp>
        <p:nvSpPr>
          <p:cNvPr id="89093" name="Oval 5"/>
          <p:cNvSpPr>
            <a:spLocks noChangeArrowheads="1"/>
          </p:cNvSpPr>
          <p:nvPr/>
        </p:nvSpPr>
        <p:spPr bwMode="auto">
          <a:xfrm>
            <a:off x="8229600" y="5105400"/>
            <a:ext cx="228600" cy="1066800"/>
          </a:xfrm>
          <a:prstGeom prst="ellipse">
            <a:avLst/>
          </a:prstGeom>
          <a:solidFill>
            <a:srgbClr val="1DAA1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9094" name="Line 6"/>
          <p:cNvSpPr>
            <a:spLocks noChangeShapeType="1"/>
          </p:cNvSpPr>
          <p:nvPr/>
        </p:nvSpPr>
        <p:spPr bwMode="auto">
          <a:xfrm flipV="1">
            <a:off x="8001000" y="6172200"/>
            <a:ext cx="533400" cy="76200"/>
          </a:xfrm>
          <a:prstGeom prst="line">
            <a:avLst/>
          </a:prstGeom>
          <a:noFill/>
          <a:ln w="9525">
            <a:solidFill>
              <a:srgbClr val="1DAA1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9095" name="Line 7"/>
          <p:cNvSpPr>
            <a:spLocks noChangeShapeType="1"/>
          </p:cNvSpPr>
          <p:nvPr/>
        </p:nvSpPr>
        <p:spPr bwMode="auto">
          <a:xfrm>
            <a:off x="7924800" y="6019800"/>
            <a:ext cx="381000" cy="0"/>
          </a:xfrm>
          <a:prstGeom prst="line">
            <a:avLst/>
          </a:prstGeom>
          <a:noFill/>
          <a:ln w="9525">
            <a:solidFill>
              <a:srgbClr val="1DAA1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9096" name="Line 8"/>
          <p:cNvSpPr>
            <a:spLocks noChangeShapeType="1"/>
          </p:cNvSpPr>
          <p:nvPr/>
        </p:nvSpPr>
        <p:spPr bwMode="auto">
          <a:xfrm flipH="1">
            <a:off x="7924800" y="6096000"/>
            <a:ext cx="609600" cy="152400"/>
          </a:xfrm>
          <a:prstGeom prst="line">
            <a:avLst/>
          </a:prstGeom>
          <a:noFill/>
          <a:ln w="9525">
            <a:solidFill>
              <a:srgbClr val="1DAA1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9097" name="Line 9"/>
          <p:cNvSpPr>
            <a:spLocks noChangeShapeType="1"/>
          </p:cNvSpPr>
          <p:nvPr/>
        </p:nvSpPr>
        <p:spPr bwMode="auto">
          <a:xfrm>
            <a:off x="8458200" y="5943600"/>
            <a:ext cx="304800" cy="152400"/>
          </a:xfrm>
          <a:prstGeom prst="line">
            <a:avLst/>
          </a:prstGeom>
          <a:noFill/>
          <a:ln w="9525">
            <a:solidFill>
              <a:srgbClr val="1DAA1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9098" name="Line 10"/>
          <p:cNvSpPr>
            <a:spLocks noChangeShapeType="1"/>
          </p:cNvSpPr>
          <p:nvPr/>
        </p:nvSpPr>
        <p:spPr bwMode="auto">
          <a:xfrm>
            <a:off x="8305800" y="53340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9099" name="Line 11"/>
          <p:cNvSpPr>
            <a:spLocks noChangeShapeType="1"/>
          </p:cNvSpPr>
          <p:nvPr/>
        </p:nvSpPr>
        <p:spPr bwMode="auto">
          <a:xfrm>
            <a:off x="8305800" y="54102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9100" name="Line 12"/>
          <p:cNvSpPr>
            <a:spLocks noChangeShapeType="1"/>
          </p:cNvSpPr>
          <p:nvPr/>
        </p:nvSpPr>
        <p:spPr bwMode="auto">
          <a:xfrm>
            <a:off x="8305800" y="53340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9101" name="Line 13"/>
          <p:cNvSpPr>
            <a:spLocks noChangeShapeType="1"/>
          </p:cNvSpPr>
          <p:nvPr/>
        </p:nvSpPr>
        <p:spPr bwMode="auto">
          <a:xfrm>
            <a:off x="8229600" y="5562600"/>
            <a:ext cx="76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9102" name="Line 14"/>
          <p:cNvSpPr>
            <a:spLocks noChangeShapeType="1"/>
          </p:cNvSpPr>
          <p:nvPr/>
        </p:nvSpPr>
        <p:spPr bwMode="auto">
          <a:xfrm>
            <a:off x="8382000" y="57912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9103" name="Line 15"/>
          <p:cNvSpPr>
            <a:spLocks noChangeShapeType="1"/>
          </p:cNvSpPr>
          <p:nvPr/>
        </p:nvSpPr>
        <p:spPr bwMode="auto">
          <a:xfrm>
            <a:off x="8382000" y="5867400"/>
            <a:ext cx="76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9104" name="Line 16"/>
          <p:cNvSpPr>
            <a:spLocks noChangeShapeType="1"/>
          </p:cNvSpPr>
          <p:nvPr/>
        </p:nvSpPr>
        <p:spPr bwMode="auto">
          <a:xfrm>
            <a:off x="8305800" y="60198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6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600"/>
                            </p:stCondLst>
                            <p:childTnLst>
                              <p:par>
                                <p:cTn id="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2000"/>
                                        <p:tgtEl>
                                          <p:spTgt spid="389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600"/>
                            </p:stCondLst>
                            <p:childTnLst>
                              <p:par>
                                <p:cTn id="1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2000"/>
                                        <p:tgtEl>
                                          <p:spTgt spid="389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600"/>
                            </p:stCondLst>
                            <p:childTnLst>
                              <p:par>
                                <p:cTn id="17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2000"/>
                                        <p:tgtEl>
                                          <p:spTgt spid="389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600"/>
                            </p:stCondLst>
                            <p:childTnLst>
                              <p:par>
                                <p:cTn id="2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2000"/>
                                        <p:tgtEl>
                                          <p:spTgt spid="389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600"/>
                            </p:stCondLst>
                            <p:childTnLst>
                              <p:par>
                                <p:cTn id="2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2000"/>
                                        <p:tgtEl>
                                          <p:spTgt spid="389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22" grpId="0"/>
      <p:bldP spid="38912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1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ru-RU" sz="3600" b="1" smtClean="0">
                <a:solidFill>
                  <a:srgbClr val="FF3300"/>
                </a:solidFill>
              </a:rPr>
              <a:t>Упражнения для формирования правильной ОСАНКИ</a:t>
            </a:r>
          </a:p>
        </p:txBody>
      </p:sp>
      <p:sp>
        <p:nvSpPr>
          <p:cNvPr id="390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85000" lnSpcReduction="20000"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b="1" i="1" dirty="0" smtClean="0"/>
              <a:t>  </a:t>
            </a:r>
            <a:r>
              <a:rPr lang="ru-RU" b="1" i="1" dirty="0" smtClean="0">
                <a:solidFill>
                  <a:srgbClr val="FF3300"/>
                </a:solidFill>
              </a:rPr>
              <a:t>-2.</a:t>
            </a:r>
            <a:r>
              <a:rPr lang="ru-RU" b="1" i="1" dirty="0" smtClean="0"/>
              <a:t> </a:t>
            </a:r>
            <a:r>
              <a:rPr lang="ru-RU" sz="4400" b="1" i="1" dirty="0" smtClean="0"/>
              <a:t>Выполнение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4400" b="1" i="1" dirty="0" smtClean="0"/>
              <a:t>  движений руками,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4400" b="1" i="1" dirty="0" smtClean="0"/>
              <a:t>  ногами, туловищем,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4400" b="1" i="1" dirty="0" smtClean="0"/>
              <a:t>  плотно прижавшись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4400" b="1" i="1" dirty="0" smtClean="0"/>
              <a:t>  к стене</a:t>
            </a:r>
            <a:r>
              <a:rPr lang="ru-RU" sz="4400" b="1" i="1" dirty="0" smtClean="0"/>
              <a:t>.</a:t>
            </a:r>
          </a:p>
          <a:p>
            <a:pPr>
              <a:lnSpc>
                <a:spcPct val="90000"/>
              </a:lnSpc>
              <a:buNone/>
            </a:pPr>
            <a:r>
              <a:rPr lang="ru-RU" sz="4400" b="1" i="1" dirty="0" smtClean="0"/>
              <a:t> </a:t>
            </a:r>
            <a:r>
              <a:rPr lang="ru-RU" sz="4400" b="1" i="1" dirty="0" smtClean="0">
                <a:solidFill>
                  <a:srgbClr val="FF3300"/>
                </a:solidFill>
              </a:rPr>
              <a:t>-3. </a:t>
            </a:r>
            <a:r>
              <a:rPr lang="ru-RU" sz="4400" b="1" i="1" dirty="0" smtClean="0"/>
              <a:t>Выполнение движений из и.п. – стоя, сидя на стуле, сидя на коленях, лёжа на спине и животе.</a:t>
            </a:r>
            <a:endParaRPr lang="ru-RU" sz="4400" b="1" i="1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ru-RU" b="1" i="1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b="1" i="1" dirty="0" smtClean="0"/>
              <a:t>    </a:t>
            </a:r>
          </a:p>
        </p:txBody>
      </p:sp>
      <p:sp>
        <p:nvSpPr>
          <p:cNvPr id="90116" name="AutoShape 4"/>
          <p:cNvSpPr>
            <a:spLocks noChangeArrowheads="1"/>
          </p:cNvSpPr>
          <p:nvPr/>
        </p:nvSpPr>
        <p:spPr bwMode="auto">
          <a:xfrm>
            <a:off x="533400" y="1828800"/>
            <a:ext cx="152400" cy="304800"/>
          </a:xfrm>
          <a:prstGeom prst="flowChartSort">
            <a:avLst/>
          </a:prstGeom>
          <a:solidFill>
            <a:srgbClr val="FF33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90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90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90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90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90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90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90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90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0146" grpId="0"/>
      <p:bldP spid="390147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ru-RU" sz="4000" b="1" dirty="0" smtClean="0">
                <a:solidFill>
                  <a:srgbClr val="FF3300"/>
                </a:solidFill>
              </a:rPr>
              <a:t>Упражнение</a:t>
            </a:r>
            <a:r>
              <a:rPr lang="ru-RU" sz="4000" b="1" dirty="0" smtClean="0"/>
              <a:t> </a:t>
            </a:r>
            <a:r>
              <a:rPr lang="ru-RU" sz="4000" b="1" dirty="0" smtClean="0">
                <a:solidFill>
                  <a:srgbClr val="FFFF00"/>
                </a:solidFill>
              </a:rPr>
              <a:t>«Оса»</a:t>
            </a:r>
            <a:r>
              <a:rPr lang="ru-RU" sz="4000" b="1" dirty="0" smtClean="0">
                <a:solidFill>
                  <a:srgbClr val="A68430"/>
                </a:solidFill>
              </a:rPr>
              <a:t/>
            </a:r>
            <a:br>
              <a:rPr lang="ru-RU" sz="4000" b="1" dirty="0" smtClean="0">
                <a:solidFill>
                  <a:srgbClr val="A68430"/>
                </a:solidFill>
              </a:rPr>
            </a:br>
            <a:r>
              <a:rPr lang="ru-RU" sz="4000" b="1" dirty="0" smtClean="0">
                <a:solidFill>
                  <a:srgbClr val="FF3300"/>
                </a:solidFill>
              </a:rPr>
              <a:t>(формирование осанки)</a:t>
            </a:r>
          </a:p>
        </p:txBody>
      </p:sp>
      <p:sp>
        <p:nvSpPr>
          <p:cNvPr id="392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b="1" i="1" dirty="0" smtClean="0">
                <a:solidFill>
                  <a:srgbClr val="FFFF00"/>
                </a:solidFill>
              </a:rPr>
              <a:t>Посмотрите на осу, на крылатую красу:  </a:t>
            </a:r>
            <a:r>
              <a:rPr lang="ru-RU" dirty="0" smtClean="0"/>
              <a:t>(Стоя, ноги вместе, спина прямая, повороты головы вправо за  правое плечо, затем влево за левое плечо до упора – там «оса».)</a:t>
            </a:r>
            <a:endParaRPr lang="ru-RU" b="1" i="1" dirty="0" smtClean="0"/>
          </a:p>
          <a:p>
            <a:pPr eaLnBrk="1" hangingPunct="1">
              <a:lnSpc>
                <a:spcPct val="90000"/>
              </a:lnSpc>
            </a:pPr>
            <a:r>
              <a:rPr lang="ru-RU" b="1" i="1" dirty="0" smtClean="0">
                <a:solidFill>
                  <a:srgbClr val="FFFF00"/>
                </a:solidFill>
              </a:rPr>
              <a:t>Спинка прямая, талия тонкая,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b="1" i="1" dirty="0" smtClean="0">
                <a:solidFill>
                  <a:srgbClr val="FFFF00"/>
                </a:solidFill>
              </a:rPr>
              <a:t>   А жало звонкое! </a:t>
            </a:r>
            <a:r>
              <a:rPr lang="ru-RU" dirty="0" smtClean="0"/>
              <a:t>(Гордо поднять голову на вытянутой шее, развернув плечи. Свести лопатки.)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392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1000"/>
                                        <p:tgtEl>
                                          <p:spTgt spid="392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1000"/>
                                        <p:tgtEl>
                                          <p:spTgt spid="392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219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/>
          <a:lstStyle/>
          <a:p>
            <a:pPr eaLnBrk="1" hangingPunct="1"/>
            <a:r>
              <a:rPr lang="ru-RU" b="1" smtClean="0">
                <a:solidFill>
                  <a:srgbClr val="FF0000"/>
                </a:solidFill>
              </a:rPr>
              <a:t>КЛЮЧЕВЫЕ СЛОВА</a:t>
            </a:r>
          </a:p>
        </p:txBody>
      </p:sp>
      <p:sp>
        <p:nvSpPr>
          <p:cNvPr id="171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143000"/>
            <a:ext cx="8763000" cy="5410200"/>
          </a:xfrm>
        </p:spPr>
        <p:txBody>
          <a:bodyPr/>
          <a:lstStyle/>
          <a:p>
            <a:pPr eaLnBrk="1" hangingPunct="1"/>
            <a:r>
              <a:rPr lang="ru-RU" sz="2800" b="1" dirty="0" smtClean="0"/>
              <a:t>Здоровье.</a:t>
            </a:r>
          </a:p>
          <a:p>
            <a:pPr eaLnBrk="1" hangingPunct="1"/>
            <a:r>
              <a:rPr lang="ru-RU" sz="2800" b="1" dirty="0" smtClean="0"/>
              <a:t>Здоровый образ жизни.</a:t>
            </a:r>
          </a:p>
          <a:p>
            <a:pPr eaLnBrk="1" hangingPunct="1"/>
            <a:r>
              <a:rPr lang="ru-RU" sz="2800" b="1" dirty="0" smtClean="0"/>
              <a:t>Комплексная модель оздоровительной деятельности ДОУ. </a:t>
            </a:r>
          </a:p>
          <a:p>
            <a:pPr eaLnBrk="1" hangingPunct="1"/>
            <a:r>
              <a:rPr lang="ru-RU" sz="2800" b="1" dirty="0" smtClean="0"/>
              <a:t>Образовательная среда.</a:t>
            </a:r>
          </a:p>
          <a:p>
            <a:pPr eaLnBrk="1" hangingPunct="1"/>
            <a:r>
              <a:rPr lang="ru-RU" sz="2800" b="1" dirty="0" smtClean="0"/>
              <a:t>Проектирование.</a:t>
            </a:r>
          </a:p>
          <a:p>
            <a:pPr eaLnBrk="1" hangingPunct="1"/>
            <a:r>
              <a:rPr lang="ru-RU" sz="2800" b="1" dirty="0" smtClean="0"/>
              <a:t>Профессиональная компетентность педагогов.</a:t>
            </a:r>
          </a:p>
          <a:p>
            <a:pPr eaLnBrk="1" hangingPunct="1"/>
            <a:r>
              <a:rPr lang="ru-RU" sz="2800" b="1" dirty="0" smtClean="0"/>
              <a:t>Модульно-тематическое планирование.</a:t>
            </a:r>
          </a:p>
          <a:p>
            <a:pPr eaLnBrk="1" hangingPunct="1"/>
            <a:r>
              <a:rPr lang="ru-RU" sz="2800" b="1" dirty="0" smtClean="0"/>
              <a:t>Проблематика, формы и методы работы с педагогами.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1710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17101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7101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1710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710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1710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710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998"/>
                            </p:stCondLst>
                            <p:childTnLst>
                              <p:par>
                                <p:cTn id="1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71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71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71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498"/>
                            </p:stCondLst>
                            <p:childTnLst>
                              <p:par>
                                <p:cTn id="2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71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71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71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998"/>
                            </p:stCondLst>
                            <p:childTnLst>
                              <p:par>
                                <p:cTn id="2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71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71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71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71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71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71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71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71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71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71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71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71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000"/>
                            </p:stCondLst>
                            <p:childTnLst>
                              <p:par>
                                <p:cTn id="5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710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710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710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500"/>
                            </p:stCondLst>
                            <p:childTnLst>
                              <p:par>
                                <p:cTn id="5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710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710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710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1010" grpId="0"/>
      <p:bldP spid="171011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3218" name="Rectangle 2"/>
          <p:cNvSpPr>
            <a:spLocks noGrp="1" noChangeArrowheads="1"/>
          </p:cNvSpPr>
          <p:nvPr>
            <p:ph type="title"/>
          </p:nvPr>
        </p:nvSpPr>
        <p:spPr>
          <a:xfrm>
            <a:off x="285720" y="274638"/>
            <a:ext cx="840108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3600" b="1" dirty="0" smtClean="0">
                <a:solidFill>
                  <a:srgbClr val="FF3300"/>
                </a:solidFill>
              </a:rPr>
              <a:t>Упражнения для  формирования правильной </a:t>
            </a:r>
            <a:r>
              <a:rPr lang="ru-RU" sz="3600" b="1" dirty="0" smtClean="0">
                <a:solidFill>
                  <a:srgbClr val="FF3300"/>
                </a:solidFill>
              </a:rPr>
              <a:t>ОСАНКИ и стопы</a:t>
            </a:r>
            <a:endParaRPr lang="ru-RU" sz="3600" b="1" dirty="0" smtClean="0">
              <a:solidFill>
                <a:srgbClr val="FF3300"/>
              </a:solidFill>
            </a:endParaRPr>
          </a:p>
        </p:txBody>
      </p:sp>
      <p:sp>
        <p:nvSpPr>
          <p:cNvPr id="393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28736"/>
            <a:ext cx="8472518" cy="5286412"/>
          </a:xfrm>
        </p:spPr>
        <p:txBody>
          <a:bodyPr>
            <a:normAutofit fontScale="40000" lnSpcReduction="20000"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000" b="1" i="1" dirty="0" smtClean="0"/>
              <a:t>  </a:t>
            </a:r>
            <a:r>
              <a:rPr lang="ru-RU" sz="2800" b="1" i="1" dirty="0" smtClean="0">
                <a:solidFill>
                  <a:srgbClr val="FF3300"/>
                </a:solidFill>
              </a:rPr>
              <a:t>-</a:t>
            </a:r>
            <a:r>
              <a:rPr lang="ru-RU" sz="5100" b="1" dirty="0" smtClean="0">
                <a:solidFill>
                  <a:srgbClr val="FF3300"/>
                </a:solidFill>
              </a:rPr>
              <a:t>4. </a:t>
            </a:r>
            <a:r>
              <a:rPr lang="ru-RU" sz="5100" b="1" dirty="0" smtClean="0"/>
              <a:t>Ходьба с предметами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5100" b="1" dirty="0" smtClean="0"/>
              <a:t>  на голове, ходьба спиной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5100" b="1" dirty="0" smtClean="0"/>
              <a:t>  вперёд по начерченной на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5100" b="1" dirty="0" smtClean="0"/>
              <a:t>  полу линии и без неё</a:t>
            </a:r>
            <a:r>
              <a:rPr lang="ru-RU" sz="5100" b="1" dirty="0" smtClean="0"/>
              <a:t>.</a:t>
            </a:r>
            <a:endParaRPr lang="ru-RU" sz="5100" b="1" dirty="0" smtClean="0">
              <a:solidFill>
                <a:srgbClr val="FF3300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5100" b="1" dirty="0" smtClean="0">
                <a:solidFill>
                  <a:srgbClr val="FF3300"/>
                </a:solidFill>
              </a:rPr>
              <a:t>-5. </a:t>
            </a:r>
            <a:r>
              <a:rPr lang="ru-RU" sz="5100" b="1" dirty="0" smtClean="0"/>
              <a:t>Упражнения на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5100" b="1" dirty="0" smtClean="0"/>
              <a:t>  тренажёрах</a:t>
            </a:r>
            <a:r>
              <a:rPr lang="ru-RU" sz="5100" b="1" dirty="0" smtClean="0"/>
              <a:t>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ru-RU" sz="5100" b="1" dirty="0" smtClean="0"/>
          </a:p>
          <a:p>
            <a:pPr>
              <a:buNone/>
            </a:pPr>
            <a:r>
              <a:rPr lang="ru-RU" sz="5100" b="1" dirty="0" smtClean="0">
                <a:solidFill>
                  <a:srgbClr val="FF0000"/>
                </a:solidFill>
              </a:rPr>
              <a:t>-6</a:t>
            </a:r>
            <a:r>
              <a:rPr lang="ru-RU" sz="5100" b="1" dirty="0" smtClean="0"/>
              <a:t>. Разные </a:t>
            </a:r>
            <a:r>
              <a:rPr lang="ru-RU" sz="5100" b="1" dirty="0" smtClean="0"/>
              <a:t>виды ходьбы (на носках, на пятках, на внешней стороне стопы, перекатом с пятки на носок, пружинящим шагом и др</a:t>
            </a:r>
            <a:r>
              <a:rPr lang="ru-RU" sz="5100" b="1" dirty="0" smtClean="0"/>
              <a:t>.).</a:t>
            </a:r>
          </a:p>
          <a:p>
            <a:pPr>
              <a:buNone/>
            </a:pPr>
            <a:r>
              <a:rPr lang="ru-RU" sz="5100" b="1" dirty="0" smtClean="0">
                <a:solidFill>
                  <a:srgbClr val="FF0000"/>
                </a:solidFill>
              </a:rPr>
              <a:t>-7.  </a:t>
            </a:r>
            <a:r>
              <a:rPr lang="ru-RU" sz="5100" b="1" dirty="0" smtClean="0"/>
              <a:t>Захватывание стопами предметов.</a:t>
            </a:r>
          </a:p>
          <a:p>
            <a:pPr>
              <a:buNone/>
            </a:pPr>
            <a:r>
              <a:rPr lang="ru-RU" sz="5100" b="1" dirty="0" smtClean="0"/>
              <a:t>   Игры и упражнения для стоп из разных и.п. (лёжа на спине, на животе; сидя на стуле, на полу; стоя, стоя на носках, с сомкнутыми носками и др.).</a:t>
            </a:r>
          </a:p>
          <a:p>
            <a:endParaRPr lang="ru-RU" sz="3800" b="1" i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ru-RU" sz="2800" b="1" i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ru-RU" sz="2800" b="1" i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ru-RU" sz="2800" b="1" i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ru-RU" sz="2000" b="1" i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000" b="1" i="1" dirty="0" smtClean="0"/>
              <a:t>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93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93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93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93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93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93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93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93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93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2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932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000"/>
                            </p:stCondLst>
                            <p:childTnLst>
                              <p:par>
                                <p:cTn id="5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21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9321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3218" grpId="0"/>
      <p:bldP spid="393219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smtClean="0">
                <a:solidFill>
                  <a:srgbClr val="FF3300"/>
                </a:solidFill>
              </a:rPr>
              <a:t>Упражнение «Гусеничка»</a:t>
            </a:r>
          </a:p>
        </p:txBody>
      </p:sp>
      <p:sp>
        <p:nvSpPr>
          <p:cNvPr id="231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b="1" i="1" smtClean="0"/>
              <a:t>Ножку ставим на носок, а потом на пятку.</a:t>
            </a:r>
          </a:p>
          <a:p>
            <a:pPr eaLnBrk="1" hangingPunct="1">
              <a:buFontTx/>
              <a:buNone/>
            </a:pPr>
            <a:r>
              <a:rPr lang="ru-RU" b="1" i="1" smtClean="0"/>
              <a:t>   Гусеничка идёт, значит, всё в порядке. </a:t>
            </a:r>
            <a:r>
              <a:rPr lang="ru-RU" smtClean="0"/>
              <a:t>(Ходьба перекатом с пятки на носок одноимённым и разноимённым способом.)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14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14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314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31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31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31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31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31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600"/>
                            </p:stCondLst>
                            <p:childTnLst>
                              <p:par>
                                <p:cTn id="19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31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31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31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31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1426" grpId="0"/>
      <p:bldP spid="231427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6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smtClean="0">
                <a:solidFill>
                  <a:srgbClr val="FF3300"/>
                </a:solidFill>
              </a:rPr>
              <a:t>ИГРА ПОЗ «ЗВЕРОБАТИКА»</a:t>
            </a:r>
          </a:p>
        </p:txBody>
      </p:sp>
      <p:sp>
        <p:nvSpPr>
          <p:cNvPr id="476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219200"/>
            <a:ext cx="8839200" cy="5257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b="1" i="1" dirty="0" smtClean="0"/>
              <a:t>   </a:t>
            </a:r>
            <a:endParaRPr lang="ru-RU" b="1" i="1" dirty="0" smtClean="0">
              <a:solidFill>
                <a:schemeClr val="accent2"/>
              </a:solidFill>
            </a:endParaRPr>
          </a:p>
          <a:p>
            <a:pPr eaLnBrk="1" hangingPunct="1"/>
            <a:endParaRPr lang="ru-RU" b="1" i="1" dirty="0" smtClean="0">
              <a:solidFill>
                <a:srgbClr val="FF6699"/>
              </a:solidFill>
            </a:endParaRPr>
          </a:p>
          <a:p>
            <a:pPr eaLnBrk="1" hangingPunct="1"/>
            <a:endParaRPr lang="ru-RU" b="1" i="1" dirty="0" smtClean="0">
              <a:solidFill>
                <a:srgbClr val="FF6699"/>
              </a:solidFill>
            </a:endParaRPr>
          </a:p>
        </p:txBody>
      </p:sp>
      <p:pic>
        <p:nvPicPr>
          <p:cNvPr id="97284" name="Рисунок 1"/>
          <p:cNvPicPr>
            <a:picLocks noChangeAspect="1" noChangeArrowheads="1"/>
          </p:cNvPicPr>
          <p:nvPr/>
        </p:nvPicPr>
        <p:blipFill>
          <a:blip r:embed="rId2"/>
          <a:srcRect b="12114"/>
          <a:stretch>
            <a:fillRect/>
          </a:stretch>
        </p:blipFill>
        <p:spPr bwMode="auto">
          <a:xfrm>
            <a:off x="533400" y="1295400"/>
            <a:ext cx="17526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7285" name="Рисунок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24200" y="1295400"/>
            <a:ext cx="21336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7286" name="Рисунок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324600" y="1295400"/>
            <a:ext cx="16002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7287" name="Рисунок 4"/>
          <p:cNvPicPr>
            <a:picLocks noChangeAspect="1" noChangeArrowheads="1"/>
          </p:cNvPicPr>
          <p:nvPr/>
        </p:nvPicPr>
        <p:blipFill>
          <a:blip r:embed="rId5"/>
          <a:srcRect l="13483" t="2251"/>
          <a:stretch>
            <a:fillRect/>
          </a:stretch>
        </p:blipFill>
        <p:spPr bwMode="auto">
          <a:xfrm>
            <a:off x="5181600" y="3886200"/>
            <a:ext cx="15240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7288" name="Рисунок 5"/>
          <p:cNvPicPr>
            <a:picLocks noChangeAspect="1" noChangeArrowheads="1"/>
          </p:cNvPicPr>
          <p:nvPr/>
        </p:nvPicPr>
        <p:blipFill>
          <a:blip r:embed="rId6"/>
          <a:srcRect t="5898"/>
          <a:stretch>
            <a:fillRect/>
          </a:stretch>
        </p:blipFill>
        <p:spPr bwMode="auto">
          <a:xfrm>
            <a:off x="7086600" y="3810000"/>
            <a:ext cx="14478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7289" name="Рисунок 6"/>
          <p:cNvPicPr>
            <a:picLocks noChangeAspect="1" noChangeArrowheads="1"/>
          </p:cNvPicPr>
          <p:nvPr/>
        </p:nvPicPr>
        <p:blipFill>
          <a:blip r:embed="rId7"/>
          <a:srcRect l="4291"/>
          <a:stretch>
            <a:fillRect/>
          </a:stretch>
        </p:blipFill>
        <p:spPr bwMode="auto">
          <a:xfrm>
            <a:off x="609600" y="3810000"/>
            <a:ext cx="19812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7290" name="Рисунок 7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048000" y="3886200"/>
            <a:ext cx="17526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7291" name="Text Box 11"/>
          <p:cNvSpPr txBox="1">
            <a:spLocks noChangeArrowheads="1"/>
          </p:cNvSpPr>
          <p:nvPr/>
        </p:nvSpPr>
        <p:spPr bwMode="auto">
          <a:xfrm>
            <a:off x="609600" y="2971800"/>
            <a:ext cx="1676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800" u="none">
                <a:solidFill>
                  <a:srgbClr val="FF6699"/>
                </a:solidFill>
              </a:rPr>
              <a:t>«СОБАЧКА»</a:t>
            </a:r>
          </a:p>
        </p:txBody>
      </p:sp>
      <p:sp>
        <p:nvSpPr>
          <p:cNvPr id="97292" name="Text Box 12"/>
          <p:cNvSpPr txBox="1">
            <a:spLocks noChangeArrowheads="1"/>
          </p:cNvSpPr>
          <p:nvPr/>
        </p:nvSpPr>
        <p:spPr bwMode="auto">
          <a:xfrm>
            <a:off x="3352800" y="2971800"/>
            <a:ext cx="1752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800" u="none" dirty="0">
                <a:solidFill>
                  <a:srgbClr val="FFFF00"/>
                </a:solidFill>
              </a:rPr>
              <a:t>«ЧЕРВЯЧОК»</a:t>
            </a:r>
          </a:p>
        </p:txBody>
      </p:sp>
      <p:sp>
        <p:nvSpPr>
          <p:cNvPr id="97293" name="Text Box 13"/>
          <p:cNvSpPr txBox="1">
            <a:spLocks noChangeArrowheads="1"/>
          </p:cNvSpPr>
          <p:nvPr/>
        </p:nvSpPr>
        <p:spPr bwMode="auto">
          <a:xfrm>
            <a:off x="6248400" y="2971800"/>
            <a:ext cx="2133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800" u="none">
                <a:solidFill>
                  <a:srgbClr val="800000"/>
                </a:solidFill>
              </a:rPr>
              <a:t>«МЕДВЕЖОНОК»</a:t>
            </a:r>
          </a:p>
        </p:txBody>
      </p:sp>
      <p:sp>
        <p:nvSpPr>
          <p:cNvPr id="97294" name="Text Box 14"/>
          <p:cNvSpPr txBox="1">
            <a:spLocks noChangeArrowheads="1"/>
          </p:cNvSpPr>
          <p:nvPr/>
        </p:nvSpPr>
        <p:spPr bwMode="auto">
          <a:xfrm>
            <a:off x="838200" y="5478463"/>
            <a:ext cx="1524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800" u="none"/>
              <a:t>«ПАУЧОК»</a:t>
            </a:r>
          </a:p>
        </p:txBody>
      </p:sp>
      <p:sp>
        <p:nvSpPr>
          <p:cNvPr id="97295" name="Text Box 15"/>
          <p:cNvSpPr txBox="1">
            <a:spLocks noChangeArrowheads="1"/>
          </p:cNvSpPr>
          <p:nvPr/>
        </p:nvSpPr>
        <p:spPr bwMode="auto">
          <a:xfrm>
            <a:off x="3200400" y="5486400"/>
            <a:ext cx="1371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800" u="none" dirty="0">
                <a:solidFill>
                  <a:srgbClr val="FFFF00"/>
                </a:solidFill>
              </a:rPr>
              <a:t>«КОШКА»</a:t>
            </a:r>
          </a:p>
        </p:txBody>
      </p:sp>
      <p:sp>
        <p:nvSpPr>
          <p:cNvPr id="97296" name="Text Box 16"/>
          <p:cNvSpPr txBox="1">
            <a:spLocks noChangeArrowheads="1"/>
          </p:cNvSpPr>
          <p:nvPr/>
        </p:nvSpPr>
        <p:spPr bwMode="auto">
          <a:xfrm>
            <a:off x="5257800" y="5791200"/>
            <a:ext cx="1219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800" u="none">
                <a:solidFill>
                  <a:srgbClr val="FF0000"/>
                </a:solidFill>
              </a:rPr>
              <a:t>«ГУСЬ»</a:t>
            </a:r>
          </a:p>
        </p:txBody>
      </p:sp>
      <p:sp>
        <p:nvSpPr>
          <p:cNvPr id="97297" name="Text Box 17"/>
          <p:cNvSpPr txBox="1">
            <a:spLocks noChangeArrowheads="1"/>
          </p:cNvSpPr>
          <p:nvPr/>
        </p:nvSpPr>
        <p:spPr bwMode="auto">
          <a:xfrm>
            <a:off x="7010400" y="5783263"/>
            <a:ext cx="1752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1800" u="none"/>
          </a:p>
        </p:txBody>
      </p:sp>
      <p:sp>
        <p:nvSpPr>
          <p:cNvPr id="97298" name="Text Box 18"/>
          <p:cNvSpPr txBox="1">
            <a:spLocks noChangeArrowheads="1"/>
          </p:cNvSpPr>
          <p:nvPr/>
        </p:nvSpPr>
        <p:spPr bwMode="auto">
          <a:xfrm>
            <a:off x="6858000" y="5791200"/>
            <a:ext cx="2057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800" u="none">
                <a:solidFill>
                  <a:srgbClr val="33CC33"/>
                </a:solidFill>
              </a:rPr>
              <a:t>«ЛЯГУШОНОК»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3.61111E-6 3.33333E-6  C 0.06892 3.33333E-6  0.125 0.02847  0.125 0.06389  C 0.125 0.09907  0.06892 0.12777  3.61111E-6 0.12777  C -0.0691 0.12777  -0.125 0.09907  -0.125 0.06389  C -0.125 0.02847  -0.0691 3.33333E-6  3.61111E-6 3.33333E-6  Z " pathEditMode="relative">
                                      <p:cBhvr>
                                        <p:cTn id="6" dur="1000" fill="hold"/>
                                        <p:tgtEl>
                                          <p:spTgt spid="4761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90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6162" grpId="0"/>
      <p:bldP spid="47616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ru-RU" b="1" dirty="0" smtClean="0"/>
              <a:t>Этапы выполнения упражнений </a:t>
            </a:r>
            <a:r>
              <a:rPr lang="ru-RU" b="1" dirty="0" smtClean="0"/>
              <a:t>дыхательной гимнастики</a:t>
            </a:r>
            <a:endParaRPr lang="ru-RU" b="1" dirty="0" smtClean="0"/>
          </a:p>
        </p:txBody>
      </p:sp>
      <p:sp>
        <p:nvSpPr>
          <p:cNvPr id="414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b="1" i="1" dirty="0" smtClean="0">
                <a:solidFill>
                  <a:srgbClr val="FF3300"/>
                </a:solidFill>
              </a:rPr>
              <a:t>Принять игровую позу и зафиксировать её</a:t>
            </a:r>
            <a:r>
              <a:rPr lang="ru-RU" b="1" i="1" dirty="0" smtClean="0"/>
              <a:t>.</a:t>
            </a:r>
          </a:p>
          <a:p>
            <a:pPr eaLnBrk="1" hangingPunct="1">
              <a:lnSpc>
                <a:spcPct val="80000"/>
              </a:lnSpc>
            </a:pPr>
            <a:r>
              <a:rPr lang="ru-RU" b="1" i="1" dirty="0" smtClean="0">
                <a:solidFill>
                  <a:srgbClr val="009900"/>
                </a:solidFill>
              </a:rPr>
              <a:t>Расслабиться</a:t>
            </a:r>
            <a:r>
              <a:rPr lang="ru-RU" b="1" i="1" dirty="0" smtClean="0"/>
              <a:t>.</a:t>
            </a:r>
          </a:p>
          <a:p>
            <a:pPr eaLnBrk="1" hangingPunct="1">
              <a:lnSpc>
                <a:spcPct val="80000"/>
              </a:lnSpc>
            </a:pPr>
            <a:r>
              <a:rPr lang="ru-RU" b="1" i="1" dirty="0" smtClean="0">
                <a:solidFill>
                  <a:srgbClr val="FF3300"/>
                </a:solidFill>
              </a:rPr>
              <a:t>Сосредоточиться на дыхательном упражнении</a:t>
            </a:r>
            <a:r>
              <a:rPr lang="ru-RU" b="1" i="1" dirty="0" smtClean="0"/>
              <a:t>.    </a:t>
            </a:r>
          </a:p>
          <a:p>
            <a:pPr eaLnBrk="1" hangingPunct="1">
              <a:lnSpc>
                <a:spcPct val="80000"/>
              </a:lnSpc>
            </a:pPr>
            <a:r>
              <a:rPr lang="ru-RU" b="1" i="1" dirty="0" smtClean="0">
                <a:solidFill>
                  <a:srgbClr val="FFFF00"/>
                </a:solidFill>
              </a:rPr>
              <a:t>Сделать вдох</a:t>
            </a:r>
            <a:r>
              <a:rPr lang="ru-RU" b="1" i="1" dirty="0" smtClean="0"/>
              <a:t>.</a:t>
            </a:r>
          </a:p>
          <a:p>
            <a:pPr eaLnBrk="1" hangingPunct="1">
              <a:lnSpc>
                <a:spcPct val="80000"/>
              </a:lnSpc>
            </a:pPr>
            <a:r>
              <a:rPr lang="ru-RU" b="1" i="1" dirty="0" smtClean="0">
                <a:solidFill>
                  <a:srgbClr val="FF3300"/>
                </a:solidFill>
              </a:rPr>
              <a:t>Выполнить дыхательное упражнение</a:t>
            </a:r>
            <a:r>
              <a:rPr lang="ru-RU" b="1" i="1" dirty="0" smtClean="0">
                <a:solidFill>
                  <a:schemeClr val="tx2"/>
                </a:solidFill>
              </a:rPr>
              <a:t>.</a:t>
            </a:r>
          </a:p>
          <a:p>
            <a:pPr eaLnBrk="1" hangingPunct="1">
              <a:lnSpc>
                <a:spcPct val="80000"/>
              </a:lnSpc>
            </a:pPr>
            <a:r>
              <a:rPr lang="ru-RU" b="1" i="1" dirty="0" smtClean="0">
                <a:solidFill>
                  <a:srgbClr val="009900"/>
                </a:solidFill>
              </a:rPr>
              <a:t>Расслабиться, сменив позу</a:t>
            </a:r>
            <a:r>
              <a:rPr lang="ru-RU" b="1" i="1" dirty="0" smtClean="0">
                <a:solidFill>
                  <a:schemeClr val="tx2"/>
                </a:solidFill>
              </a:rPr>
              <a:t>.  </a:t>
            </a:r>
            <a:r>
              <a:rPr lang="ru-RU" b="1" i="1" dirty="0" smtClean="0">
                <a:solidFill>
                  <a:schemeClr val="folHlink"/>
                </a:solidFill>
              </a:rPr>
              <a:t>  </a:t>
            </a:r>
          </a:p>
          <a:p>
            <a:pPr eaLnBrk="1" hangingPunct="1">
              <a:lnSpc>
                <a:spcPct val="80000"/>
              </a:lnSpc>
            </a:pPr>
            <a:endParaRPr lang="ru-RU" b="1" i="1" dirty="0" smtClean="0">
              <a:solidFill>
                <a:schemeClr val="folHlink"/>
              </a:solidFill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ru-RU" sz="1600" b="1" i="1" dirty="0" smtClean="0"/>
              <a:t>                           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14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14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14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14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14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14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414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414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414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414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414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414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414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414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414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414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414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414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2000"/>
                            </p:stCondLst>
                            <p:childTnLst>
                              <p:par>
                                <p:cTn id="4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414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414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414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472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ru-RU" b="1" dirty="0" smtClean="0">
                <a:solidFill>
                  <a:srgbClr val="FF3300"/>
                </a:solidFill>
              </a:rPr>
              <a:t>Дыхательное упражнение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>
                <a:solidFill>
                  <a:srgbClr val="FFFF00"/>
                </a:solidFill>
              </a:rPr>
              <a:t>«ДЕЛЬФИН</a:t>
            </a:r>
            <a:r>
              <a:rPr lang="ru-RU" sz="4000" b="1" dirty="0" smtClean="0">
                <a:solidFill>
                  <a:srgbClr val="FFFF00"/>
                </a:solidFill>
              </a:rPr>
              <a:t>»</a:t>
            </a:r>
          </a:p>
        </p:txBody>
      </p:sp>
      <p:sp>
        <p:nvSpPr>
          <p:cNvPr id="217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dirty="0" smtClean="0"/>
              <a:t>   И.п. любое (стоя, сидя, лёжа на животе, руки вдоль туловища).</a:t>
            </a:r>
          </a:p>
          <a:p>
            <a:pPr eaLnBrk="1" hangingPunct="1">
              <a:buFontTx/>
              <a:buNone/>
            </a:pPr>
            <a:r>
              <a:rPr lang="ru-RU" b="1" i="1" dirty="0" smtClean="0"/>
              <a:t>   Дельфин нырял, дельфин дышал: </a:t>
            </a:r>
            <a:r>
              <a:rPr lang="ru-RU" dirty="0" smtClean="0"/>
              <a:t>(</a:t>
            </a:r>
            <a:r>
              <a:rPr lang="ru-RU" dirty="0" smtClean="0">
                <a:solidFill>
                  <a:schemeClr val="hlink"/>
                </a:solidFill>
              </a:rPr>
              <a:t>Вдох</a:t>
            </a:r>
            <a:r>
              <a:rPr lang="ru-RU" dirty="0" smtClean="0">
                <a:solidFill>
                  <a:schemeClr val="tx2"/>
                </a:solidFill>
              </a:rPr>
              <a:t>.</a:t>
            </a:r>
            <a:r>
              <a:rPr lang="ru-RU" dirty="0" smtClean="0"/>
              <a:t>)</a:t>
            </a:r>
          </a:p>
          <a:p>
            <a:pPr eaLnBrk="1" hangingPunct="1">
              <a:buFontTx/>
              <a:buNone/>
            </a:pPr>
            <a:r>
              <a:rPr lang="ru-RU" b="1" i="1" dirty="0" smtClean="0"/>
              <a:t>  « Буль-буль…»</a:t>
            </a:r>
            <a:endParaRPr lang="ru-RU" dirty="0" smtClean="0"/>
          </a:p>
          <a:p>
            <a:pPr eaLnBrk="1" hangingPunct="1">
              <a:buFontTx/>
              <a:buNone/>
            </a:pPr>
            <a:r>
              <a:rPr lang="ru-RU" dirty="0" smtClean="0"/>
              <a:t>   (Наклониться вперёд, руки отвести </a:t>
            </a:r>
            <a:r>
              <a:rPr lang="ru-RU" dirty="0" err="1" smtClean="0"/>
              <a:t>назад-вверх</a:t>
            </a:r>
            <a:r>
              <a:rPr lang="ru-RU" dirty="0" smtClean="0"/>
              <a:t>. </a:t>
            </a:r>
            <a:r>
              <a:rPr lang="ru-RU" dirty="0" smtClean="0">
                <a:solidFill>
                  <a:schemeClr val="hlink"/>
                </a:solidFill>
              </a:rPr>
              <a:t>Выдох</a:t>
            </a:r>
            <a:r>
              <a:rPr lang="ru-RU" dirty="0" smtClean="0"/>
              <a:t>. Расслабиться.).</a:t>
            </a: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170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1709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170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170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70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70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217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217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217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17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217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217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0"/>
                            </p:stCondLst>
                            <p:childTnLst>
                              <p:par>
                                <p:cTn id="26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217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217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217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000"/>
                            </p:stCondLst>
                            <p:childTnLst>
                              <p:par>
                                <p:cTn id="32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217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217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217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7090" grpId="0"/>
      <p:bldP spid="217091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ru-RU" b="1" dirty="0" smtClean="0">
                <a:solidFill>
                  <a:srgbClr val="FF3300"/>
                </a:solidFill>
              </a:rPr>
              <a:t>Дыхательное упражнение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>
                <a:solidFill>
                  <a:srgbClr val="FFFF00"/>
                </a:solidFill>
              </a:rPr>
              <a:t>«ВОДОЛАЗ»</a:t>
            </a:r>
          </a:p>
        </p:txBody>
      </p:sp>
      <p:sp>
        <p:nvSpPr>
          <p:cNvPr id="218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ru-RU" dirty="0" smtClean="0"/>
              <a:t>    И.п. о.с</a:t>
            </a:r>
            <a:r>
              <a:rPr lang="ru-RU" b="1" dirty="0" smtClean="0"/>
              <a:t>.</a:t>
            </a:r>
          </a:p>
          <a:p>
            <a:pPr eaLnBrk="1" hangingPunct="1">
              <a:buFontTx/>
              <a:buNone/>
            </a:pPr>
            <a:r>
              <a:rPr lang="ru-RU" b="1" i="1" dirty="0" smtClean="0"/>
              <a:t>    Три, два, раз! Входит в море водолаз.</a:t>
            </a:r>
          </a:p>
          <a:p>
            <a:pPr eaLnBrk="1" hangingPunct="1">
              <a:buFontTx/>
              <a:buNone/>
            </a:pPr>
            <a:r>
              <a:rPr lang="ru-RU" b="1" i="1" dirty="0" smtClean="0"/>
              <a:t>   Трубку проверяет, в трубку выдыхает: </a:t>
            </a:r>
            <a:r>
              <a:rPr lang="ru-RU" dirty="0" smtClean="0"/>
              <a:t>(</a:t>
            </a:r>
            <a:r>
              <a:rPr lang="ru-RU" dirty="0" smtClean="0">
                <a:solidFill>
                  <a:schemeClr val="hlink"/>
                </a:solidFill>
              </a:rPr>
              <a:t>Вдох</a:t>
            </a:r>
            <a:r>
              <a:rPr lang="ru-RU" dirty="0" smtClean="0">
                <a:solidFill>
                  <a:schemeClr val="tx2"/>
                </a:solidFill>
              </a:rPr>
              <a:t> </a:t>
            </a:r>
            <a:r>
              <a:rPr lang="ru-RU" dirty="0" smtClean="0">
                <a:solidFill>
                  <a:schemeClr val="hlink"/>
                </a:solidFill>
              </a:rPr>
              <a:t>– </a:t>
            </a:r>
            <a:r>
              <a:rPr lang="ru-RU" dirty="0" smtClean="0">
                <a:solidFill>
                  <a:srgbClr val="7030A0"/>
                </a:solidFill>
              </a:rPr>
              <a:t>пауза</a:t>
            </a:r>
            <a:r>
              <a:rPr lang="ru-RU" dirty="0" smtClean="0">
                <a:solidFill>
                  <a:schemeClr val="tx2"/>
                </a:solidFill>
              </a:rPr>
              <a:t>.</a:t>
            </a:r>
            <a:r>
              <a:rPr lang="ru-RU" dirty="0" smtClean="0"/>
              <a:t>)</a:t>
            </a:r>
            <a:endParaRPr lang="ru-RU" b="1" i="1" dirty="0" smtClean="0"/>
          </a:p>
          <a:p>
            <a:pPr eaLnBrk="1" hangingPunct="1">
              <a:buFontTx/>
              <a:buNone/>
            </a:pPr>
            <a:r>
              <a:rPr lang="ru-RU" b="1" i="1" dirty="0" smtClean="0"/>
              <a:t>  «Фу-фу-фу…» </a:t>
            </a:r>
            <a:r>
              <a:rPr lang="ru-RU" dirty="0" smtClean="0"/>
              <a:t>(</a:t>
            </a:r>
            <a:r>
              <a:rPr lang="ru-RU" dirty="0" smtClean="0">
                <a:solidFill>
                  <a:schemeClr val="tx2"/>
                </a:solidFill>
              </a:rPr>
              <a:t>Короткие</a:t>
            </a:r>
            <a:r>
              <a:rPr lang="ru-RU" dirty="0" smtClean="0">
                <a:solidFill>
                  <a:schemeClr val="hlink"/>
                </a:solidFill>
              </a:rPr>
              <a:t> выдохи</a:t>
            </a:r>
            <a:r>
              <a:rPr lang="ru-RU" dirty="0" smtClean="0"/>
              <a:t> в кулак.) </a:t>
            </a:r>
          </a:p>
          <a:p>
            <a:pPr eaLnBrk="1" hangingPunct="1"/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218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2000"/>
                                        <p:tgtEl>
                                          <p:spTgt spid="218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2000"/>
                                        <p:tgtEl>
                                          <p:spTgt spid="218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2000"/>
                                        <p:tgtEl>
                                          <p:spTgt spid="218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2000"/>
                                        <p:tgtEl>
                                          <p:spTgt spid="218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8114" grpId="0"/>
      <p:bldP spid="218115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/>
          <a:lstStyle/>
          <a:p>
            <a:pPr eaLnBrk="1" hangingPunct="1"/>
            <a:r>
              <a:rPr lang="ru-RU" b="1" smtClean="0">
                <a:solidFill>
                  <a:srgbClr val="E21E23"/>
                </a:solidFill>
              </a:rPr>
              <a:t>Гимнастика для глаз</a:t>
            </a:r>
          </a:p>
        </p:txBody>
      </p:sp>
      <p:sp>
        <p:nvSpPr>
          <p:cNvPr id="407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5105400"/>
          </a:xfrm>
        </p:spPr>
        <p:txBody>
          <a:bodyPr/>
          <a:lstStyle/>
          <a:p>
            <a:pPr eaLnBrk="1" hangingPunct="1"/>
            <a:r>
              <a:rPr lang="ru-RU" sz="4000" b="1" dirty="0" smtClean="0">
                <a:solidFill>
                  <a:srgbClr val="FFFF00"/>
                </a:solidFill>
              </a:rPr>
              <a:t>ТЕХНОЛОГИИ:</a:t>
            </a:r>
          </a:p>
          <a:p>
            <a:pPr eaLnBrk="1" hangingPunct="1">
              <a:buFontTx/>
              <a:buNone/>
            </a:pPr>
            <a:r>
              <a:rPr lang="ru-RU" b="1" i="1" dirty="0" smtClean="0"/>
              <a:t>   Метод коррекции зрения </a:t>
            </a:r>
            <a:r>
              <a:rPr lang="ru-RU" b="1" i="1" dirty="0" smtClean="0">
                <a:solidFill>
                  <a:srgbClr val="FFFF00"/>
                </a:solidFill>
              </a:rPr>
              <a:t>В.Ф.Базарного</a:t>
            </a:r>
            <a:r>
              <a:rPr lang="ru-RU" b="1" i="1" dirty="0" smtClean="0"/>
              <a:t> (использование тренажёров).</a:t>
            </a:r>
          </a:p>
          <a:p>
            <a:pPr eaLnBrk="1" hangingPunct="1">
              <a:buFontTx/>
              <a:buNone/>
            </a:pPr>
            <a:r>
              <a:rPr lang="ru-RU" b="1" i="1" dirty="0" smtClean="0"/>
              <a:t>   Упражнения для глаз из системы </a:t>
            </a:r>
            <a:r>
              <a:rPr lang="ru-RU" b="1" i="1" dirty="0" err="1" smtClean="0">
                <a:solidFill>
                  <a:srgbClr val="FFFF00"/>
                </a:solidFill>
              </a:rPr>
              <a:t>хатха-йоги</a:t>
            </a:r>
            <a:r>
              <a:rPr lang="ru-RU" b="1" i="1" dirty="0" smtClean="0">
                <a:solidFill>
                  <a:schemeClr val="accent2"/>
                </a:solidFill>
              </a:rPr>
              <a:t> </a:t>
            </a:r>
            <a:r>
              <a:rPr lang="ru-RU" b="1" i="1" dirty="0" smtClean="0"/>
              <a:t>(движения глаз по всевозможным направлениям).</a:t>
            </a:r>
            <a:endParaRPr lang="ru-RU" sz="4000" b="1" i="1" dirty="0" smtClean="0"/>
          </a:p>
        </p:txBody>
      </p:sp>
      <p:pic>
        <p:nvPicPr>
          <p:cNvPr id="104452" name="Picture 4" descr="2f1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77000" y="4972050"/>
            <a:ext cx="1600200" cy="140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4453" name="Picture 5" descr="1e6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29256" y="1214422"/>
            <a:ext cx="866775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4455" name="AutoShape 7"/>
          <p:cNvSpPr>
            <a:spLocks noChangeArrowheads="1"/>
          </p:cNvSpPr>
          <p:nvPr/>
        </p:nvSpPr>
        <p:spPr bwMode="auto">
          <a:xfrm>
            <a:off x="609600" y="2286000"/>
            <a:ext cx="152400" cy="152400"/>
          </a:xfrm>
          <a:prstGeom prst="smileyFace">
            <a:avLst>
              <a:gd name="adj" fmla="val 4653"/>
            </a:avLst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4456" name="AutoShape 8"/>
          <p:cNvSpPr>
            <a:spLocks noChangeArrowheads="1"/>
          </p:cNvSpPr>
          <p:nvPr/>
        </p:nvSpPr>
        <p:spPr bwMode="auto">
          <a:xfrm>
            <a:off x="609600" y="3810000"/>
            <a:ext cx="152400" cy="152400"/>
          </a:xfrm>
          <a:prstGeom prst="smileyFace">
            <a:avLst>
              <a:gd name="adj" fmla="val 4653"/>
            </a:avLst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07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407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7554" grpId="0"/>
      <p:bldP spid="407555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smtClean="0"/>
              <a:t>ОФТАЛЬМОТРЕНАЖЁРЫ</a:t>
            </a:r>
          </a:p>
        </p:txBody>
      </p:sp>
      <p:sp>
        <p:nvSpPr>
          <p:cNvPr id="220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5105400"/>
          </a:xfrm>
        </p:spPr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105476" name="Picture 4" descr="14a6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1746250"/>
            <a:ext cx="1905000" cy="1449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5477" name="Line 5"/>
          <p:cNvSpPr>
            <a:spLocks noChangeShapeType="1"/>
          </p:cNvSpPr>
          <p:nvPr/>
        </p:nvSpPr>
        <p:spPr bwMode="auto">
          <a:xfrm>
            <a:off x="1981200" y="2819400"/>
            <a:ext cx="914400" cy="1066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5478" name="Line 6"/>
          <p:cNvSpPr>
            <a:spLocks noChangeShapeType="1"/>
          </p:cNvSpPr>
          <p:nvPr/>
        </p:nvSpPr>
        <p:spPr bwMode="auto">
          <a:xfrm>
            <a:off x="5562600" y="3581400"/>
            <a:ext cx="0" cy="1828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5479" name="Line 7"/>
          <p:cNvSpPr>
            <a:spLocks noChangeShapeType="1"/>
          </p:cNvSpPr>
          <p:nvPr/>
        </p:nvSpPr>
        <p:spPr bwMode="auto">
          <a:xfrm flipV="1">
            <a:off x="3352800" y="22860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pic>
        <p:nvPicPr>
          <p:cNvPr id="105480" name="Picture 8" descr="22m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29200" y="2057400"/>
            <a:ext cx="16002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5481" name="Picture 9" descr="24m1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48000" y="2590800"/>
            <a:ext cx="12192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5482" name="Line 10"/>
          <p:cNvSpPr>
            <a:spLocks noChangeShapeType="1"/>
          </p:cNvSpPr>
          <p:nvPr/>
        </p:nvSpPr>
        <p:spPr bwMode="auto">
          <a:xfrm flipH="1">
            <a:off x="3505200" y="3505200"/>
            <a:ext cx="152400" cy="1905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pic>
        <p:nvPicPr>
          <p:cNvPr id="105483" name="Picture 11" descr="2h31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259638" y="2133600"/>
            <a:ext cx="969962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20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220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0162" grpId="0"/>
      <p:bldP spid="22016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Oval 2"/>
          <p:cNvSpPr>
            <a:spLocks noChangeArrowheads="1"/>
          </p:cNvSpPr>
          <p:nvPr/>
        </p:nvSpPr>
        <p:spPr bwMode="auto">
          <a:xfrm>
            <a:off x="3352800" y="2667000"/>
            <a:ext cx="2362200" cy="2286000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21187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pPr eaLnBrk="1" hangingPunct="1"/>
            <a:r>
              <a:rPr lang="ru-RU" b="1" smtClean="0"/>
              <a:t>ОФТАЛЬМОТРЕНАЖЁР</a:t>
            </a:r>
          </a:p>
        </p:txBody>
      </p:sp>
      <p:sp>
        <p:nvSpPr>
          <p:cNvPr id="221188" name="Cloud"/>
          <p:cNvSpPr>
            <a:spLocks noChangeAspect="1" noEditPoints="1" noChangeArrowheads="1"/>
          </p:cNvSpPr>
          <p:nvPr/>
        </p:nvSpPr>
        <p:spPr bwMode="auto">
          <a:xfrm>
            <a:off x="7467600" y="1295400"/>
            <a:ext cx="1524000" cy="960438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chemeClr val="accent2"/>
          </a:solidFill>
          <a:ln w="28575">
            <a:solidFill>
              <a:schemeClr val="accent2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endParaRPr lang="ru-RU">
              <a:latin typeface="Arial" pitchFamily="34" charset="0"/>
            </a:endParaRPr>
          </a:p>
        </p:txBody>
      </p:sp>
      <p:sp>
        <p:nvSpPr>
          <p:cNvPr id="221189" name="Cloud"/>
          <p:cNvSpPr>
            <a:spLocks noChangeAspect="1" noEditPoints="1" noChangeArrowheads="1"/>
          </p:cNvSpPr>
          <p:nvPr/>
        </p:nvSpPr>
        <p:spPr bwMode="auto">
          <a:xfrm>
            <a:off x="228600" y="1143000"/>
            <a:ext cx="1066800" cy="844550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chemeClr val="accent2"/>
          </a:solidFill>
          <a:ln w="28575">
            <a:solidFill>
              <a:schemeClr val="accent2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endParaRPr lang="ru-RU">
              <a:latin typeface="Arial" pitchFamily="34" charset="0"/>
            </a:endParaRPr>
          </a:p>
        </p:txBody>
      </p:sp>
      <p:sp>
        <p:nvSpPr>
          <p:cNvPr id="221190" name="Cloud"/>
          <p:cNvSpPr>
            <a:spLocks noChangeAspect="1" noEditPoints="1" noChangeArrowheads="1"/>
          </p:cNvSpPr>
          <p:nvPr/>
        </p:nvSpPr>
        <p:spPr bwMode="auto">
          <a:xfrm>
            <a:off x="304800" y="5791200"/>
            <a:ext cx="2286000" cy="711200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endParaRPr lang="ru-RU">
              <a:latin typeface="Arial" pitchFamily="34" charset="0"/>
            </a:endParaRPr>
          </a:p>
        </p:txBody>
      </p:sp>
      <p:sp>
        <p:nvSpPr>
          <p:cNvPr id="221191" name="Cloud"/>
          <p:cNvSpPr>
            <a:spLocks noChangeAspect="1" noEditPoints="1" noChangeArrowheads="1"/>
          </p:cNvSpPr>
          <p:nvPr/>
        </p:nvSpPr>
        <p:spPr bwMode="auto">
          <a:xfrm>
            <a:off x="7162800" y="5257800"/>
            <a:ext cx="1752600" cy="1346200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endParaRPr lang="ru-RU">
              <a:latin typeface="Arial" pitchFamily="34" charset="0"/>
            </a:endParaRPr>
          </a:p>
        </p:txBody>
      </p:sp>
      <p:pic>
        <p:nvPicPr>
          <p:cNvPr id="106504" name="Picture 8" descr="STAR1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657600" y="2895600"/>
            <a:ext cx="1911350" cy="1801813"/>
          </a:xfrm>
          <a:noFill/>
        </p:spPr>
      </p:pic>
      <p:sp>
        <p:nvSpPr>
          <p:cNvPr id="106505" name="AutoShape 9"/>
          <p:cNvSpPr>
            <a:spLocks noChangeArrowheads="1"/>
          </p:cNvSpPr>
          <p:nvPr/>
        </p:nvSpPr>
        <p:spPr bwMode="auto">
          <a:xfrm>
            <a:off x="4419600" y="1371600"/>
            <a:ext cx="838200" cy="304800"/>
          </a:xfrm>
          <a:prstGeom prst="rightArrow">
            <a:avLst>
              <a:gd name="adj1" fmla="val 50000"/>
              <a:gd name="adj2" fmla="val 68750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6506" name="AutoShape 10"/>
          <p:cNvSpPr>
            <a:spLocks noChangeArrowheads="1"/>
          </p:cNvSpPr>
          <p:nvPr/>
        </p:nvSpPr>
        <p:spPr bwMode="auto">
          <a:xfrm>
            <a:off x="8077200" y="3581400"/>
            <a:ext cx="304800" cy="762000"/>
          </a:xfrm>
          <a:prstGeom prst="downArrow">
            <a:avLst>
              <a:gd name="adj1" fmla="val 50000"/>
              <a:gd name="adj2" fmla="val 62500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6507" name="AutoShape 11"/>
          <p:cNvSpPr>
            <a:spLocks noChangeArrowheads="1"/>
          </p:cNvSpPr>
          <p:nvPr/>
        </p:nvSpPr>
        <p:spPr bwMode="auto">
          <a:xfrm>
            <a:off x="4267200" y="6172200"/>
            <a:ext cx="838200" cy="304800"/>
          </a:xfrm>
          <a:prstGeom prst="leftArrow">
            <a:avLst>
              <a:gd name="adj1" fmla="val 50000"/>
              <a:gd name="adj2" fmla="val 68750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1800" u="none">
              <a:solidFill>
                <a:srgbClr val="FF0000"/>
              </a:solidFill>
            </a:endParaRPr>
          </a:p>
        </p:txBody>
      </p:sp>
      <p:sp>
        <p:nvSpPr>
          <p:cNvPr id="106508" name="AutoShape 12"/>
          <p:cNvSpPr>
            <a:spLocks noChangeArrowheads="1"/>
          </p:cNvSpPr>
          <p:nvPr/>
        </p:nvSpPr>
        <p:spPr bwMode="auto">
          <a:xfrm>
            <a:off x="457200" y="3429000"/>
            <a:ext cx="304800" cy="762000"/>
          </a:xfrm>
          <a:prstGeom prst="upArrow">
            <a:avLst>
              <a:gd name="adj1" fmla="val 50000"/>
              <a:gd name="adj2" fmla="val 62500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6509" name="AutoShape 13"/>
          <p:cNvSpPr>
            <a:spLocks noChangeArrowheads="1"/>
          </p:cNvSpPr>
          <p:nvPr/>
        </p:nvSpPr>
        <p:spPr bwMode="auto">
          <a:xfrm>
            <a:off x="5791200" y="3352800"/>
            <a:ext cx="304800" cy="1066800"/>
          </a:xfrm>
          <a:prstGeom prst="curvedLeftArrow">
            <a:avLst>
              <a:gd name="adj1" fmla="val 70000"/>
              <a:gd name="adj2" fmla="val 140000"/>
              <a:gd name="adj3" fmla="val 33333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6510" name="AutoShape 14">
            <a:hlinkClick r:id="" action="ppaction://hlinkshowjump?jump=lastslide" highlightClick="1"/>
          </p:cNvPr>
          <p:cNvSpPr>
            <a:spLocks noChangeArrowheads="1"/>
          </p:cNvSpPr>
          <p:nvPr/>
        </p:nvSpPr>
        <p:spPr bwMode="auto">
          <a:xfrm>
            <a:off x="685800" y="1371600"/>
            <a:ext cx="228600" cy="228600"/>
          </a:xfrm>
          <a:prstGeom prst="actionButtonEnd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211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211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30000">
                                          <p:val>
                                            <p:strVal val="#ppt_h/2"/>
                                          </p:val>
                                        </p:tav>
                                        <p:tav tm="40000">
                                          <p:val>
                                            <p:strVal val="#ppt_h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"/>
                                          </p:val>
                                        </p:tav>
                                        <p:tav tm="60000">
                                          <p:val>
                                            <p:strVal val="#ppt_h"/>
                                          </p:val>
                                        </p:tav>
                                        <p:tav tm="69900">
                                          <p:val>
                                            <p:strVal val="#ppt_h/2"/>
                                          </p:val>
                                        </p:tav>
                                        <p:tav tm="8000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211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211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5"/>
                                          </p:val>
                                        </p:tav>
                                        <p:tav tm="20000">
                                          <p:val>
                                            <p:strVal val="#ppt_y-.2"/>
                                          </p:val>
                                        </p:tav>
                                        <p:tav tm="30000">
                                          <p:val>
                                            <p:strVal val="#ppt_y"/>
                                          </p:val>
                                        </p:tav>
                                        <p:tav tm="40000">
                                          <p:val>
                                            <p:strVal val="#ppt_y-.15"/>
                                          </p:val>
                                        </p:tav>
                                        <p:tav tm="50000">
                                          <p:val>
                                            <p:strVal val="#ppt_y"/>
                                          </p:val>
                                        </p:tav>
                                        <p:tav tm="60000">
                                          <p:val>
                                            <p:strVal val="#ppt_y-.1"/>
                                          </p:val>
                                        </p:tav>
                                        <p:tav tm="69900">
                                          <p:val>
                                            <p:strVal val="#ppt_y"/>
                                          </p:val>
                                        </p:tav>
                                        <p:tav tm="80000">
                                          <p:val>
                                            <p:strVal val="#ppt_y-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1187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44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ru-RU" sz="4000" b="1" smtClean="0">
                <a:solidFill>
                  <a:srgbClr val="FF3300"/>
                </a:solidFill>
              </a:rPr>
              <a:t>ЗРИТЕЛЬНО-ДВИГАТЕЛЬНЫЕ</a:t>
            </a:r>
            <a:br>
              <a:rPr lang="ru-RU" sz="4000" b="1" smtClean="0">
                <a:solidFill>
                  <a:srgbClr val="FF3300"/>
                </a:solidFill>
              </a:rPr>
            </a:br>
            <a:r>
              <a:rPr lang="ru-RU" sz="4000" b="1" smtClean="0">
                <a:solidFill>
                  <a:srgbClr val="FF3300"/>
                </a:solidFill>
              </a:rPr>
              <a:t>ПРОЕКЦИИ</a:t>
            </a:r>
          </a:p>
        </p:txBody>
      </p:sp>
      <p:sp>
        <p:nvSpPr>
          <p:cNvPr id="404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447800"/>
            <a:ext cx="8610600" cy="5181600"/>
          </a:xfrm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107524" name="Oval 4"/>
          <p:cNvSpPr>
            <a:spLocks noChangeArrowheads="1"/>
          </p:cNvSpPr>
          <p:nvPr/>
        </p:nvSpPr>
        <p:spPr bwMode="auto">
          <a:xfrm>
            <a:off x="381000" y="2057400"/>
            <a:ext cx="8153400" cy="4114800"/>
          </a:xfrm>
          <a:prstGeom prst="ellipse">
            <a:avLst/>
          </a:prstGeom>
          <a:solidFill>
            <a:schemeClr val="bg1"/>
          </a:solidFill>
          <a:ln w="76200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ru-RU" u="none">
              <a:solidFill>
                <a:srgbClr val="FF3300"/>
              </a:solidFill>
            </a:endParaRPr>
          </a:p>
        </p:txBody>
      </p:sp>
      <p:sp>
        <p:nvSpPr>
          <p:cNvPr id="107525" name="Line 5"/>
          <p:cNvSpPr>
            <a:spLocks noChangeShapeType="1"/>
          </p:cNvSpPr>
          <p:nvPr/>
        </p:nvSpPr>
        <p:spPr bwMode="auto">
          <a:xfrm flipV="1">
            <a:off x="1524000" y="2438400"/>
            <a:ext cx="457200" cy="2286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oval" w="med" len="med"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07526" name="Oval 6"/>
          <p:cNvSpPr>
            <a:spLocks noChangeArrowheads="1"/>
          </p:cNvSpPr>
          <p:nvPr/>
        </p:nvSpPr>
        <p:spPr bwMode="auto">
          <a:xfrm>
            <a:off x="1295400" y="2819400"/>
            <a:ext cx="6400800" cy="2667000"/>
          </a:xfrm>
          <a:prstGeom prst="ellipse">
            <a:avLst/>
          </a:prstGeom>
          <a:solidFill>
            <a:schemeClr val="bg1"/>
          </a:solidFill>
          <a:ln w="76200">
            <a:solidFill>
              <a:srgbClr val="00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7527" name="Oval 7"/>
          <p:cNvSpPr>
            <a:spLocks noChangeArrowheads="1"/>
          </p:cNvSpPr>
          <p:nvPr/>
        </p:nvSpPr>
        <p:spPr bwMode="auto">
          <a:xfrm>
            <a:off x="5410200" y="2743200"/>
            <a:ext cx="228600" cy="228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7528" name="Line 8"/>
          <p:cNvSpPr>
            <a:spLocks noChangeShapeType="1"/>
          </p:cNvSpPr>
          <p:nvPr/>
        </p:nvSpPr>
        <p:spPr bwMode="auto">
          <a:xfrm flipH="1">
            <a:off x="5029200" y="2819400"/>
            <a:ext cx="4572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pic>
        <p:nvPicPr>
          <p:cNvPr id="107529" name="Picture 9" descr="1b3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1676400"/>
            <a:ext cx="1276350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7530" name="Picture 10" descr="097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38800" y="2362200"/>
            <a:ext cx="952500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40448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40448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40448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4044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4044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404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404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04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04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04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4482" grpId="0"/>
      <p:bldP spid="40448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6338910"/>
          </a:xfrm>
        </p:spPr>
        <p:txBody>
          <a:bodyPr/>
          <a:lstStyle/>
          <a:p>
            <a:pPr algn="l" eaLnBrk="1" hangingPunct="1"/>
            <a:r>
              <a:rPr lang="ru-RU" b="1" smtClean="0">
                <a:solidFill>
                  <a:srgbClr val="FF0000"/>
                </a:solidFill>
              </a:rPr>
              <a:t>ЗДОРОВЬЕ</a:t>
            </a:r>
            <a:r>
              <a:rPr lang="ru-RU" b="1" smtClean="0"/>
              <a:t> – это состояние полного физического, психического и социального благополучия, а не просто отсутствие болезни или физических дефектов.</a:t>
            </a: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55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ru-RU" sz="4000" b="1" smtClean="0">
                <a:solidFill>
                  <a:srgbClr val="FF3300"/>
                </a:solidFill>
              </a:rPr>
              <a:t>ЗРИТЕЛЬНО-ДВИГАТЕЛЬНЫЕ</a:t>
            </a:r>
            <a:br>
              <a:rPr lang="ru-RU" sz="4000" b="1" smtClean="0">
                <a:solidFill>
                  <a:srgbClr val="FF3300"/>
                </a:solidFill>
              </a:rPr>
            </a:br>
            <a:r>
              <a:rPr lang="ru-RU" sz="4000" b="1" smtClean="0">
                <a:solidFill>
                  <a:srgbClr val="FF3300"/>
                </a:solidFill>
              </a:rPr>
              <a:t>ПРОЕКЦИИ</a:t>
            </a:r>
          </a:p>
        </p:txBody>
      </p:sp>
      <p:pic>
        <p:nvPicPr>
          <p:cNvPr id="108547" name="Picture 3" descr="24m1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1676400"/>
            <a:ext cx="1219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8548" name="Oval 4"/>
          <p:cNvSpPr>
            <a:spLocks noChangeArrowheads="1"/>
          </p:cNvSpPr>
          <p:nvPr/>
        </p:nvSpPr>
        <p:spPr bwMode="auto">
          <a:xfrm>
            <a:off x="304800" y="2514600"/>
            <a:ext cx="4191000" cy="2362200"/>
          </a:xfrm>
          <a:prstGeom prst="ellipse">
            <a:avLst/>
          </a:prstGeom>
          <a:solidFill>
            <a:srgbClr val="FFFF00"/>
          </a:solidFill>
          <a:ln w="762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8549" name="Oval 5"/>
          <p:cNvSpPr>
            <a:spLocks noChangeArrowheads="1"/>
          </p:cNvSpPr>
          <p:nvPr/>
        </p:nvSpPr>
        <p:spPr bwMode="auto">
          <a:xfrm>
            <a:off x="4495800" y="2590800"/>
            <a:ext cx="4114800" cy="2286000"/>
          </a:xfrm>
          <a:prstGeom prst="ellipse">
            <a:avLst/>
          </a:prstGeom>
          <a:solidFill>
            <a:srgbClr val="FFFF00"/>
          </a:solidFill>
          <a:ln w="762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8550" name="Line 6"/>
          <p:cNvSpPr>
            <a:spLocks noChangeShapeType="1"/>
          </p:cNvSpPr>
          <p:nvPr/>
        </p:nvSpPr>
        <p:spPr bwMode="auto">
          <a:xfrm flipV="1">
            <a:off x="1295400" y="2590800"/>
            <a:ext cx="457200" cy="7620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 type="oval" w="med" len="med"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08551" name="Line 7"/>
          <p:cNvSpPr>
            <a:spLocks noChangeShapeType="1"/>
          </p:cNvSpPr>
          <p:nvPr/>
        </p:nvSpPr>
        <p:spPr bwMode="auto">
          <a:xfrm>
            <a:off x="6248400" y="4876800"/>
            <a:ext cx="457200" cy="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 type="oval" w="med" len="med"/>
            <a:tailEnd type="triangle" w="med" len="med"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05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5506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65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ru-RU" sz="4000" b="1" smtClean="0">
                <a:solidFill>
                  <a:srgbClr val="FF3300"/>
                </a:solidFill>
              </a:rPr>
              <a:t>ЗРИТЕЛЬНО-ДВИГАТЕЛЬНЫЕ</a:t>
            </a:r>
            <a:br>
              <a:rPr lang="ru-RU" sz="4000" b="1" smtClean="0">
                <a:solidFill>
                  <a:srgbClr val="FF3300"/>
                </a:solidFill>
              </a:rPr>
            </a:br>
            <a:r>
              <a:rPr lang="ru-RU" sz="4000" b="1" smtClean="0">
                <a:solidFill>
                  <a:srgbClr val="FF3300"/>
                </a:solidFill>
              </a:rPr>
              <a:t>ПРОЕКЦИИ</a:t>
            </a:r>
          </a:p>
        </p:txBody>
      </p:sp>
      <p:sp>
        <p:nvSpPr>
          <p:cNvPr id="406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8382000" cy="5029200"/>
          </a:xfrm>
        </p:spPr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109572" name="Picture 4" descr="2m5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7800" y="1066800"/>
            <a:ext cx="6477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9573" name="AutoShape 5"/>
          <p:cNvSpPr>
            <a:spLocks noChangeArrowheads="1"/>
          </p:cNvSpPr>
          <p:nvPr/>
        </p:nvSpPr>
        <p:spPr bwMode="auto">
          <a:xfrm>
            <a:off x="533400" y="2057400"/>
            <a:ext cx="8001000" cy="4419600"/>
          </a:xfrm>
          <a:prstGeom prst="plaque">
            <a:avLst>
              <a:gd name="adj" fmla="val 16667"/>
            </a:avLst>
          </a:prstGeom>
          <a:solidFill>
            <a:schemeClr val="bg1"/>
          </a:solidFill>
          <a:ln w="76200">
            <a:solidFill>
              <a:srgbClr val="33CC33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9574" name="Line 6"/>
          <p:cNvSpPr>
            <a:spLocks noChangeShapeType="1"/>
          </p:cNvSpPr>
          <p:nvPr/>
        </p:nvSpPr>
        <p:spPr bwMode="auto">
          <a:xfrm>
            <a:off x="2133600" y="2057400"/>
            <a:ext cx="1524000" cy="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 type="oval" w="med" len="med"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09575" name="AutoShape 7">
            <a:hlinkClick r:id="" action="ppaction://hlinkshowjump?jump=lastslide" highlightClick="1"/>
          </p:cNvPr>
          <p:cNvSpPr>
            <a:spLocks noChangeArrowheads="1"/>
          </p:cNvSpPr>
          <p:nvPr/>
        </p:nvSpPr>
        <p:spPr bwMode="auto">
          <a:xfrm>
            <a:off x="7620000" y="1981200"/>
            <a:ext cx="228600" cy="228600"/>
          </a:xfrm>
          <a:prstGeom prst="actionButtonEnd">
            <a:avLst/>
          </a:prstGeom>
          <a:solidFill>
            <a:srgbClr val="FF33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9576" name="AutoShape 8">
            <a:hlinkClick r:id="" action="ppaction://hlinkshowjump?jump=lastslide" highlightClick="1"/>
          </p:cNvPr>
          <p:cNvSpPr>
            <a:spLocks noChangeArrowheads="1"/>
          </p:cNvSpPr>
          <p:nvPr/>
        </p:nvSpPr>
        <p:spPr bwMode="auto">
          <a:xfrm>
            <a:off x="8382000" y="2667000"/>
            <a:ext cx="228600" cy="228600"/>
          </a:xfrm>
          <a:prstGeom prst="actionButtonEnd">
            <a:avLst/>
          </a:prstGeom>
          <a:solidFill>
            <a:srgbClr val="FF33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9577" name="AutoShape 9">
            <a:hlinkClick r:id="" action="ppaction://hlinkshowjump?jump=lastslide" highlightClick="1"/>
          </p:cNvPr>
          <p:cNvSpPr>
            <a:spLocks noChangeArrowheads="1"/>
          </p:cNvSpPr>
          <p:nvPr/>
        </p:nvSpPr>
        <p:spPr bwMode="auto">
          <a:xfrm>
            <a:off x="8382000" y="5638800"/>
            <a:ext cx="228600" cy="228600"/>
          </a:xfrm>
          <a:prstGeom prst="actionButtonEnd">
            <a:avLst/>
          </a:prstGeom>
          <a:solidFill>
            <a:srgbClr val="FF33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9578" name="AutoShape 10">
            <a:hlinkClick r:id="" action="ppaction://hlinkshowjump?jump=lastslide" highlightClick="1"/>
          </p:cNvPr>
          <p:cNvSpPr>
            <a:spLocks noChangeArrowheads="1"/>
          </p:cNvSpPr>
          <p:nvPr/>
        </p:nvSpPr>
        <p:spPr bwMode="auto">
          <a:xfrm>
            <a:off x="7696200" y="6324600"/>
            <a:ext cx="228600" cy="228600"/>
          </a:xfrm>
          <a:prstGeom prst="actionButtonEnd">
            <a:avLst/>
          </a:prstGeom>
          <a:solidFill>
            <a:srgbClr val="FF33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9579" name="AutoShape 11">
            <a:hlinkClick r:id="" action="ppaction://hlinkshowjump?jump=lastslide" highlightClick="1"/>
          </p:cNvPr>
          <p:cNvSpPr>
            <a:spLocks noChangeArrowheads="1"/>
          </p:cNvSpPr>
          <p:nvPr/>
        </p:nvSpPr>
        <p:spPr bwMode="auto">
          <a:xfrm>
            <a:off x="1143000" y="6400800"/>
            <a:ext cx="228600" cy="228600"/>
          </a:xfrm>
          <a:prstGeom prst="actionButtonEnd">
            <a:avLst/>
          </a:prstGeom>
          <a:solidFill>
            <a:srgbClr val="FF33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9580" name="AutoShape 12">
            <a:hlinkClick r:id="" action="ppaction://hlinkshowjump?jump=lastslide" highlightClick="1"/>
          </p:cNvPr>
          <p:cNvSpPr>
            <a:spLocks noChangeArrowheads="1"/>
          </p:cNvSpPr>
          <p:nvPr/>
        </p:nvSpPr>
        <p:spPr bwMode="auto">
          <a:xfrm>
            <a:off x="457200" y="5638800"/>
            <a:ext cx="228600" cy="228600"/>
          </a:xfrm>
          <a:prstGeom prst="actionButtonEnd">
            <a:avLst/>
          </a:prstGeom>
          <a:solidFill>
            <a:srgbClr val="FF33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9581" name="AutoShape 13">
            <a:hlinkClick r:id="" action="ppaction://hlinkshowjump?jump=lastslide" highlightClick="1"/>
          </p:cNvPr>
          <p:cNvSpPr>
            <a:spLocks noChangeArrowheads="1"/>
          </p:cNvSpPr>
          <p:nvPr/>
        </p:nvSpPr>
        <p:spPr bwMode="auto">
          <a:xfrm>
            <a:off x="381000" y="2667000"/>
            <a:ext cx="228600" cy="228600"/>
          </a:xfrm>
          <a:prstGeom prst="actionButtonEnd">
            <a:avLst/>
          </a:prstGeom>
          <a:solidFill>
            <a:srgbClr val="FF33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9582" name="AutoShape 14">
            <a:hlinkClick r:id="" action="ppaction://hlinkshowjump?jump=lastslide" highlightClick="1"/>
          </p:cNvPr>
          <p:cNvSpPr>
            <a:spLocks noChangeArrowheads="1"/>
          </p:cNvSpPr>
          <p:nvPr/>
        </p:nvSpPr>
        <p:spPr bwMode="auto">
          <a:xfrm>
            <a:off x="1143000" y="1981200"/>
            <a:ext cx="228600" cy="228600"/>
          </a:xfrm>
          <a:prstGeom prst="actionButtonEnd">
            <a:avLst/>
          </a:prstGeom>
          <a:solidFill>
            <a:srgbClr val="FF33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06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0" presetClass="entr" presetSubtype="0" decel="10000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406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06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06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6530" grpId="0"/>
      <p:bldP spid="406531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5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ru-RU" b="1" dirty="0" smtClean="0">
                <a:solidFill>
                  <a:srgbClr val="E21E23"/>
                </a:solidFill>
              </a:rPr>
              <a:t>Игровой закаливающий массаж и </a:t>
            </a:r>
            <a:r>
              <a:rPr lang="ru-RU" b="1" dirty="0" err="1" smtClean="0">
                <a:solidFill>
                  <a:srgbClr val="E21E23"/>
                </a:solidFill>
              </a:rPr>
              <a:t>самомассаж</a:t>
            </a:r>
            <a:endParaRPr lang="ru-RU" b="1" dirty="0" smtClean="0">
              <a:solidFill>
                <a:srgbClr val="E21E23"/>
              </a:solidFill>
            </a:endParaRPr>
          </a:p>
        </p:txBody>
      </p:sp>
      <p:sp>
        <p:nvSpPr>
          <p:cNvPr id="408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4000" b="1" dirty="0" smtClean="0">
                <a:solidFill>
                  <a:srgbClr val="FFFF00"/>
                </a:solidFill>
              </a:rPr>
              <a:t>  ЦЕЛЬ: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800" b="1" i="1" dirty="0" smtClean="0"/>
              <a:t>   </a:t>
            </a:r>
            <a:r>
              <a:rPr lang="ru-RU" b="1" i="1" dirty="0" smtClean="0"/>
              <a:t>улучшение работы </a:t>
            </a:r>
            <a:r>
              <a:rPr lang="ru-RU" b="1" i="1" dirty="0" smtClean="0"/>
              <a:t>кровотока </a:t>
            </a:r>
            <a:r>
              <a:rPr lang="ru-RU" b="1" i="1" dirty="0" smtClean="0"/>
              <a:t>и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b="1" i="1" dirty="0" smtClean="0"/>
              <a:t>  деятельности различных органов и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b="1" i="1" dirty="0" smtClean="0"/>
              <a:t>  систем.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3600" b="1" dirty="0" smtClean="0"/>
              <a:t>  </a:t>
            </a:r>
            <a:r>
              <a:rPr lang="ru-RU" sz="3600" b="1" dirty="0" smtClean="0">
                <a:solidFill>
                  <a:srgbClr val="FFFF00"/>
                </a:solidFill>
              </a:rPr>
              <a:t>ТЕХНОЛОГИИ: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800" b="1" i="1" dirty="0" smtClean="0"/>
              <a:t>   Массаж биологически активных зон по </a:t>
            </a:r>
            <a:r>
              <a:rPr lang="ru-RU" sz="2800" b="1" i="1" dirty="0" smtClean="0">
                <a:solidFill>
                  <a:srgbClr val="FFFF00"/>
                </a:solidFill>
              </a:rPr>
              <a:t>А.А.Уманской </a:t>
            </a:r>
            <a:r>
              <a:rPr lang="ru-RU" sz="2800" b="1" i="1" dirty="0" smtClean="0"/>
              <a:t>(реабилитация часто болеющих и ослабленных детей, профилактика ОРВИ).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800" b="1" i="1" dirty="0" smtClean="0"/>
              <a:t>   Массаж пальцев (элементы </a:t>
            </a:r>
            <a:r>
              <a:rPr lang="ru-RU" sz="2800" b="1" i="1" dirty="0" smtClean="0">
                <a:solidFill>
                  <a:srgbClr val="FFFF00"/>
                </a:solidFill>
              </a:rPr>
              <a:t>восточной медицины</a:t>
            </a:r>
            <a:r>
              <a:rPr lang="ru-RU" sz="2800" b="1" i="1" dirty="0" smtClean="0"/>
              <a:t>).</a:t>
            </a:r>
          </a:p>
        </p:txBody>
      </p:sp>
      <p:pic>
        <p:nvPicPr>
          <p:cNvPr id="110596" name="Picture 4" descr="1h21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642918"/>
            <a:ext cx="952500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8581" name="AutoShape 5"/>
          <p:cNvSpPr>
            <a:spLocks noChangeArrowheads="1"/>
          </p:cNvSpPr>
          <p:nvPr/>
        </p:nvSpPr>
        <p:spPr bwMode="auto">
          <a:xfrm>
            <a:off x="457200" y="5638800"/>
            <a:ext cx="304800" cy="304800"/>
          </a:xfrm>
          <a:prstGeom prst="star5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>
              <a:latin typeface="Arial" pitchFamily="34" charset="0"/>
            </a:endParaRPr>
          </a:p>
        </p:txBody>
      </p:sp>
      <p:sp>
        <p:nvSpPr>
          <p:cNvPr id="408582" name="AutoShape 6"/>
          <p:cNvSpPr>
            <a:spLocks noChangeArrowheads="1"/>
          </p:cNvSpPr>
          <p:nvPr/>
        </p:nvSpPr>
        <p:spPr bwMode="auto">
          <a:xfrm>
            <a:off x="457200" y="4191000"/>
            <a:ext cx="304800" cy="304800"/>
          </a:xfrm>
          <a:prstGeom prst="star5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85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85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08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5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8578" grpId="0"/>
      <p:bldP spid="408579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smtClean="0">
                <a:solidFill>
                  <a:srgbClr val="E21E23"/>
                </a:solidFill>
              </a:rPr>
              <a:t>Массаж разных частей тела</a:t>
            </a:r>
          </a:p>
        </p:txBody>
      </p:sp>
      <p:sp>
        <p:nvSpPr>
          <p:cNvPr id="22528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ru-RU" b="1" i="1" smtClean="0"/>
              <a:t>ШЕИ </a:t>
            </a:r>
          </a:p>
          <a:p>
            <a:pPr eaLnBrk="1" hangingPunct="1">
              <a:buFontTx/>
              <a:buNone/>
            </a:pPr>
            <a:r>
              <a:rPr lang="ru-RU" b="1" i="1" smtClean="0"/>
              <a:t>ГОЛОВЫ</a:t>
            </a:r>
          </a:p>
          <a:p>
            <a:pPr eaLnBrk="1" hangingPunct="1">
              <a:buFontTx/>
              <a:buNone/>
            </a:pPr>
            <a:r>
              <a:rPr lang="ru-RU" b="1" i="1" smtClean="0"/>
              <a:t>ЛИЦА</a:t>
            </a:r>
          </a:p>
          <a:p>
            <a:pPr eaLnBrk="1" hangingPunct="1">
              <a:buFontTx/>
              <a:buNone/>
            </a:pPr>
            <a:r>
              <a:rPr lang="ru-RU" b="1" i="1" smtClean="0"/>
              <a:t>РУК</a:t>
            </a:r>
          </a:p>
          <a:p>
            <a:pPr eaLnBrk="1" hangingPunct="1">
              <a:buFontTx/>
              <a:buNone/>
            </a:pPr>
            <a:r>
              <a:rPr lang="ru-RU" b="1" i="1" smtClean="0"/>
              <a:t>БИОЛОГИЧЕСКИ </a:t>
            </a:r>
          </a:p>
          <a:p>
            <a:pPr eaLnBrk="1" hangingPunct="1">
              <a:buFontTx/>
              <a:buNone/>
            </a:pPr>
            <a:r>
              <a:rPr lang="ru-RU" b="1" i="1" smtClean="0"/>
              <a:t>АКТИВНЫХ ЗОН </a:t>
            </a:r>
            <a:r>
              <a:rPr lang="ru-RU" sz="1800" b="1" i="1" smtClean="0"/>
              <a:t>(ушной, воротниковой, лобной, носовой, ладони)</a:t>
            </a:r>
            <a:endParaRPr lang="ru-RU" b="1" i="1" smtClean="0"/>
          </a:p>
          <a:p>
            <a:pPr eaLnBrk="1" hangingPunct="1"/>
            <a:endParaRPr lang="ru-RU" b="1" i="1" smtClean="0"/>
          </a:p>
          <a:p>
            <a:pPr eaLnBrk="1" hangingPunct="1">
              <a:buFontTx/>
              <a:buNone/>
            </a:pPr>
            <a:r>
              <a:rPr lang="ru-RU" sz="2000" smtClean="0"/>
              <a:t>                                    </a:t>
            </a:r>
          </a:p>
        </p:txBody>
      </p:sp>
      <p:sp>
        <p:nvSpPr>
          <p:cNvPr id="225284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ru-RU" sz="2000" b="1" i="1" smtClean="0"/>
              <a:t>                        </a:t>
            </a:r>
            <a:r>
              <a:rPr lang="ru-RU" b="1" i="1" smtClean="0"/>
              <a:t>СПИНЫ</a:t>
            </a:r>
          </a:p>
          <a:p>
            <a:pPr eaLnBrk="1" hangingPunct="1">
              <a:buFontTx/>
              <a:buNone/>
            </a:pPr>
            <a:r>
              <a:rPr lang="ru-RU" b="1" i="1" smtClean="0"/>
              <a:t>                  ГРУДИ</a:t>
            </a:r>
          </a:p>
          <a:p>
            <a:pPr eaLnBrk="1" hangingPunct="1">
              <a:buFontTx/>
              <a:buNone/>
            </a:pPr>
            <a:r>
              <a:rPr lang="ru-RU" b="1" i="1" smtClean="0"/>
              <a:t>                  БЕДРА</a:t>
            </a:r>
          </a:p>
          <a:p>
            <a:pPr eaLnBrk="1" hangingPunct="1">
              <a:buFontTx/>
              <a:buNone/>
            </a:pPr>
            <a:r>
              <a:rPr lang="ru-RU" b="1" i="1" smtClean="0"/>
              <a:t>                  ЖИВОТА</a:t>
            </a:r>
          </a:p>
          <a:p>
            <a:pPr eaLnBrk="1" hangingPunct="1">
              <a:buFontTx/>
              <a:buNone/>
            </a:pPr>
            <a:r>
              <a:rPr lang="ru-RU" b="1" i="1" smtClean="0"/>
              <a:t>                  НОГ</a:t>
            </a:r>
          </a:p>
          <a:p>
            <a:pPr eaLnBrk="1" hangingPunct="1"/>
            <a:endParaRPr lang="ru-RU" b="1" i="1" smtClean="0"/>
          </a:p>
        </p:txBody>
      </p:sp>
      <p:pic>
        <p:nvPicPr>
          <p:cNvPr id="111621" name="Picture 5" descr="MANBOD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62400" y="1295400"/>
            <a:ext cx="20574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1622" name="Line 6"/>
          <p:cNvSpPr>
            <a:spLocks noChangeShapeType="1"/>
          </p:cNvSpPr>
          <p:nvPr/>
        </p:nvSpPr>
        <p:spPr bwMode="auto">
          <a:xfrm flipH="1">
            <a:off x="5486400" y="1905000"/>
            <a:ext cx="1219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11623" name="Line 7"/>
          <p:cNvSpPr>
            <a:spLocks noChangeShapeType="1"/>
          </p:cNvSpPr>
          <p:nvPr/>
        </p:nvSpPr>
        <p:spPr bwMode="auto">
          <a:xfrm flipH="1">
            <a:off x="5029200" y="2514600"/>
            <a:ext cx="1752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11624" name="Line 8"/>
          <p:cNvSpPr>
            <a:spLocks noChangeShapeType="1"/>
          </p:cNvSpPr>
          <p:nvPr/>
        </p:nvSpPr>
        <p:spPr bwMode="auto">
          <a:xfrm flipH="1">
            <a:off x="5334000" y="3048000"/>
            <a:ext cx="1447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11625" name="Line 9"/>
          <p:cNvSpPr>
            <a:spLocks noChangeShapeType="1"/>
          </p:cNvSpPr>
          <p:nvPr/>
        </p:nvSpPr>
        <p:spPr bwMode="auto">
          <a:xfrm flipH="1" flipV="1">
            <a:off x="4953000" y="3276600"/>
            <a:ext cx="1905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11626" name="Line 10"/>
          <p:cNvSpPr>
            <a:spLocks noChangeShapeType="1"/>
          </p:cNvSpPr>
          <p:nvPr/>
        </p:nvSpPr>
        <p:spPr bwMode="auto">
          <a:xfrm flipH="1">
            <a:off x="5257800" y="4191000"/>
            <a:ext cx="1524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11627" name="Line 11"/>
          <p:cNvSpPr>
            <a:spLocks noChangeShapeType="1"/>
          </p:cNvSpPr>
          <p:nvPr/>
        </p:nvSpPr>
        <p:spPr bwMode="auto">
          <a:xfrm flipH="1">
            <a:off x="4800600" y="4191000"/>
            <a:ext cx="19812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11628" name="Line 12"/>
          <p:cNvSpPr>
            <a:spLocks noChangeShapeType="1"/>
          </p:cNvSpPr>
          <p:nvPr/>
        </p:nvSpPr>
        <p:spPr bwMode="auto">
          <a:xfrm>
            <a:off x="1524000" y="1905000"/>
            <a:ext cx="34290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11629" name="Line 13"/>
          <p:cNvSpPr>
            <a:spLocks noChangeShapeType="1"/>
          </p:cNvSpPr>
          <p:nvPr/>
        </p:nvSpPr>
        <p:spPr bwMode="auto">
          <a:xfrm flipV="1">
            <a:off x="2514600" y="1676400"/>
            <a:ext cx="23622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11630" name="Line 14"/>
          <p:cNvSpPr>
            <a:spLocks noChangeShapeType="1"/>
          </p:cNvSpPr>
          <p:nvPr/>
        </p:nvSpPr>
        <p:spPr bwMode="auto">
          <a:xfrm flipV="1">
            <a:off x="1752600" y="1828800"/>
            <a:ext cx="32004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11631" name="Line 15"/>
          <p:cNvSpPr>
            <a:spLocks noChangeShapeType="1"/>
          </p:cNvSpPr>
          <p:nvPr/>
        </p:nvSpPr>
        <p:spPr bwMode="auto">
          <a:xfrm flipV="1">
            <a:off x="1295400" y="3505200"/>
            <a:ext cx="29718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11632" name="Line 16"/>
          <p:cNvSpPr>
            <a:spLocks noChangeShapeType="1"/>
          </p:cNvSpPr>
          <p:nvPr/>
        </p:nvSpPr>
        <p:spPr bwMode="auto">
          <a:xfrm flipV="1">
            <a:off x="1295400" y="3200400"/>
            <a:ext cx="3124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6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600"/>
                            </p:stCondLst>
                            <p:childTnLst>
                              <p:par>
                                <p:cTn id="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225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00"/>
                            </p:stCondLst>
                            <p:childTnLst>
                              <p:par>
                                <p:cTn id="1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225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600"/>
                            </p:stCondLst>
                            <p:childTnLst>
                              <p:par>
                                <p:cTn id="17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225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100"/>
                            </p:stCondLst>
                            <p:childTnLst>
                              <p:par>
                                <p:cTn id="2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225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600"/>
                            </p:stCondLst>
                            <p:childTnLst>
                              <p:par>
                                <p:cTn id="2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225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100"/>
                            </p:stCondLst>
                            <p:childTnLst>
                              <p:par>
                                <p:cTn id="2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2252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600"/>
                            </p:stCondLst>
                            <p:childTnLst>
                              <p:par>
                                <p:cTn id="3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2252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100"/>
                            </p:stCondLst>
                            <p:childTnLst>
                              <p:par>
                                <p:cTn id="37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9" dur="1000"/>
                                        <p:tgtEl>
                                          <p:spTgt spid="2252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100"/>
                            </p:stCondLst>
                            <p:childTnLst>
                              <p:par>
                                <p:cTn id="4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3" dur="1000"/>
                                        <p:tgtEl>
                                          <p:spTgt spid="2252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6100"/>
                            </p:stCondLst>
                            <p:childTnLst>
                              <p:par>
                                <p:cTn id="4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1000"/>
                                        <p:tgtEl>
                                          <p:spTgt spid="2252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7100"/>
                            </p:stCondLst>
                            <p:childTnLst>
                              <p:par>
                                <p:cTn id="4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1" dur="1000"/>
                                        <p:tgtEl>
                                          <p:spTgt spid="2252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8100"/>
                            </p:stCondLst>
                            <p:childTnLst>
                              <p:par>
                                <p:cTn id="5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5" dur="1000"/>
                                        <p:tgtEl>
                                          <p:spTgt spid="2252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282" grpId="0"/>
      <p:bldP spid="225283" grpId="0" build="p"/>
      <p:bldP spid="225284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pPr eaLnBrk="1" hangingPunct="1"/>
            <a:r>
              <a:rPr lang="ru-RU" b="1" smtClean="0">
                <a:solidFill>
                  <a:srgbClr val="E21E23"/>
                </a:solidFill>
              </a:rPr>
              <a:t>Массажные приёмы</a:t>
            </a:r>
          </a:p>
        </p:txBody>
      </p:sp>
      <p:sp>
        <p:nvSpPr>
          <p:cNvPr id="226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lnSpcReduction="10000"/>
          </a:bodyPr>
          <a:lstStyle/>
          <a:p>
            <a:pPr algn="ctr" eaLnBrk="1" hangingPunct="1">
              <a:buFontTx/>
              <a:buNone/>
            </a:pPr>
            <a:r>
              <a:rPr lang="ru-RU" sz="4000" b="1" i="1" smtClean="0"/>
              <a:t>Поглаживание</a:t>
            </a:r>
          </a:p>
          <a:p>
            <a:pPr algn="ctr" eaLnBrk="1" hangingPunct="1">
              <a:buFontTx/>
              <a:buNone/>
            </a:pPr>
            <a:r>
              <a:rPr lang="ru-RU" sz="4000" b="1" i="1" smtClean="0"/>
              <a:t>Растирание</a:t>
            </a:r>
          </a:p>
          <a:p>
            <a:pPr algn="ctr" eaLnBrk="1" hangingPunct="1">
              <a:buFontTx/>
              <a:buNone/>
            </a:pPr>
            <a:r>
              <a:rPr lang="ru-RU" sz="4000" b="1" i="1" smtClean="0"/>
              <a:t>Разминание</a:t>
            </a:r>
          </a:p>
          <a:p>
            <a:pPr algn="ctr" eaLnBrk="1" hangingPunct="1">
              <a:buFontTx/>
              <a:buNone/>
            </a:pPr>
            <a:r>
              <a:rPr lang="ru-RU" sz="4000" b="1" i="1" smtClean="0"/>
              <a:t>Вибрация </a:t>
            </a:r>
          </a:p>
          <a:p>
            <a:pPr algn="ctr" eaLnBrk="1" hangingPunct="1">
              <a:buFontTx/>
              <a:buNone/>
            </a:pPr>
            <a:r>
              <a:rPr lang="ru-RU" b="1" i="1" smtClean="0"/>
              <a:t>(поколачивание, </a:t>
            </a:r>
          </a:p>
          <a:p>
            <a:pPr algn="ctr" eaLnBrk="1" hangingPunct="1">
              <a:buFontTx/>
              <a:buNone/>
            </a:pPr>
            <a:r>
              <a:rPr lang="ru-RU" b="1" i="1" smtClean="0"/>
              <a:t>постукивание, </a:t>
            </a:r>
          </a:p>
          <a:p>
            <a:pPr algn="ctr" eaLnBrk="1" hangingPunct="1">
              <a:buFontTx/>
              <a:buNone/>
            </a:pPr>
            <a:r>
              <a:rPr lang="ru-RU" b="1" i="1" smtClean="0"/>
              <a:t>похлопывание, </a:t>
            </a:r>
          </a:p>
          <a:p>
            <a:pPr algn="ctr" eaLnBrk="1" hangingPunct="1">
              <a:buFontTx/>
              <a:buNone/>
            </a:pPr>
            <a:r>
              <a:rPr lang="ru-RU" b="1" i="1" smtClean="0"/>
              <a:t>надавливание)</a:t>
            </a:r>
          </a:p>
        </p:txBody>
      </p:sp>
      <p:sp>
        <p:nvSpPr>
          <p:cNvPr id="112644" name="AutoShape 4"/>
          <p:cNvSpPr>
            <a:spLocks noChangeArrowheads="1"/>
          </p:cNvSpPr>
          <p:nvPr/>
        </p:nvSpPr>
        <p:spPr bwMode="auto">
          <a:xfrm>
            <a:off x="1752600" y="1828800"/>
            <a:ext cx="609600" cy="304800"/>
          </a:xfrm>
          <a:prstGeom prst="ribbon2">
            <a:avLst>
              <a:gd name="adj1" fmla="val 12500"/>
              <a:gd name="adj2" fmla="val 50000"/>
            </a:avLst>
          </a:prstGeom>
          <a:solidFill>
            <a:srgbClr val="E21E2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2645" name="AutoShape 5"/>
          <p:cNvSpPr>
            <a:spLocks noChangeArrowheads="1"/>
          </p:cNvSpPr>
          <p:nvPr/>
        </p:nvSpPr>
        <p:spPr bwMode="auto">
          <a:xfrm>
            <a:off x="1752600" y="2590800"/>
            <a:ext cx="609600" cy="304800"/>
          </a:xfrm>
          <a:prstGeom prst="ribbon2">
            <a:avLst>
              <a:gd name="adj1" fmla="val 12500"/>
              <a:gd name="adj2" fmla="val 50000"/>
            </a:avLst>
          </a:prstGeom>
          <a:solidFill>
            <a:srgbClr val="E21E2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2646" name="AutoShape 6"/>
          <p:cNvSpPr>
            <a:spLocks noChangeArrowheads="1"/>
          </p:cNvSpPr>
          <p:nvPr/>
        </p:nvSpPr>
        <p:spPr bwMode="auto">
          <a:xfrm>
            <a:off x="1752600" y="3276600"/>
            <a:ext cx="609600" cy="304800"/>
          </a:xfrm>
          <a:prstGeom prst="ribbon2">
            <a:avLst>
              <a:gd name="adj1" fmla="val 12500"/>
              <a:gd name="adj2" fmla="val 50000"/>
            </a:avLst>
          </a:prstGeom>
          <a:solidFill>
            <a:srgbClr val="E21E2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2647" name="AutoShape 7"/>
          <p:cNvSpPr>
            <a:spLocks noChangeArrowheads="1"/>
          </p:cNvSpPr>
          <p:nvPr/>
        </p:nvSpPr>
        <p:spPr bwMode="auto">
          <a:xfrm>
            <a:off x="1752600" y="4038600"/>
            <a:ext cx="609600" cy="304800"/>
          </a:xfrm>
          <a:prstGeom prst="ribbon2">
            <a:avLst>
              <a:gd name="adj1" fmla="val 12500"/>
              <a:gd name="adj2" fmla="val 50000"/>
            </a:avLst>
          </a:prstGeom>
          <a:solidFill>
            <a:srgbClr val="E21E2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2648" name="AutoShape 8"/>
          <p:cNvSpPr>
            <a:spLocks noChangeArrowheads="1"/>
          </p:cNvSpPr>
          <p:nvPr/>
        </p:nvSpPr>
        <p:spPr bwMode="auto">
          <a:xfrm>
            <a:off x="4419600" y="1066800"/>
            <a:ext cx="457200" cy="685800"/>
          </a:xfrm>
          <a:prstGeom prst="downArrow">
            <a:avLst>
              <a:gd name="adj1" fmla="val 50000"/>
              <a:gd name="adj2" fmla="val 37500"/>
            </a:avLst>
          </a:prstGeom>
          <a:solidFill>
            <a:srgbClr val="D8E61E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112649" name="Picture 9" descr="1h21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533400"/>
            <a:ext cx="952500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63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63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2630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26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26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26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26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26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600"/>
                            </p:stCondLst>
                            <p:childTnLst>
                              <p:par>
                                <p:cTn id="19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26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26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26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26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500"/>
                            </p:stCondLst>
                            <p:childTnLst>
                              <p:par>
                                <p:cTn id="26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26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26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26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26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6400"/>
                            </p:stCondLst>
                            <p:childTnLst>
                              <p:par>
                                <p:cTn id="33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263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263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263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263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8100"/>
                            </p:stCondLst>
                            <p:childTnLst>
                              <p:par>
                                <p:cTn id="40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263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263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263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263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500"/>
                            </p:stCondLst>
                            <p:childTnLst>
                              <p:par>
                                <p:cTn id="47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263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263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263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263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2700"/>
                            </p:stCondLst>
                            <p:childTnLst>
                              <p:par>
                                <p:cTn id="54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263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263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263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2263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4900"/>
                            </p:stCondLst>
                            <p:childTnLst>
                              <p:par>
                                <p:cTn id="61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263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263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263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2263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6306" grpId="0"/>
      <p:bldP spid="226307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pPr eaLnBrk="1" hangingPunct="1"/>
            <a:r>
              <a:rPr lang="ru-RU" sz="4000" b="1" dirty="0" smtClean="0">
                <a:solidFill>
                  <a:srgbClr val="E21E23"/>
                </a:solidFill>
              </a:rPr>
              <a:t>САМОМАССАЖ БЕДРА</a:t>
            </a:r>
            <a:r>
              <a:rPr lang="ru-RU" sz="4000" b="1" dirty="0" smtClean="0"/>
              <a:t> </a:t>
            </a:r>
            <a:r>
              <a:rPr lang="ru-RU" sz="4000" b="1" dirty="0" smtClean="0">
                <a:solidFill>
                  <a:srgbClr val="FFFF00"/>
                </a:solidFill>
              </a:rPr>
              <a:t>«ДОЖДИК»</a:t>
            </a:r>
          </a:p>
        </p:txBody>
      </p:sp>
      <p:sp>
        <p:nvSpPr>
          <p:cNvPr id="2273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066800" y="1828800"/>
            <a:ext cx="3429000" cy="42973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400" b="1" i="1" smtClean="0">
                <a:solidFill>
                  <a:schemeClr val="hlink"/>
                </a:solidFill>
              </a:rPr>
              <a:t>Дождик, дождик,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400" b="1" i="1" smtClean="0">
                <a:solidFill>
                  <a:schemeClr val="hlink"/>
                </a:solidFill>
              </a:rPr>
              <a:t>капелька,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400" b="1" i="1" smtClean="0">
                <a:solidFill>
                  <a:schemeClr val="hlink"/>
                </a:solidFill>
              </a:rPr>
              <a:t>Водяная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400" b="1" i="1" smtClean="0">
                <a:solidFill>
                  <a:schemeClr val="hlink"/>
                </a:solidFill>
              </a:rPr>
              <a:t>сабелька</a:t>
            </a:r>
            <a:r>
              <a:rPr lang="ru-RU" sz="2400" smtClean="0">
                <a:solidFill>
                  <a:schemeClr val="hlink"/>
                </a:solidFill>
              </a:rPr>
              <a:t>.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400" b="1" i="1" smtClean="0">
                <a:solidFill>
                  <a:schemeClr val="hlink"/>
                </a:solidFill>
              </a:rPr>
              <a:t>Лужу резал, лужу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400" b="1" i="1" smtClean="0">
                <a:solidFill>
                  <a:schemeClr val="hlink"/>
                </a:solidFill>
              </a:rPr>
              <a:t>резал; резал,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400" b="1" i="1" smtClean="0">
                <a:solidFill>
                  <a:schemeClr val="hlink"/>
                </a:solidFill>
              </a:rPr>
              <a:t>резал, не разрезал.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400" b="1" i="1" smtClean="0">
                <a:solidFill>
                  <a:schemeClr val="hlink"/>
                </a:solidFill>
              </a:rPr>
              <a:t>И устал,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400" b="1" i="1" smtClean="0">
                <a:solidFill>
                  <a:schemeClr val="hlink"/>
                </a:solidFill>
              </a:rPr>
              <a:t>и перестал.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ru-RU" sz="2400" b="1" i="1" smtClean="0">
              <a:solidFill>
                <a:schemeClr val="hlink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ru-RU" sz="2400" smtClean="0">
              <a:solidFill>
                <a:schemeClr val="accent1"/>
              </a:solidFill>
            </a:endParaRPr>
          </a:p>
        </p:txBody>
      </p:sp>
      <p:sp>
        <p:nvSpPr>
          <p:cNvPr id="22733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876800" y="1752600"/>
            <a:ext cx="4038600" cy="43735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400" dirty="0" smtClean="0"/>
              <a:t>Легко, в ритме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400" dirty="0" smtClean="0"/>
              <a:t>стихотворения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400" dirty="0" smtClean="0"/>
              <a:t>постукивать пальчиками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400" dirty="0" smtClean="0"/>
              <a:t>по бёдрам.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400" dirty="0" smtClean="0"/>
              <a:t>Делать пилящие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400" dirty="0" smtClean="0"/>
              <a:t>движения рёбрами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400" dirty="0" smtClean="0"/>
              <a:t>ладоней.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400" dirty="0" smtClean="0"/>
              <a:t>Поглаживать бёдра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400" dirty="0" smtClean="0"/>
              <a:t>ладонями.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400" dirty="0" smtClean="0"/>
              <a:t>     </a:t>
            </a:r>
          </a:p>
        </p:txBody>
      </p:sp>
      <p:sp>
        <p:nvSpPr>
          <p:cNvPr id="227333" name="Cloud"/>
          <p:cNvSpPr>
            <a:spLocks noChangeAspect="1" noEditPoints="1" noChangeArrowheads="1"/>
          </p:cNvSpPr>
          <p:nvPr/>
        </p:nvSpPr>
        <p:spPr bwMode="auto">
          <a:xfrm>
            <a:off x="214282" y="0"/>
            <a:ext cx="1219200" cy="762000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chemeClr val="accent2"/>
          </a:solidFill>
          <a:ln w="2857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endParaRPr lang="ru-RU">
              <a:latin typeface="Arial" pitchFamily="34" charset="0"/>
            </a:endParaRPr>
          </a:p>
        </p:txBody>
      </p:sp>
      <p:sp>
        <p:nvSpPr>
          <p:cNvPr id="113670" name="Line 6"/>
          <p:cNvSpPr>
            <a:spLocks noChangeShapeType="1"/>
          </p:cNvSpPr>
          <p:nvPr/>
        </p:nvSpPr>
        <p:spPr bwMode="auto">
          <a:xfrm flipH="1">
            <a:off x="609600" y="990600"/>
            <a:ext cx="76200" cy="2286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3671" name="Line 7"/>
          <p:cNvSpPr>
            <a:spLocks noChangeShapeType="1"/>
          </p:cNvSpPr>
          <p:nvPr/>
        </p:nvSpPr>
        <p:spPr bwMode="auto">
          <a:xfrm flipH="1">
            <a:off x="457200" y="1447800"/>
            <a:ext cx="76200" cy="2286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3672" name="Line 8"/>
          <p:cNvSpPr>
            <a:spLocks noChangeShapeType="1"/>
          </p:cNvSpPr>
          <p:nvPr/>
        </p:nvSpPr>
        <p:spPr bwMode="auto">
          <a:xfrm flipH="1">
            <a:off x="228600" y="1905000"/>
            <a:ext cx="152400" cy="3810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3673" name="Line 9"/>
          <p:cNvSpPr>
            <a:spLocks noChangeShapeType="1"/>
          </p:cNvSpPr>
          <p:nvPr/>
        </p:nvSpPr>
        <p:spPr bwMode="auto">
          <a:xfrm>
            <a:off x="838200" y="1143000"/>
            <a:ext cx="0" cy="5334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3674" name="Line 10"/>
          <p:cNvSpPr>
            <a:spLocks noChangeShapeType="1"/>
          </p:cNvSpPr>
          <p:nvPr/>
        </p:nvSpPr>
        <p:spPr bwMode="auto">
          <a:xfrm>
            <a:off x="1143000" y="990600"/>
            <a:ext cx="152400" cy="3048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3675" name="Line 11"/>
          <p:cNvSpPr>
            <a:spLocks noChangeShapeType="1"/>
          </p:cNvSpPr>
          <p:nvPr/>
        </p:nvSpPr>
        <p:spPr bwMode="auto">
          <a:xfrm>
            <a:off x="990600" y="1066800"/>
            <a:ext cx="152400" cy="3810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3676" name="Line 12"/>
          <p:cNvSpPr>
            <a:spLocks noChangeShapeType="1"/>
          </p:cNvSpPr>
          <p:nvPr/>
        </p:nvSpPr>
        <p:spPr bwMode="auto">
          <a:xfrm>
            <a:off x="1371600" y="838200"/>
            <a:ext cx="381000" cy="6096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3677" name="Line 13"/>
          <p:cNvSpPr>
            <a:spLocks noChangeShapeType="1"/>
          </p:cNvSpPr>
          <p:nvPr/>
        </p:nvSpPr>
        <p:spPr bwMode="auto">
          <a:xfrm>
            <a:off x="1371600" y="1371600"/>
            <a:ext cx="228600" cy="3810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3678" name="Line 14"/>
          <p:cNvSpPr>
            <a:spLocks noChangeShapeType="1"/>
          </p:cNvSpPr>
          <p:nvPr/>
        </p:nvSpPr>
        <p:spPr bwMode="auto">
          <a:xfrm>
            <a:off x="1219200" y="1524000"/>
            <a:ext cx="152400" cy="3048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3679" name="Line 15"/>
          <p:cNvSpPr>
            <a:spLocks noChangeShapeType="1"/>
          </p:cNvSpPr>
          <p:nvPr/>
        </p:nvSpPr>
        <p:spPr bwMode="auto">
          <a:xfrm flipH="1">
            <a:off x="228600" y="914400"/>
            <a:ext cx="152400" cy="3810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3680" name="Line 16"/>
          <p:cNvSpPr>
            <a:spLocks noChangeShapeType="1"/>
          </p:cNvSpPr>
          <p:nvPr/>
        </p:nvSpPr>
        <p:spPr bwMode="auto">
          <a:xfrm flipH="1">
            <a:off x="0" y="1371600"/>
            <a:ext cx="228600" cy="4572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3681" name="Line 17"/>
          <p:cNvSpPr>
            <a:spLocks noChangeShapeType="1"/>
          </p:cNvSpPr>
          <p:nvPr/>
        </p:nvSpPr>
        <p:spPr bwMode="auto">
          <a:xfrm>
            <a:off x="838200" y="1828800"/>
            <a:ext cx="0" cy="4572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3682" name="AutoShape 18"/>
          <p:cNvSpPr>
            <a:spLocks noChangeArrowheads="1"/>
          </p:cNvSpPr>
          <p:nvPr/>
        </p:nvSpPr>
        <p:spPr bwMode="auto">
          <a:xfrm>
            <a:off x="3810000" y="1981200"/>
            <a:ext cx="914400" cy="1371600"/>
          </a:xfrm>
          <a:prstGeom prst="bracePair">
            <a:avLst>
              <a:gd name="adj" fmla="val 8333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ru-RU" u="none">
              <a:solidFill>
                <a:schemeClr val="accent2"/>
              </a:solidFill>
            </a:endParaRPr>
          </a:p>
        </p:txBody>
      </p:sp>
      <p:sp>
        <p:nvSpPr>
          <p:cNvPr id="113683" name="AutoShape 19"/>
          <p:cNvSpPr>
            <a:spLocks noChangeArrowheads="1"/>
          </p:cNvSpPr>
          <p:nvPr/>
        </p:nvSpPr>
        <p:spPr bwMode="auto">
          <a:xfrm>
            <a:off x="4038600" y="3581400"/>
            <a:ext cx="838200" cy="1066800"/>
          </a:xfrm>
          <a:prstGeom prst="bracePair">
            <a:avLst>
              <a:gd name="adj" fmla="val 8333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ru-RU" u="none">
              <a:solidFill>
                <a:schemeClr val="accent2"/>
              </a:solidFill>
            </a:endParaRPr>
          </a:p>
        </p:txBody>
      </p:sp>
      <p:sp>
        <p:nvSpPr>
          <p:cNvPr id="113684" name="AutoShape 20"/>
          <p:cNvSpPr>
            <a:spLocks noChangeArrowheads="1"/>
          </p:cNvSpPr>
          <p:nvPr/>
        </p:nvSpPr>
        <p:spPr bwMode="auto">
          <a:xfrm>
            <a:off x="4038600" y="4724400"/>
            <a:ext cx="838200" cy="685800"/>
          </a:xfrm>
          <a:prstGeom prst="bracePair">
            <a:avLst>
              <a:gd name="adj" fmla="val 8333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ru-RU" u="none">
              <a:solidFill>
                <a:schemeClr val="accent2"/>
              </a:solidFill>
            </a:endParaRPr>
          </a:p>
        </p:txBody>
      </p:sp>
      <p:pic>
        <p:nvPicPr>
          <p:cNvPr id="113685" name="Picture 21" descr="1h21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0" y="2209800"/>
            <a:ext cx="952500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3686" name="Picture 22" descr="1h21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62400" y="3657600"/>
            <a:ext cx="952500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3687" name="Picture 23" descr="1h21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38600" y="4724400"/>
            <a:ext cx="9525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3.61111E-6 3.33333E-6  C 0.06892 3.33333E-6  0.125 0.02847  0.125 0.06389  C 0.125 0.09907  0.06892 0.12777  3.61111E-6 0.12777  C -0.0691 0.12777  -0.125 0.09907  -0.125 0.06389  C -0.125 0.02847  -0.0691 3.33333E-6  3.61111E-6 3.33333E-6  Z " pathEditMode="relative">
                                      <p:cBhvr>
                                        <p:cTn id="6" dur="2000" fill="hold"/>
                                        <p:tgtEl>
                                          <p:spTgt spid="2273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640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74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84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94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4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14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24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34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44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5400"/>
                            </p:stCondLst>
                            <p:childTnLst>
                              <p:par>
                                <p:cTn id="4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6400"/>
                            </p:stCondLst>
                            <p:childTnLst>
                              <p:par>
                                <p:cTn id="4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7400"/>
                            </p:stCondLst>
                            <p:childTnLst>
                              <p:par>
                                <p:cTn id="5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8400"/>
                            </p:stCondLst>
                            <p:childTnLst>
                              <p:par>
                                <p:cTn id="5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9400"/>
                            </p:stCondLst>
                            <p:childTnLst>
                              <p:par>
                                <p:cTn id="6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20400"/>
                            </p:stCondLst>
                            <p:childTnLst>
                              <p:par>
                                <p:cTn id="6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1400"/>
                            </p:stCondLst>
                            <p:childTnLst>
                              <p:par>
                                <p:cTn id="6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22400"/>
                            </p:stCondLst>
                            <p:childTnLst>
                              <p:par>
                                <p:cTn id="7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23400"/>
                            </p:stCondLst>
                            <p:childTnLst>
                              <p:par>
                                <p:cTn id="7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24400"/>
                            </p:stCondLst>
                            <p:childTnLst>
                              <p:par>
                                <p:cTn id="8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7330" grpId="0"/>
      <p:bldP spid="227331" grpId="0" build="p"/>
      <p:bldP spid="227332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ru-RU" sz="4000" b="1" smtClean="0">
                <a:solidFill>
                  <a:srgbClr val="FF3300"/>
                </a:solidFill>
              </a:rPr>
              <a:t>Виды закаливания детей младшего возраста</a:t>
            </a:r>
          </a:p>
        </p:txBody>
      </p:sp>
      <p:sp>
        <p:nvSpPr>
          <p:cNvPr id="258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447800"/>
            <a:ext cx="8686800" cy="5105400"/>
          </a:xfrm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258052" name="filecab2"/>
          <p:cNvSpPr>
            <a:spLocks noEditPoints="1" noChangeArrowheads="1"/>
          </p:cNvSpPr>
          <p:nvPr/>
        </p:nvSpPr>
        <p:spPr bwMode="auto">
          <a:xfrm>
            <a:off x="304800" y="1524000"/>
            <a:ext cx="8534400" cy="5181600"/>
          </a:xfrm>
          <a:custGeom>
            <a:avLst/>
            <a:gdLst>
              <a:gd name="T0" fmla="*/ 10800 w 21600"/>
              <a:gd name="T1" fmla="*/ 0 h 21600"/>
              <a:gd name="T2" fmla="*/ 0 w 21600"/>
              <a:gd name="T3" fmla="*/ 0 h 21600"/>
              <a:gd name="T4" fmla="*/ 0 w 21600"/>
              <a:gd name="T5" fmla="*/ 10800 h 21600"/>
              <a:gd name="T6" fmla="*/ 0 w 21600"/>
              <a:gd name="T7" fmla="*/ 20367 h 21600"/>
              <a:gd name="T8" fmla="*/ 10800 w 21600"/>
              <a:gd name="T9" fmla="*/ 21600 h 21600"/>
              <a:gd name="T10" fmla="*/ 21600 w 21600"/>
              <a:gd name="T11" fmla="*/ 20367 h 21600"/>
              <a:gd name="T12" fmla="*/ 21600 w 21600"/>
              <a:gd name="T13" fmla="*/ 10800 h 21600"/>
              <a:gd name="T14" fmla="*/ 21600 w 21600"/>
              <a:gd name="T15" fmla="*/ 0 h 21600"/>
              <a:gd name="T16" fmla="*/ 1004 w 21600"/>
              <a:gd name="T17" fmla="*/ 511 h 21600"/>
              <a:gd name="T18" fmla="*/ 20542 w 21600"/>
              <a:gd name="T19" fmla="*/ 19765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10800" y="0"/>
                </a:moveTo>
                <a:lnTo>
                  <a:pt x="0" y="0"/>
                </a:lnTo>
                <a:lnTo>
                  <a:pt x="0" y="10800"/>
                </a:lnTo>
                <a:lnTo>
                  <a:pt x="0" y="20367"/>
                </a:lnTo>
                <a:lnTo>
                  <a:pt x="5807" y="20367"/>
                </a:lnTo>
                <a:lnTo>
                  <a:pt x="5807" y="20637"/>
                </a:lnTo>
                <a:lnTo>
                  <a:pt x="5970" y="20818"/>
                </a:lnTo>
                <a:lnTo>
                  <a:pt x="6133" y="20968"/>
                </a:lnTo>
                <a:lnTo>
                  <a:pt x="6404" y="21239"/>
                </a:lnTo>
                <a:lnTo>
                  <a:pt x="6567" y="21419"/>
                </a:lnTo>
                <a:lnTo>
                  <a:pt x="7055" y="21510"/>
                </a:lnTo>
                <a:lnTo>
                  <a:pt x="7544" y="21600"/>
                </a:lnTo>
                <a:lnTo>
                  <a:pt x="8141" y="21600"/>
                </a:lnTo>
                <a:lnTo>
                  <a:pt x="10800" y="21600"/>
                </a:lnTo>
                <a:lnTo>
                  <a:pt x="13188" y="21600"/>
                </a:lnTo>
                <a:lnTo>
                  <a:pt x="13948" y="21600"/>
                </a:lnTo>
                <a:lnTo>
                  <a:pt x="14436" y="21510"/>
                </a:lnTo>
                <a:lnTo>
                  <a:pt x="14708" y="21419"/>
                </a:lnTo>
                <a:lnTo>
                  <a:pt x="15033" y="21239"/>
                </a:lnTo>
                <a:lnTo>
                  <a:pt x="15359" y="20968"/>
                </a:lnTo>
                <a:lnTo>
                  <a:pt x="15522" y="20818"/>
                </a:lnTo>
                <a:lnTo>
                  <a:pt x="15684" y="20637"/>
                </a:lnTo>
                <a:lnTo>
                  <a:pt x="15684" y="20367"/>
                </a:lnTo>
                <a:lnTo>
                  <a:pt x="21600" y="20367"/>
                </a:lnTo>
                <a:lnTo>
                  <a:pt x="21600" y="10800"/>
                </a:lnTo>
                <a:lnTo>
                  <a:pt x="21600" y="0"/>
                </a:lnTo>
                <a:lnTo>
                  <a:pt x="10800" y="0"/>
                </a:lnTo>
                <a:close/>
                <a:moveTo>
                  <a:pt x="7055" y="20367"/>
                </a:moveTo>
                <a:lnTo>
                  <a:pt x="7055" y="20547"/>
                </a:lnTo>
                <a:lnTo>
                  <a:pt x="7055" y="20637"/>
                </a:lnTo>
                <a:lnTo>
                  <a:pt x="7218" y="20728"/>
                </a:lnTo>
                <a:lnTo>
                  <a:pt x="7381" y="20818"/>
                </a:lnTo>
                <a:lnTo>
                  <a:pt x="7544" y="20908"/>
                </a:lnTo>
                <a:lnTo>
                  <a:pt x="7707" y="20968"/>
                </a:lnTo>
                <a:lnTo>
                  <a:pt x="7815" y="20968"/>
                </a:lnTo>
                <a:lnTo>
                  <a:pt x="8141" y="20968"/>
                </a:lnTo>
                <a:lnTo>
                  <a:pt x="13188" y="20968"/>
                </a:lnTo>
                <a:lnTo>
                  <a:pt x="13459" y="20968"/>
                </a:lnTo>
                <a:lnTo>
                  <a:pt x="13785" y="20968"/>
                </a:lnTo>
                <a:lnTo>
                  <a:pt x="13948" y="20908"/>
                </a:lnTo>
                <a:lnTo>
                  <a:pt x="14111" y="20818"/>
                </a:lnTo>
                <a:lnTo>
                  <a:pt x="14273" y="20728"/>
                </a:lnTo>
                <a:lnTo>
                  <a:pt x="14273" y="20637"/>
                </a:lnTo>
                <a:lnTo>
                  <a:pt x="14436" y="20547"/>
                </a:lnTo>
                <a:lnTo>
                  <a:pt x="14436" y="20367"/>
                </a:lnTo>
                <a:lnTo>
                  <a:pt x="7055" y="20367"/>
                </a:lnTo>
                <a:close/>
              </a:path>
              <a:path w="21600" h="21600" extrusionOk="0">
                <a:moveTo>
                  <a:pt x="7055" y="20367"/>
                </a:moveTo>
                <a:lnTo>
                  <a:pt x="5807" y="20367"/>
                </a:lnTo>
                <a:lnTo>
                  <a:pt x="21600" y="20367"/>
                </a:lnTo>
              </a:path>
            </a:pathLst>
          </a:custGeom>
          <a:solidFill>
            <a:srgbClr val="C0C0C0"/>
          </a:solidFill>
          <a:ln w="38100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buFontTx/>
              <a:buChar char="•"/>
              <a:defRPr/>
            </a:pPr>
            <a:r>
              <a:rPr lang="ru-RU" sz="3200" i="1" u="none">
                <a:latin typeface="Arial" pitchFamily="34" charset="0"/>
              </a:rPr>
              <a:t> Воздушные ванны для тела.</a:t>
            </a:r>
          </a:p>
          <a:p>
            <a:pPr>
              <a:buFontTx/>
              <a:buChar char="•"/>
              <a:defRPr/>
            </a:pPr>
            <a:r>
              <a:rPr lang="ru-RU" sz="3200" i="1" u="none">
                <a:latin typeface="Arial" pitchFamily="34" charset="0"/>
              </a:rPr>
              <a:t> Хождение босиком.</a:t>
            </a:r>
          </a:p>
          <a:p>
            <a:pPr>
              <a:buFontTx/>
              <a:buChar char="•"/>
              <a:defRPr/>
            </a:pPr>
            <a:r>
              <a:rPr lang="ru-RU" sz="3200" i="1" u="none">
                <a:latin typeface="Arial" pitchFamily="34" charset="0"/>
              </a:rPr>
              <a:t> Контрастное воздушное закаливание.</a:t>
            </a:r>
          </a:p>
          <a:p>
            <a:pPr>
              <a:buFontTx/>
              <a:buChar char="•"/>
              <a:defRPr/>
            </a:pPr>
            <a:r>
              <a:rPr lang="ru-RU" sz="3200" i="1" u="none">
                <a:latin typeface="Arial" pitchFamily="34" charset="0"/>
              </a:rPr>
              <a:t> Водные контрастные ванны для рук.</a:t>
            </a:r>
          </a:p>
          <a:p>
            <a:pPr>
              <a:buFontTx/>
              <a:buChar char="•"/>
              <a:defRPr/>
            </a:pPr>
            <a:r>
              <a:rPr lang="ru-RU" sz="3200" i="1" u="none">
                <a:latin typeface="Arial" pitchFamily="34" charset="0"/>
              </a:rPr>
              <a:t> Закаливание носоглотки. Полоскания рта и горла.</a:t>
            </a:r>
          </a:p>
        </p:txBody>
      </p:sp>
      <p:pic>
        <p:nvPicPr>
          <p:cNvPr id="117765" name="Picture 5" descr="ludi_children_04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10400" y="2362200"/>
            <a:ext cx="16764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58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12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500"/>
                                        <p:tgtEl>
                                          <p:spTgt spid="258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8050" grpId="0"/>
      <p:bldP spid="258051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pPr eaLnBrk="1" hangingPunct="1"/>
            <a:r>
              <a:rPr lang="ru-RU" b="1" smtClean="0">
                <a:solidFill>
                  <a:srgbClr val="FF3300"/>
                </a:solidFill>
              </a:rPr>
              <a:t>Ступени закаливания</a:t>
            </a:r>
          </a:p>
        </p:txBody>
      </p:sp>
      <p:sp>
        <p:nvSpPr>
          <p:cNvPr id="259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143000"/>
            <a:ext cx="8686800" cy="5410200"/>
          </a:xfrm>
        </p:spPr>
        <p:txBody>
          <a:bodyPr/>
          <a:lstStyle/>
          <a:p>
            <a:pPr algn="ctr" eaLnBrk="1" hangingPunct="1">
              <a:buFontTx/>
              <a:buNone/>
            </a:pPr>
            <a:endParaRPr lang="ru-RU" b="1" i="1" dirty="0" smtClean="0">
              <a:solidFill>
                <a:schemeClr val="accent2"/>
              </a:solidFill>
            </a:endParaRPr>
          </a:p>
          <a:p>
            <a:pPr algn="ctr" eaLnBrk="1" hangingPunct="1">
              <a:buFontTx/>
              <a:buNone/>
            </a:pPr>
            <a:r>
              <a:rPr lang="ru-RU" b="1" i="1" dirty="0" smtClean="0">
                <a:solidFill>
                  <a:srgbClr val="FFFF00"/>
                </a:solidFill>
              </a:rPr>
              <a:t>ПОЛОСКАНИЕ РТА И ГОРЛА</a:t>
            </a:r>
          </a:p>
          <a:p>
            <a:pPr eaLnBrk="1" hangingPunct="1">
              <a:buFontTx/>
              <a:buNone/>
            </a:pPr>
            <a:endParaRPr lang="ru-RU" b="1" i="1" dirty="0" smtClean="0"/>
          </a:p>
          <a:p>
            <a:pPr eaLnBrk="1" hangingPunct="1">
              <a:buFontTx/>
              <a:buNone/>
            </a:pPr>
            <a:endParaRPr lang="ru-RU" b="1" i="1" dirty="0" smtClean="0"/>
          </a:p>
          <a:p>
            <a:pPr eaLnBrk="1" hangingPunct="1">
              <a:buFontTx/>
              <a:buNone/>
            </a:pPr>
            <a:endParaRPr lang="ru-RU" b="1" i="1" dirty="0" smtClean="0"/>
          </a:p>
          <a:p>
            <a:pPr eaLnBrk="1" hangingPunct="1">
              <a:buFontTx/>
              <a:buNone/>
            </a:pPr>
            <a:endParaRPr lang="ru-RU" b="1" i="1" dirty="0" smtClean="0"/>
          </a:p>
          <a:p>
            <a:pPr eaLnBrk="1" hangingPunct="1">
              <a:buFontTx/>
              <a:buNone/>
            </a:pPr>
            <a:endParaRPr lang="ru-RU" b="1" i="1" dirty="0" smtClean="0"/>
          </a:p>
          <a:p>
            <a:pPr eaLnBrk="1" hangingPunct="1">
              <a:buFontTx/>
              <a:buNone/>
            </a:pPr>
            <a:endParaRPr lang="ru-RU" b="1" i="1" dirty="0" smtClean="0"/>
          </a:p>
          <a:p>
            <a:pPr eaLnBrk="1" hangingPunct="1">
              <a:buFontTx/>
              <a:buNone/>
            </a:pPr>
            <a:endParaRPr lang="ru-RU" sz="2000" b="1" i="1" dirty="0" smtClean="0"/>
          </a:p>
          <a:p>
            <a:pPr eaLnBrk="1" hangingPunct="1">
              <a:buFontTx/>
              <a:buNone/>
            </a:pPr>
            <a:endParaRPr lang="ru-RU" b="1" i="1" dirty="0" smtClean="0"/>
          </a:p>
        </p:txBody>
      </p:sp>
      <p:sp>
        <p:nvSpPr>
          <p:cNvPr id="118788" name="Line 4"/>
          <p:cNvSpPr>
            <a:spLocks noChangeShapeType="1"/>
          </p:cNvSpPr>
          <p:nvPr/>
        </p:nvSpPr>
        <p:spPr bwMode="auto">
          <a:xfrm>
            <a:off x="304800" y="54864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8789" name="Line 5"/>
          <p:cNvSpPr>
            <a:spLocks noChangeShapeType="1"/>
          </p:cNvSpPr>
          <p:nvPr/>
        </p:nvSpPr>
        <p:spPr bwMode="auto">
          <a:xfrm>
            <a:off x="304800" y="6096000"/>
            <a:ext cx="18288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8790" name="Line 6"/>
          <p:cNvSpPr>
            <a:spLocks noChangeShapeType="1"/>
          </p:cNvSpPr>
          <p:nvPr/>
        </p:nvSpPr>
        <p:spPr bwMode="auto">
          <a:xfrm flipV="1">
            <a:off x="2133600" y="5638800"/>
            <a:ext cx="0" cy="4572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8791" name="Line 7"/>
          <p:cNvSpPr>
            <a:spLocks noChangeShapeType="1"/>
          </p:cNvSpPr>
          <p:nvPr/>
        </p:nvSpPr>
        <p:spPr bwMode="auto">
          <a:xfrm>
            <a:off x="2133600" y="5638800"/>
            <a:ext cx="22098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8792" name="Line 8"/>
          <p:cNvSpPr>
            <a:spLocks noChangeShapeType="1"/>
          </p:cNvSpPr>
          <p:nvPr/>
        </p:nvSpPr>
        <p:spPr bwMode="auto">
          <a:xfrm flipV="1">
            <a:off x="4343400" y="5181600"/>
            <a:ext cx="0" cy="4572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8793" name="Line 9"/>
          <p:cNvSpPr>
            <a:spLocks noChangeShapeType="1"/>
          </p:cNvSpPr>
          <p:nvPr/>
        </p:nvSpPr>
        <p:spPr bwMode="auto">
          <a:xfrm>
            <a:off x="4343400" y="5181600"/>
            <a:ext cx="21336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8794" name="Line 10"/>
          <p:cNvSpPr>
            <a:spLocks noChangeShapeType="1"/>
          </p:cNvSpPr>
          <p:nvPr/>
        </p:nvSpPr>
        <p:spPr bwMode="auto">
          <a:xfrm flipV="1">
            <a:off x="6477000" y="4724400"/>
            <a:ext cx="0" cy="4572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8795" name="Line 11"/>
          <p:cNvSpPr>
            <a:spLocks noChangeShapeType="1"/>
          </p:cNvSpPr>
          <p:nvPr/>
        </p:nvSpPr>
        <p:spPr bwMode="auto">
          <a:xfrm>
            <a:off x="6477000" y="4724400"/>
            <a:ext cx="24384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8796" name="Text Box 12"/>
          <p:cNvSpPr txBox="1">
            <a:spLocks noChangeArrowheads="1"/>
          </p:cNvSpPr>
          <p:nvPr/>
        </p:nvSpPr>
        <p:spPr bwMode="auto">
          <a:xfrm>
            <a:off x="609600" y="5105400"/>
            <a:ext cx="1295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u="none"/>
          </a:p>
        </p:txBody>
      </p:sp>
      <p:sp>
        <p:nvSpPr>
          <p:cNvPr id="118797" name="Text Box 13"/>
          <p:cNvSpPr txBox="1">
            <a:spLocks noChangeArrowheads="1"/>
          </p:cNvSpPr>
          <p:nvPr/>
        </p:nvSpPr>
        <p:spPr bwMode="auto">
          <a:xfrm>
            <a:off x="457200" y="4648200"/>
            <a:ext cx="13716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u="none"/>
              <a:t>Тёплой водой и настоем трав</a:t>
            </a:r>
          </a:p>
        </p:txBody>
      </p:sp>
      <p:sp>
        <p:nvSpPr>
          <p:cNvPr id="118798" name="Text Box 15"/>
          <p:cNvSpPr txBox="1">
            <a:spLocks noChangeArrowheads="1"/>
          </p:cNvSpPr>
          <p:nvPr/>
        </p:nvSpPr>
        <p:spPr bwMode="auto">
          <a:xfrm>
            <a:off x="2286000" y="4343400"/>
            <a:ext cx="19050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u="none"/>
              <a:t>Водой комнатной температуры</a:t>
            </a:r>
          </a:p>
        </p:txBody>
      </p:sp>
      <p:sp>
        <p:nvSpPr>
          <p:cNvPr id="118799" name="Text Box 16"/>
          <p:cNvSpPr txBox="1">
            <a:spLocks noChangeArrowheads="1"/>
          </p:cNvSpPr>
          <p:nvPr/>
        </p:nvSpPr>
        <p:spPr bwMode="auto">
          <a:xfrm>
            <a:off x="4572000" y="4267200"/>
            <a:ext cx="1676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2000" u="none"/>
          </a:p>
        </p:txBody>
      </p:sp>
      <p:sp>
        <p:nvSpPr>
          <p:cNvPr id="118800" name="Text Box 17"/>
          <p:cNvSpPr txBox="1">
            <a:spLocks noChangeArrowheads="1"/>
          </p:cNvSpPr>
          <p:nvPr/>
        </p:nvSpPr>
        <p:spPr bwMode="auto">
          <a:xfrm>
            <a:off x="4419600" y="4267200"/>
            <a:ext cx="1905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u="none"/>
              <a:t>Водой из-под крана</a:t>
            </a:r>
          </a:p>
        </p:txBody>
      </p:sp>
      <p:sp>
        <p:nvSpPr>
          <p:cNvPr id="118801" name="Text Box 18"/>
          <p:cNvSpPr txBox="1">
            <a:spLocks noChangeArrowheads="1"/>
          </p:cNvSpPr>
          <p:nvPr/>
        </p:nvSpPr>
        <p:spPr bwMode="auto">
          <a:xfrm>
            <a:off x="6629400" y="3962400"/>
            <a:ext cx="2057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u="none"/>
              <a:t>Охлаждённой водой</a:t>
            </a:r>
          </a:p>
        </p:txBody>
      </p:sp>
      <p:sp>
        <p:nvSpPr>
          <p:cNvPr id="118802" name="Text Box 19"/>
          <p:cNvSpPr txBox="1">
            <a:spLocks noChangeArrowheads="1"/>
          </p:cNvSpPr>
          <p:nvPr/>
        </p:nvSpPr>
        <p:spPr bwMode="auto">
          <a:xfrm>
            <a:off x="685800" y="6248400"/>
            <a:ext cx="533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u="none">
                <a:solidFill>
                  <a:srgbClr val="FF3300"/>
                </a:solidFill>
              </a:rPr>
              <a:t>1</a:t>
            </a:r>
          </a:p>
        </p:txBody>
      </p:sp>
      <p:sp>
        <p:nvSpPr>
          <p:cNvPr id="118803" name="Text Box 20"/>
          <p:cNvSpPr txBox="1">
            <a:spLocks noChangeArrowheads="1"/>
          </p:cNvSpPr>
          <p:nvPr/>
        </p:nvSpPr>
        <p:spPr bwMode="auto">
          <a:xfrm>
            <a:off x="2819400" y="5867400"/>
            <a:ext cx="533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u="none">
                <a:solidFill>
                  <a:srgbClr val="FF3300"/>
                </a:solidFill>
              </a:rPr>
              <a:t>2</a:t>
            </a:r>
          </a:p>
        </p:txBody>
      </p:sp>
      <p:sp>
        <p:nvSpPr>
          <p:cNvPr id="118804" name="Text Box 21"/>
          <p:cNvSpPr txBox="1">
            <a:spLocks noChangeArrowheads="1"/>
          </p:cNvSpPr>
          <p:nvPr/>
        </p:nvSpPr>
        <p:spPr bwMode="auto">
          <a:xfrm>
            <a:off x="5105400" y="5486400"/>
            <a:ext cx="533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u="none">
                <a:solidFill>
                  <a:srgbClr val="FF3300"/>
                </a:solidFill>
              </a:rPr>
              <a:t>3</a:t>
            </a:r>
          </a:p>
        </p:txBody>
      </p:sp>
      <p:sp>
        <p:nvSpPr>
          <p:cNvPr id="118805" name="Text Box 22"/>
          <p:cNvSpPr txBox="1">
            <a:spLocks noChangeArrowheads="1"/>
          </p:cNvSpPr>
          <p:nvPr/>
        </p:nvSpPr>
        <p:spPr bwMode="auto">
          <a:xfrm>
            <a:off x="7391400" y="5029200"/>
            <a:ext cx="533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u="none">
                <a:solidFill>
                  <a:srgbClr val="FF3300"/>
                </a:solidFill>
              </a:rPr>
              <a:t>4</a:t>
            </a: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59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9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59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700"/>
                            </p:stCondLst>
                            <p:childTnLst>
                              <p:par>
                                <p:cTn id="11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259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9074" grpId="0"/>
      <p:bldP spid="259075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0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685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4000" b="1" dirty="0" smtClean="0">
                <a:solidFill>
                  <a:srgbClr val="FF3300"/>
                </a:solidFill>
              </a:rPr>
              <a:t>З</a:t>
            </a:r>
            <a:r>
              <a:rPr lang="ru-RU" sz="4000" b="1" dirty="0" smtClean="0">
                <a:solidFill>
                  <a:srgbClr val="FF3300"/>
                </a:solidFill>
              </a:rPr>
              <a:t>акаливание </a:t>
            </a:r>
            <a:r>
              <a:rPr lang="ru-RU" sz="4000" b="1" dirty="0" smtClean="0">
                <a:solidFill>
                  <a:srgbClr val="FF3300"/>
                </a:solidFill>
              </a:rPr>
              <a:t>детей 3-4 лет</a:t>
            </a:r>
          </a:p>
        </p:txBody>
      </p:sp>
      <p:graphicFrame>
        <p:nvGraphicFramePr>
          <p:cNvPr id="257084" name="Group 60"/>
          <p:cNvGraphicFramePr>
            <a:graphicFrameLocks noGrp="1"/>
          </p:cNvGraphicFramePr>
          <p:nvPr/>
        </p:nvGraphicFramePr>
        <p:xfrm>
          <a:off x="228600" y="1295400"/>
          <a:ext cx="8610600" cy="5319268"/>
        </p:xfrm>
        <a:graphic>
          <a:graphicData uri="http://schemas.openxmlformats.org/drawingml/2006/table">
            <a:tbl>
              <a:tblPr/>
              <a:tblGrid>
                <a:gridCol w="1600200"/>
                <a:gridCol w="2819400"/>
                <a:gridCol w="2590800"/>
                <a:gridCol w="1600200"/>
              </a:tblGrid>
              <a:tr h="6699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ВИДЫ ЗАНЯТИЙ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ПРИЁМЫ И СРЕДСТВА ЗАКАЛИВАНИЯ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ОСОБЕННОСТИ ОРГАНИЗАЦИИ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ОТВЕТСТ-ВЕННЫЕ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16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</a:rPr>
                        <a:t>Утренняя гимнастика.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Выполнение упражнений в шортах и майках. Ходьба по «дорожкам здоровья».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Ежедневно в зале или на открытом воздухе (летом). Длительность 10 мин.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Воспитатели.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82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</a:rPr>
                        <a:t>«Минутка здоровья».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Игровой закаливающий самомассаж.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Ежедневно на занятиях или вне их. Длительность 3 мин.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Педагоги ДОУ.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00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</a:rPr>
                        <a:t>Игры на прогулке, физ. упражнения.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В зимний период держат снег в ладошках, затем растирают ручки. Летом игры с водой. Дыхательная гимнастика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Ежедневно на прогулке во время проведения игр.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Воспитатели.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95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</a:rPr>
                        <a:t>Физкультур-ное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</a:rPr>
                        <a:t> занятие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Закаливающие игры. Контрастные воздушные ванны. Ходьба босиком по «дорожкам здоровья.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 раза в неделю. Одно физ. занятие на воздухе.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Воспитатели, инструктор по физ. культуре.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57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57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57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57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7026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4572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4000" b="1" dirty="0" smtClean="0">
                <a:solidFill>
                  <a:srgbClr val="FF3300"/>
                </a:solidFill>
              </a:rPr>
              <a:t/>
            </a:r>
            <a:br>
              <a:rPr lang="ru-RU" sz="4000" b="1" dirty="0" smtClean="0">
                <a:solidFill>
                  <a:srgbClr val="FF3300"/>
                </a:solidFill>
              </a:rPr>
            </a:br>
            <a:r>
              <a:rPr lang="ru-RU" sz="4000" b="1" dirty="0" smtClean="0">
                <a:solidFill>
                  <a:srgbClr val="FF3300"/>
                </a:solidFill>
              </a:rPr>
              <a:t>З</a:t>
            </a:r>
            <a:r>
              <a:rPr lang="ru-RU" sz="4000" b="1" dirty="0" smtClean="0">
                <a:solidFill>
                  <a:srgbClr val="FF3300"/>
                </a:solidFill>
              </a:rPr>
              <a:t>акаливание детей </a:t>
            </a:r>
            <a:r>
              <a:rPr lang="ru-RU" sz="4000" b="1" dirty="0" smtClean="0">
                <a:solidFill>
                  <a:srgbClr val="FF3300"/>
                </a:solidFill>
              </a:rPr>
              <a:t>3-4 лет </a:t>
            </a:r>
          </a:p>
        </p:txBody>
      </p:sp>
      <p:sp>
        <p:nvSpPr>
          <p:cNvPr id="260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066800"/>
            <a:ext cx="8763000" cy="5562600"/>
          </a:xfrm>
        </p:spPr>
        <p:txBody>
          <a:bodyPr/>
          <a:lstStyle/>
          <a:p>
            <a:pPr eaLnBrk="1" hangingPunct="1"/>
            <a:endParaRPr lang="ru-RU" smtClean="0"/>
          </a:p>
        </p:txBody>
      </p:sp>
      <p:graphicFrame>
        <p:nvGraphicFramePr>
          <p:cNvPr id="260154" name="Group 58"/>
          <p:cNvGraphicFramePr>
            <a:graphicFrameLocks noGrp="1"/>
          </p:cNvGraphicFramePr>
          <p:nvPr/>
        </p:nvGraphicFramePr>
        <p:xfrm>
          <a:off x="381000" y="1295400"/>
          <a:ext cx="8610600" cy="5471605"/>
        </p:xfrm>
        <a:graphic>
          <a:graphicData uri="http://schemas.openxmlformats.org/drawingml/2006/table">
            <a:tbl>
              <a:tblPr/>
              <a:tblGrid>
                <a:gridCol w="1447800"/>
                <a:gridCol w="2971800"/>
                <a:gridCol w="2590800"/>
                <a:gridCol w="1600200"/>
              </a:tblGrid>
              <a:tr h="762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ВИДЫ ЗАНЯТИЙ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ПРИЁМЫ И СРЕДСТВА ЗАКАЛИВАНИЯ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ОСОБЕННОСТИ ОРГАНИЗАЦИИ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ОТВЕТСТ-ВЕННЫЕ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00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</a:rPr>
                        <a:t>Гимнастика после дневного сна.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Солевые дорожки. </a:t>
                      </a:r>
                      <a:r>
                        <a:rPr kumimoji="0" lang="ru-RU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Массажёры-тренажёры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. Контрастные воздушные ванны.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 раза в неделю 5 мин Ежедневно 3-5 мин.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 раз в неделю.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Воспитатели, младшие воспитатели.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68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</a:rPr>
                        <a:t>Уроки </a:t>
                      </a:r>
                      <a:r>
                        <a:rPr kumimoji="0" lang="ru-RU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</a:rPr>
                        <a:t>гигиеничес-кой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</a:rPr>
                        <a:t> культуры.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Контрастные ванны для рук.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Омовение рук холодной водой (т = +18).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Полоскание рта и горла.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Водный душ.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 раза в неделю.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Ежедневно. Ежедневно после каждого приёма пищи.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Летом, после прогулки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Воспитатели.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74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</a:rPr>
                        <a:t>Домашнее задание.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Ходьба босиком утром или перед сном.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Растирание рук, ног, туловища.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Омовение рук прохладной водой.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Сон в проветренной комнате.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В выходные дни.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Дома перед сном.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Родители.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60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60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600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60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49" presetClass="entr" presetSubtype="0" decel="10000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2"/>
                                    </p:cond>
                                  </p:end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60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60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60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60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0098" grpId="0"/>
      <p:bldP spid="26009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AutoShape 8"/>
          <p:cNvSpPr>
            <a:spLocks noChangeArrowheads="1"/>
          </p:cNvSpPr>
          <p:nvPr/>
        </p:nvSpPr>
        <p:spPr bwMode="auto">
          <a:xfrm>
            <a:off x="990600" y="228600"/>
            <a:ext cx="7620000" cy="1066800"/>
          </a:xfrm>
          <a:prstGeom prst="plus">
            <a:avLst>
              <a:gd name="adj" fmla="val 25000"/>
            </a:avLst>
          </a:prstGeom>
          <a:solidFill>
            <a:srgbClr val="99FF66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679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pPr eaLnBrk="1" hangingPunct="1"/>
            <a:r>
              <a:rPr lang="ru-RU" b="1" dirty="0" smtClean="0">
                <a:solidFill>
                  <a:srgbClr val="FF0000"/>
                </a:solidFill>
              </a:rPr>
              <a:t>Здоровье человека</a:t>
            </a:r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228600" y="2209800"/>
            <a:ext cx="3505200" cy="10668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sz="2400" i="1" u="none" dirty="0"/>
              <a:t>НАСЛЕДСТВЕННОСТЬ</a:t>
            </a:r>
          </a:p>
          <a:p>
            <a:pPr algn="ctr"/>
            <a:r>
              <a:rPr lang="ru-RU" sz="3200" i="1" u="none" dirty="0">
                <a:solidFill>
                  <a:srgbClr val="FF9900"/>
                </a:solidFill>
              </a:rPr>
              <a:t>20%</a:t>
            </a:r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1447800" y="4191000"/>
            <a:ext cx="2819400" cy="13716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endParaRPr lang="ru-RU" sz="2400" i="1" u="none" dirty="0"/>
          </a:p>
          <a:p>
            <a:pPr algn="ctr"/>
            <a:endParaRPr lang="ru-RU" sz="2400" i="1" u="none" dirty="0"/>
          </a:p>
          <a:p>
            <a:pPr algn="ctr"/>
            <a:r>
              <a:rPr lang="ru-RU" sz="2400" i="1" u="none" dirty="0"/>
              <a:t>ОКРУЖАЮЩАЯ</a:t>
            </a:r>
          </a:p>
          <a:p>
            <a:pPr algn="ctr"/>
            <a:r>
              <a:rPr lang="ru-RU" sz="2400" i="1" u="none" dirty="0"/>
              <a:t>СРЕДА</a:t>
            </a:r>
          </a:p>
          <a:p>
            <a:pPr algn="ctr"/>
            <a:r>
              <a:rPr lang="ru-RU" sz="3200" i="1" u="none" dirty="0">
                <a:solidFill>
                  <a:srgbClr val="FF9900"/>
                </a:solidFill>
              </a:rPr>
              <a:t>20%</a:t>
            </a:r>
          </a:p>
          <a:p>
            <a:pPr algn="ctr"/>
            <a:endParaRPr lang="ru-RU" sz="3200" i="1" u="none" dirty="0">
              <a:solidFill>
                <a:srgbClr val="FF9900"/>
              </a:solidFill>
            </a:endParaRPr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5638800" y="1981200"/>
            <a:ext cx="3276600" cy="9906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sz="2400" i="1" u="none" dirty="0"/>
              <a:t>ЗДРАВООХРАНЕНИЕ</a:t>
            </a:r>
          </a:p>
          <a:p>
            <a:pPr algn="ctr"/>
            <a:r>
              <a:rPr lang="ru-RU" sz="3200" i="1" u="none" dirty="0">
                <a:solidFill>
                  <a:schemeClr val="hlink"/>
                </a:solidFill>
              </a:rPr>
              <a:t>10%</a:t>
            </a:r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5257800" y="4191000"/>
            <a:ext cx="2590800" cy="13716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sz="2400" i="1" u="none" dirty="0"/>
              <a:t>ОБРАЗ ЖИЗНИ</a:t>
            </a:r>
          </a:p>
          <a:p>
            <a:pPr algn="ctr"/>
            <a:r>
              <a:rPr lang="ru-RU" sz="3200" i="1" u="none" dirty="0">
                <a:solidFill>
                  <a:srgbClr val="FF3300"/>
                </a:solidFill>
              </a:rPr>
              <a:t>50%</a:t>
            </a:r>
          </a:p>
        </p:txBody>
      </p:sp>
      <p:sp>
        <p:nvSpPr>
          <p:cNvPr id="9224" name="Line 9"/>
          <p:cNvSpPr>
            <a:spLocks noChangeShapeType="1"/>
          </p:cNvSpPr>
          <p:nvPr/>
        </p:nvSpPr>
        <p:spPr bwMode="auto">
          <a:xfrm flipH="1">
            <a:off x="2971800" y="1447800"/>
            <a:ext cx="1676400" cy="762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9225" name="Line 10"/>
          <p:cNvSpPr>
            <a:spLocks noChangeShapeType="1"/>
          </p:cNvSpPr>
          <p:nvPr/>
        </p:nvSpPr>
        <p:spPr bwMode="auto">
          <a:xfrm flipH="1">
            <a:off x="3429000" y="1447800"/>
            <a:ext cx="1219200" cy="2743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9226" name="Line 11"/>
          <p:cNvSpPr>
            <a:spLocks noChangeShapeType="1"/>
          </p:cNvSpPr>
          <p:nvPr/>
        </p:nvSpPr>
        <p:spPr bwMode="auto">
          <a:xfrm>
            <a:off x="4648200" y="1447800"/>
            <a:ext cx="266700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9227" name="Line 12"/>
          <p:cNvSpPr>
            <a:spLocks noChangeShapeType="1"/>
          </p:cNvSpPr>
          <p:nvPr/>
        </p:nvSpPr>
        <p:spPr bwMode="auto">
          <a:xfrm>
            <a:off x="4648200" y="1447800"/>
            <a:ext cx="1524000" cy="2743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679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679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7938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26196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/>
            </a:r>
            <a:br>
              <a:rPr lang="ru-RU" sz="2800" b="1" dirty="0" smtClean="0">
                <a:solidFill>
                  <a:srgbClr val="FF0000"/>
                </a:solidFill>
              </a:rPr>
            </a:br>
            <a:r>
              <a:rPr lang="ru-RU" sz="2800" b="1" dirty="0" smtClean="0">
                <a:solidFill>
                  <a:srgbClr val="00B0F0"/>
                </a:solidFill>
              </a:rPr>
              <a:t>Д</a:t>
            </a:r>
            <a:r>
              <a:rPr lang="ru-RU" sz="2800" b="1" dirty="0" smtClean="0">
                <a:solidFill>
                  <a:srgbClr val="00B0F0"/>
                </a:solidFill>
              </a:rPr>
              <a:t>есять </a:t>
            </a:r>
            <a:r>
              <a:rPr lang="ru-RU" sz="2800" b="1" dirty="0">
                <a:solidFill>
                  <a:srgbClr val="00B0F0"/>
                </a:solidFill>
              </a:rPr>
              <a:t>золотых правил </a:t>
            </a:r>
            <a:r>
              <a:rPr lang="ru-RU" sz="2800" b="1" dirty="0" err="1">
                <a:solidFill>
                  <a:srgbClr val="00B0F0"/>
                </a:solidFill>
              </a:rPr>
              <a:t>здоровьесбережения</a:t>
            </a:r>
            <a:r>
              <a:rPr lang="ru-RU" sz="2800" b="1" dirty="0">
                <a:solidFill>
                  <a:srgbClr val="00B0F0"/>
                </a:solidFill>
              </a:rPr>
              <a:t>: </a:t>
            </a:r>
            <a:r>
              <a:rPr lang="ru-RU" sz="2400" b="1" dirty="0">
                <a:solidFill>
                  <a:srgbClr val="00B0F0"/>
                </a:solidFill>
              </a:rPr>
              <a:t/>
            </a:r>
            <a:br>
              <a:rPr lang="ru-RU" sz="2400" b="1" dirty="0">
                <a:solidFill>
                  <a:srgbClr val="00B0F0"/>
                </a:solidFill>
              </a:rPr>
            </a:br>
            <a:r>
              <a:rPr lang="ru-RU" sz="2400" b="1" dirty="0"/>
              <a:t>1. Соблюдайте режим дня! </a:t>
            </a:r>
            <a:br>
              <a:rPr lang="ru-RU" sz="2400" b="1" dirty="0"/>
            </a:br>
            <a:r>
              <a:rPr lang="ru-RU" sz="2400" b="1" dirty="0"/>
              <a:t>2. Обращайте больше внимания на питание! </a:t>
            </a:r>
            <a:br>
              <a:rPr lang="ru-RU" sz="2400" b="1" dirty="0"/>
            </a:br>
            <a:r>
              <a:rPr lang="ru-RU" sz="2400" b="1" dirty="0"/>
              <a:t>3. Больше двигайтесь! </a:t>
            </a:r>
            <a:br>
              <a:rPr lang="ru-RU" sz="2400" b="1" dirty="0"/>
            </a:br>
            <a:r>
              <a:rPr lang="ru-RU" sz="2400" b="1" dirty="0"/>
              <a:t>4. Спите в прохладной комнате! </a:t>
            </a:r>
            <a:br>
              <a:rPr lang="ru-RU" sz="2400" b="1" dirty="0"/>
            </a:br>
            <a:r>
              <a:rPr lang="ru-RU" sz="2400" b="1" dirty="0"/>
              <a:t>5. Не гасите в себе гнев, дайте вырваться ему наружу! </a:t>
            </a:r>
            <a:br>
              <a:rPr lang="ru-RU" sz="2400" b="1" dirty="0"/>
            </a:br>
            <a:r>
              <a:rPr lang="ru-RU" sz="2400" b="1" dirty="0"/>
              <a:t>6. Постоянно занимайтесь интеллектуальной деятельностью! </a:t>
            </a:r>
            <a:br>
              <a:rPr lang="ru-RU" sz="2400" b="1" dirty="0"/>
            </a:br>
            <a:r>
              <a:rPr lang="ru-RU" sz="2400" b="1" dirty="0"/>
              <a:t>7. Гоните прочь уныние и хандру! </a:t>
            </a:r>
            <a:br>
              <a:rPr lang="ru-RU" sz="2400" b="1" dirty="0"/>
            </a:br>
            <a:r>
              <a:rPr lang="ru-RU" sz="2400" b="1" dirty="0"/>
              <a:t>8. Адекватно реагируйте на все проявления своего организма! </a:t>
            </a:r>
            <a:br>
              <a:rPr lang="ru-RU" sz="2400" b="1" dirty="0"/>
            </a:br>
            <a:r>
              <a:rPr lang="ru-RU" sz="2400" b="1" dirty="0"/>
              <a:t>9. Старайтесь получать как можно больше положительных эмоций! </a:t>
            </a:r>
            <a:br>
              <a:rPr lang="ru-RU" sz="2400" b="1" dirty="0"/>
            </a:br>
            <a:r>
              <a:rPr lang="ru-RU" sz="2400" b="1" dirty="0"/>
              <a:t>10. Желайте себе и окружающим только добра! </a:t>
            </a:r>
            <a:br>
              <a:rPr lang="ru-RU" sz="2400" b="1" dirty="0"/>
            </a:br>
            <a:endParaRPr lang="ru-RU" sz="2400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54758"/>
          </a:xfrm>
        </p:spPr>
        <p:txBody>
          <a:bodyPr>
            <a:normAutofit/>
          </a:bodyPr>
          <a:lstStyle/>
          <a:p>
            <a:r>
              <a:rPr lang="ru-RU" sz="4000" dirty="0" smtClean="0">
                <a:solidFill>
                  <a:srgbClr val="FF0000"/>
                </a:solidFill>
              </a:rPr>
              <a:t/>
            </a:r>
            <a:br>
              <a:rPr lang="ru-RU" sz="4000" dirty="0" smtClean="0">
                <a:solidFill>
                  <a:srgbClr val="FF0000"/>
                </a:solidFill>
              </a:rPr>
            </a:br>
            <a:r>
              <a:rPr lang="ru-RU" sz="4000" dirty="0" smtClean="0">
                <a:solidFill>
                  <a:srgbClr val="FF0000"/>
                </a:solidFill>
              </a:rPr>
              <a:t>Берегите и укрепляйте свое здоровье.</a:t>
            </a:r>
            <a:br>
              <a:rPr lang="ru-RU" sz="4000" dirty="0" smtClean="0">
                <a:solidFill>
                  <a:srgbClr val="FF0000"/>
                </a:solidFill>
              </a:rPr>
            </a:br>
            <a:r>
              <a:rPr lang="ru-RU" sz="4000" dirty="0" smtClean="0">
                <a:solidFill>
                  <a:srgbClr val="FF0000"/>
                </a:solidFill>
              </a:rPr>
              <a:t>Будьте здоровы!</a:t>
            </a:r>
            <a:br>
              <a:rPr lang="ru-RU" sz="4000" dirty="0" smtClean="0">
                <a:solidFill>
                  <a:srgbClr val="FF0000"/>
                </a:solidFill>
              </a:rPr>
            </a:br>
            <a:r>
              <a:rPr lang="ru-RU" sz="4000" dirty="0">
                <a:solidFill>
                  <a:srgbClr val="FF0000"/>
                </a:solidFill>
              </a:rPr>
              <a:t/>
            </a:r>
            <a:br>
              <a:rPr lang="ru-RU" sz="4000" dirty="0">
                <a:solidFill>
                  <a:srgbClr val="FF0000"/>
                </a:solidFill>
              </a:rPr>
            </a:br>
            <a:endParaRPr lang="ru-RU" sz="4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54758"/>
          </a:xfrm>
        </p:spPr>
        <p:txBody>
          <a:bodyPr>
            <a:normAutofit/>
          </a:bodyPr>
          <a:lstStyle/>
          <a:p>
            <a:r>
              <a:rPr lang="ru-RU" sz="1600" b="1" dirty="0"/>
              <a:t/>
            </a:r>
            <a:br>
              <a:rPr lang="ru-RU" sz="1600" b="1" dirty="0"/>
            </a:br>
            <a:r>
              <a:rPr lang="ru-RU" sz="4800" b="1" i="1" dirty="0">
                <a:solidFill>
                  <a:srgbClr val="0070C0"/>
                </a:solidFill>
              </a:rPr>
              <a:t>Цель</a:t>
            </a:r>
            <a:r>
              <a:rPr lang="ru-RU" sz="3200" b="1" i="1" dirty="0">
                <a:solidFill>
                  <a:srgbClr val="0070C0"/>
                </a:solidFill>
              </a:rPr>
              <a:t> </a:t>
            </a:r>
            <a:r>
              <a:rPr lang="ru-RU" sz="3200" b="1" dirty="0" err="1">
                <a:solidFill>
                  <a:srgbClr val="7030A0"/>
                </a:solidFill>
              </a:rPr>
              <a:t>здоровьесберегающих</a:t>
            </a:r>
            <a:r>
              <a:rPr lang="ru-RU" sz="3200" b="1" dirty="0">
                <a:solidFill>
                  <a:srgbClr val="7030A0"/>
                </a:solidFill>
              </a:rPr>
              <a:t> образовательных технологий обеспечить ребенку в условиях комплексной информатизации образования возможность сохранения здоровья, сформировать необходимые знания, умения и навыки не только общеобразовательного характера, но и здорового образа жизни, научить использовать полученные знания в повседневной жизни.</a:t>
            </a:r>
            <a:endParaRPr lang="ru-RU" sz="32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78" name="PubRRectCallout"/>
          <p:cNvSpPr>
            <a:spLocks noEditPoints="1" noChangeArrowheads="1"/>
          </p:cNvSpPr>
          <p:nvPr/>
        </p:nvSpPr>
        <p:spPr bwMode="auto">
          <a:xfrm>
            <a:off x="1143000" y="304800"/>
            <a:ext cx="6934200" cy="5867400"/>
          </a:xfrm>
          <a:custGeom>
            <a:avLst/>
            <a:gdLst>
              <a:gd name="G0" fmla="+- 0 0 0"/>
              <a:gd name="G1" fmla="+- 8607 0 0"/>
              <a:gd name="T0" fmla="*/ 10800 w 21600"/>
              <a:gd name="T1" fmla="*/ 0 h 21600"/>
              <a:gd name="T2" fmla="*/ 0 w 21600"/>
              <a:gd name="T3" fmla="*/ 8638 h 21600"/>
              <a:gd name="T4" fmla="*/ 8607 w 21600"/>
              <a:gd name="T5" fmla="*/ 21600 h 21600"/>
              <a:gd name="T6" fmla="*/ 10800 w 21600"/>
              <a:gd name="T7" fmla="*/ 17277 h 21600"/>
              <a:gd name="T8" fmla="*/ 21600 w 21600"/>
              <a:gd name="T9" fmla="*/ 8638 h 21600"/>
              <a:gd name="T10" fmla="*/ 17694720 60000 65536"/>
              <a:gd name="T11" fmla="*/ 11796480 60000 65536"/>
              <a:gd name="T12" fmla="*/ 5898240 60000 65536"/>
              <a:gd name="T13" fmla="*/ 5898240 60000 65536"/>
              <a:gd name="T14" fmla="*/ 0 60000 65536"/>
              <a:gd name="T15" fmla="*/ 145 w 21600"/>
              <a:gd name="T16" fmla="*/ 145 h 21600"/>
              <a:gd name="T17" fmla="*/ 21409 w 21600"/>
              <a:gd name="T18" fmla="*/ 17106 h 216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600" h="21600">
                <a:moveTo>
                  <a:pt x="532" y="0"/>
                </a:moveTo>
                <a:cubicBezTo>
                  <a:pt x="238" y="0"/>
                  <a:pt x="0" y="238"/>
                  <a:pt x="0" y="532"/>
                </a:cubicBezTo>
                <a:lnTo>
                  <a:pt x="0" y="16745"/>
                </a:lnTo>
                <a:cubicBezTo>
                  <a:pt x="0" y="17039"/>
                  <a:pt x="238" y="17277"/>
                  <a:pt x="532" y="17277"/>
                </a:cubicBezTo>
                <a:lnTo>
                  <a:pt x="2623" y="17277"/>
                </a:lnTo>
                <a:lnTo>
                  <a:pt x="8607" y="21600"/>
                </a:lnTo>
                <a:lnTo>
                  <a:pt x="6515" y="17277"/>
                </a:lnTo>
                <a:lnTo>
                  <a:pt x="21016" y="17277"/>
                </a:lnTo>
                <a:cubicBezTo>
                  <a:pt x="21339" y="17277"/>
                  <a:pt x="21600" y="17039"/>
                  <a:pt x="21600" y="16745"/>
                </a:cubicBezTo>
                <a:lnTo>
                  <a:pt x="21600" y="532"/>
                </a:lnTo>
                <a:cubicBezTo>
                  <a:pt x="21600" y="238"/>
                  <a:pt x="21339" y="0"/>
                  <a:pt x="21016" y="0"/>
                </a:cubicBez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endParaRPr lang="ru-RU">
              <a:latin typeface="Arial" pitchFamily="34" charset="0"/>
            </a:endParaRPr>
          </a:p>
        </p:txBody>
      </p:sp>
      <p:sp>
        <p:nvSpPr>
          <p:cNvPr id="168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381000"/>
            <a:ext cx="8458200" cy="6477000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</a:pPr>
            <a:r>
              <a:rPr lang="ru-RU" sz="2800" b="1" i="1" dirty="0" smtClean="0">
                <a:solidFill>
                  <a:srgbClr val="6600FF"/>
                </a:solidFill>
              </a:rPr>
              <a:t>Отказ от вредных 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ru-RU" sz="2800" b="1" i="1" dirty="0" smtClean="0">
                <a:solidFill>
                  <a:srgbClr val="6600FF"/>
                </a:solidFill>
              </a:rPr>
              <a:t>привычек </a:t>
            </a:r>
          </a:p>
          <a:p>
            <a:pPr algn="ctr" eaLnBrk="1" hangingPunct="1">
              <a:lnSpc>
                <a:spcPct val="80000"/>
              </a:lnSpc>
            </a:pPr>
            <a:r>
              <a:rPr lang="ru-RU" sz="2800" b="1" i="1" dirty="0" smtClean="0">
                <a:solidFill>
                  <a:srgbClr val="6600FF"/>
                </a:solidFill>
              </a:rPr>
              <a:t>Закаливание </a:t>
            </a:r>
          </a:p>
          <a:p>
            <a:pPr algn="ctr" eaLnBrk="1" hangingPunct="1">
              <a:lnSpc>
                <a:spcPct val="80000"/>
              </a:lnSpc>
            </a:pPr>
            <a:r>
              <a:rPr lang="ru-RU" sz="2800" b="1" i="1" dirty="0" smtClean="0">
                <a:solidFill>
                  <a:srgbClr val="6600FF"/>
                </a:solidFill>
              </a:rPr>
              <a:t>Оптимальный двигательный  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ru-RU" sz="2800" b="1" i="1" dirty="0" smtClean="0">
                <a:solidFill>
                  <a:srgbClr val="6600FF"/>
                </a:solidFill>
              </a:rPr>
              <a:t>режим</a:t>
            </a:r>
          </a:p>
          <a:p>
            <a:pPr algn="ctr" eaLnBrk="1" hangingPunct="1">
              <a:lnSpc>
                <a:spcPct val="80000"/>
              </a:lnSpc>
            </a:pPr>
            <a:r>
              <a:rPr lang="ru-RU" sz="2800" b="1" i="1" dirty="0" smtClean="0">
                <a:solidFill>
                  <a:srgbClr val="6600FF"/>
                </a:solidFill>
              </a:rPr>
              <a:t>Рациональное питание</a:t>
            </a:r>
          </a:p>
          <a:p>
            <a:pPr algn="ctr" eaLnBrk="1" hangingPunct="1">
              <a:lnSpc>
                <a:spcPct val="80000"/>
              </a:lnSpc>
            </a:pPr>
            <a:r>
              <a:rPr lang="ru-RU" sz="2800" b="1" i="1" dirty="0" smtClean="0">
                <a:solidFill>
                  <a:srgbClr val="6600FF"/>
                </a:solidFill>
              </a:rPr>
              <a:t>Личная гигиена	</a:t>
            </a:r>
          </a:p>
          <a:p>
            <a:pPr algn="ctr" eaLnBrk="1" hangingPunct="1">
              <a:lnSpc>
                <a:spcPct val="80000"/>
              </a:lnSpc>
            </a:pPr>
            <a:r>
              <a:rPr lang="ru-RU" sz="2800" b="1" i="1" dirty="0" smtClean="0">
                <a:solidFill>
                  <a:srgbClr val="6600FF"/>
                </a:solidFill>
              </a:rPr>
              <a:t>Положительные эмоции</a:t>
            </a:r>
          </a:p>
          <a:p>
            <a:pPr algn="ctr" eaLnBrk="1" hangingPunct="1">
              <a:lnSpc>
                <a:spcPct val="80000"/>
              </a:lnSpc>
            </a:pPr>
            <a:r>
              <a:rPr lang="ru-RU" sz="2800" b="1" i="1" dirty="0" smtClean="0">
                <a:solidFill>
                  <a:srgbClr val="6600FF"/>
                </a:solidFill>
              </a:rPr>
              <a:t>Высоконравственное 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ru-RU" sz="2800" b="1" i="1" dirty="0" smtClean="0">
                <a:solidFill>
                  <a:srgbClr val="6600FF"/>
                </a:solidFill>
              </a:rPr>
              <a:t>отношение 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ru-RU" sz="2800" b="1" i="1" dirty="0" smtClean="0">
                <a:solidFill>
                  <a:srgbClr val="6600FF"/>
                </a:solidFill>
              </a:rPr>
              <a:t>к обществу, природе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ru-RU" sz="2800" b="1" i="1" dirty="0" smtClean="0">
                <a:solidFill>
                  <a:srgbClr val="6600FF"/>
                </a:solidFill>
              </a:rPr>
              <a:t>                                            </a:t>
            </a:r>
          </a:p>
          <a:p>
            <a:pPr eaLnBrk="1" hangingPunct="1">
              <a:lnSpc>
                <a:spcPct val="80000"/>
              </a:lnSpc>
            </a:pPr>
            <a:endParaRPr lang="ru-RU" sz="2800" b="1" i="1" dirty="0" smtClean="0">
              <a:solidFill>
                <a:srgbClr val="6600FF"/>
              </a:solidFill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ru-RU" sz="4000" b="1" dirty="0" smtClean="0">
                <a:solidFill>
                  <a:srgbClr val="FF0000"/>
                </a:solidFill>
              </a:rPr>
              <a:t>ЗОЖ </a:t>
            </a:r>
            <a:r>
              <a:rPr lang="ru-RU" sz="2000" b="1" dirty="0" smtClean="0">
                <a:solidFill>
                  <a:srgbClr val="FF0000"/>
                </a:solidFill>
              </a:rPr>
              <a:t>       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ru-RU" sz="2000" b="1" dirty="0" smtClean="0">
              <a:solidFill>
                <a:srgbClr val="FF0000"/>
              </a:solidFill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ru-RU" sz="2000" b="1" dirty="0" smtClean="0">
              <a:solidFill>
                <a:srgbClr val="FF0000"/>
              </a:solidFill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ru-RU" sz="2000" b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0"/>
                            </p:stCondLst>
                            <p:childTnLst>
                              <p:par>
                                <p:cTn id="3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6000"/>
                            </p:stCondLst>
                            <p:childTnLst>
                              <p:par>
                                <p:cTn id="3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7000"/>
                            </p:stCondLst>
                            <p:childTnLst>
                              <p:par>
                                <p:cTn id="4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8000"/>
                            </p:stCondLst>
                            <p:childTnLst>
                              <p:par>
                                <p:cTn id="4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9000"/>
                            </p:stCondLst>
                            <p:childTnLst>
                              <p:par>
                                <p:cTn id="5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000"/>
                            </p:stCondLst>
                            <p:childTnLst>
                              <p:par>
                                <p:cTn id="5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1000"/>
                            </p:stCondLst>
                            <p:childTnLst>
                              <p:par>
                                <p:cTn id="6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2000"/>
                            </p:stCondLst>
                            <p:childTnLst>
                              <p:par>
                                <p:cTn id="6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8963" grpId="0" build="p" rev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9234" name="Rectangle 2"/>
          <p:cNvSpPr>
            <a:spLocks noGrp="1" noChangeArrowheads="1"/>
          </p:cNvSpPr>
          <p:nvPr>
            <p:ph type="title"/>
          </p:nvPr>
        </p:nvSpPr>
        <p:spPr>
          <a:xfrm>
            <a:off x="214282" y="274638"/>
            <a:ext cx="8643998" cy="1439850"/>
          </a:xfrm>
        </p:spPr>
        <p:txBody>
          <a:bodyPr>
            <a:noAutofit/>
          </a:bodyPr>
          <a:lstStyle/>
          <a:p>
            <a:pPr eaLnBrk="1" hangingPunct="1"/>
            <a:r>
              <a:rPr lang="ru-RU" sz="3200" b="1" dirty="0" smtClean="0">
                <a:solidFill>
                  <a:srgbClr val="FF3300"/>
                </a:solidFill>
              </a:rPr>
              <a:t>Направления работы ДОУ</a:t>
            </a:r>
            <a:br>
              <a:rPr lang="ru-RU" sz="3200" b="1" dirty="0" smtClean="0">
                <a:solidFill>
                  <a:srgbClr val="FF3300"/>
                </a:solidFill>
              </a:rPr>
            </a:br>
            <a:r>
              <a:rPr lang="ru-RU" sz="3200" b="1" dirty="0" smtClean="0">
                <a:solidFill>
                  <a:srgbClr val="FF3300"/>
                </a:solidFill>
              </a:rPr>
              <a:t> по воспитанию </a:t>
            </a:r>
            <a:r>
              <a:rPr lang="ru-RU" sz="3200" b="1" dirty="0" smtClean="0">
                <a:solidFill>
                  <a:srgbClr val="FF3300"/>
                </a:solidFill>
              </a:rPr>
              <a:t>здорового </a:t>
            </a:r>
            <a:r>
              <a:rPr lang="ru-RU" sz="3200" b="1" dirty="0" smtClean="0">
                <a:solidFill>
                  <a:srgbClr val="FF3300"/>
                </a:solidFill>
              </a:rPr>
              <a:t>ребёнка</a:t>
            </a:r>
          </a:p>
        </p:txBody>
      </p:sp>
      <p:sp>
        <p:nvSpPr>
          <p:cNvPr id="479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133600"/>
            <a:ext cx="8229600" cy="4572000"/>
          </a:xfrm>
          <a:ln>
            <a:solidFill>
              <a:srgbClr val="FF3300"/>
            </a:solidFill>
          </a:ln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2800" b="1" i="1" smtClean="0"/>
              <a:t>Создание условий для физического воспитания дошкольников и снижения их заболеваемости.</a:t>
            </a:r>
          </a:p>
          <a:p>
            <a:pPr eaLnBrk="1" hangingPunct="1">
              <a:lnSpc>
                <a:spcPct val="80000"/>
              </a:lnSpc>
            </a:pPr>
            <a:r>
              <a:rPr lang="ru-RU" sz="2800" b="1" i="1" smtClean="0">
                <a:solidFill>
                  <a:srgbClr val="FF3300"/>
                </a:solidFill>
              </a:rPr>
              <a:t>Повышение профессионального мастерства педагогов ДОУ по вопросам оздоровления детей.</a:t>
            </a:r>
          </a:p>
          <a:p>
            <a:pPr eaLnBrk="1" hangingPunct="1">
              <a:lnSpc>
                <a:spcPct val="80000"/>
              </a:lnSpc>
            </a:pPr>
            <a:r>
              <a:rPr lang="ru-RU" sz="2800" b="1" i="1" smtClean="0"/>
              <a:t>Комплексное решение физкультурно-оздоровительных задач усилиями всех специалистов дошкольного учреждения.</a:t>
            </a:r>
          </a:p>
          <a:p>
            <a:pPr eaLnBrk="1" hangingPunct="1">
              <a:lnSpc>
                <a:spcPct val="80000"/>
              </a:lnSpc>
            </a:pPr>
            <a:r>
              <a:rPr lang="ru-RU" sz="2800" b="1" i="1" smtClean="0"/>
              <a:t>Воспитание здорового ребёнка совместными усилиями детского сада,    семьи и социума.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792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79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479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479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79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79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98" decel="100000" fill="hold"/>
                                        <p:tgtEl>
                                          <p:spTgt spid="479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479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79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79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898" decel="100000" fill="hold"/>
                                        <p:tgtEl>
                                          <p:spTgt spid="479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479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79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79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98" decel="100000" fill="hold"/>
                                        <p:tgtEl>
                                          <p:spTgt spid="479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479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79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79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898" decel="100000" fill="hold"/>
                                        <p:tgtEl>
                                          <p:spTgt spid="479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479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9234" grpId="0"/>
      <p:bldP spid="47923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63" name="Rectangle 3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8839200" cy="1828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b="1" i="1" dirty="0" smtClean="0">
                <a:solidFill>
                  <a:srgbClr val="FF3300"/>
                </a:solidFill>
              </a:rPr>
              <a:t>Комплексный подход </a:t>
            </a:r>
            <a:br>
              <a:rPr lang="ru-RU" b="1" i="1" dirty="0" smtClean="0">
                <a:solidFill>
                  <a:srgbClr val="FF3300"/>
                </a:solidFill>
              </a:rPr>
            </a:br>
            <a:r>
              <a:rPr lang="ru-RU" b="1" i="1" dirty="0" smtClean="0">
                <a:solidFill>
                  <a:srgbClr val="FF3300"/>
                </a:solidFill>
              </a:rPr>
              <a:t>к созданию ОБРАЗОВАТЕЛЬНОЙ СРЕДЫ</a:t>
            </a:r>
          </a:p>
        </p:txBody>
      </p:sp>
      <p:sp>
        <p:nvSpPr>
          <p:cNvPr id="34816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04800" y="2071678"/>
            <a:ext cx="8610600" cy="3500462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endParaRPr lang="ru-RU" b="1" i="1" dirty="0" smtClean="0"/>
          </a:p>
          <a:p>
            <a:pPr eaLnBrk="1" hangingPunct="1">
              <a:lnSpc>
                <a:spcPct val="90000"/>
              </a:lnSpc>
            </a:pPr>
            <a:r>
              <a:rPr lang="ru-RU" sz="2400" b="1" dirty="0" smtClean="0">
                <a:solidFill>
                  <a:srgbClr val="FFFF00"/>
                </a:solidFill>
              </a:rPr>
              <a:t>Образовательная среда</a:t>
            </a:r>
            <a:r>
              <a:rPr lang="ru-RU" sz="2400" dirty="0" smtClean="0">
                <a:solidFill>
                  <a:srgbClr val="FFFF00"/>
                </a:solidFill>
              </a:rPr>
              <a:t> </a:t>
            </a:r>
            <a:r>
              <a:rPr lang="ru-RU" sz="2400" dirty="0" smtClean="0"/>
              <a:t>– совокупность  образовательного процесса, особенностей его организации, а также его программно-методического, учебно-материального,  материально-технического, психолого-педагогического, медико-социального обеспечения (в том числе предметно-развивающей среды, медицинского сопровождения, питания).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ru-RU" sz="2400" b="1" dirty="0" smtClean="0"/>
              <a:t>  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481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481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3481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3481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481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481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449" decel="100000" fill="hold"/>
                                        <p:tgtEl>
                                          <p:spTgt spid="3481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" accel="100000" fill="hold">
                                          <p:stCondLst>
                                            <p:cond delay="449"/>
                                          </p:stCondLst>
                                        </p:cTn>
                                        <p:tgtEl>
                                          <p:spTgt spid="3481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481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481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449" decel="100000" fill="hold"/>
                                        <p:tgtEl>
                                          <p:spTgt spid="3481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" accel="100000" fill="hold">
                                          <p:stCondLst>
                                            <p:cond delay="449"/>
                                          </p:stCondLst>
                                        </p:cTn>
                                        <p:tgtEl>
                                          <p:spTgt spid="3481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63" grpId="0"/>
      <p:bldP spid="34816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32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8839200" cy="1276336"/>
          </a:xfrm>
        </p:spPr>
        <p:txBody>
          <a:bodyPr/>
          <a:lstStyle/>
          <a:p>
            <a:pPr eaLnBrk="1" hangingPunct="1"/>
            <a:r>
              <a:rPr lang="ru-RU" b="1" i="1" smtClean="0">
                <a:solidFill>
                  <a:srgbClr val="FF3300"/>
                </a:solidFill>
              </a:rPr>
              <a:t>ОБРАЗОВАТЕЛЬНАЯ СРЕДА</a:t>
            </a:r>
          </a:p>
        </p:txBody>
      </p:sp>
      <p:sp>
        <p:nvSpPr>
          <p:cNvPr id="312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142984"/>
            <a:ext cx="8610600" cy="3857652"/>
          </a:xfrm>
        </p:spPr>
        <p:txBody>
          <a:bodyPr>
            <a:normAutofit/>
          </a:bodyPr>
          <a:lstStyle/>
          <a:p>
            <a:pPr eaLnBrk="1" hangingPunct="1">
              <a:buFontTx/>
              <a:buNone/>
            </a:pPr>
            <a:endParaRPr lang="ru-RU" b="1" i="1" dirty="0" smtClean="0">
              <a:solidFill>
                <a:srgbClr val="FFFF00"/>
              </a:solidFill>
            </a:endParaRPr>
          </a:p>
          <a:p>
            <a:pPr eaLnBrk="1" hangingPunct="1">
              <a:buFontTx/>
              <a:buNone/>
            </a:pPr>
            <a:r>
              <a:rPr lang="ru-RU" b="1" i="1" dirty="0" smtClean="0">
                <a:solidFill>
                  <a:srgbClr val="FFFF00"/>
                </a:solidFill>
              </a:rPr>
              <a:t>(</a:t>
            </a:r>
            <a:r>
              <a:rPr lang="ru-RU" b="1" i="1" dirty="0" smtClean="0">
                <a:solidFill>
                  <a:srgbClr val="FFFF00"/>
                </a:solidFill>
              </a:rPr>
              <a:t>нормативно-правовое, </a:t>
            </a:r>
            <a:r>
              <a:rPr lang="ru-RU" b="1" i="1" dirty="0" smtClean="0">
                <a:solidFill>
                  <a:srgbClr val="FFFF00"/>
                </a:solidFill>
              </a:rPr>
              <a:t>программно-методическое обеспечение </a:t>
            </a:r>
            <a:r>
              <a:rPr lang="ru-RU" b="1" i="1" dirty="0" smtClean="0">
                <a:solidFill>
                  <a:srgbClr val="FFFF00"/>
                </a:solidFill>
              </a:rPr>
              <a:t>реализации системы, создание оздоровительной предметно-развивающей среды)</a:t>
            </a:r>
          </a:p>
          <a:p>
            <a:pPr eaLnBrk="1" hangingPunct="1">
              <a:buFontTx/>
              <a:buNone/>
            </a:pPr>
            <a:r>
              <a:rPr lang="ru-RU" sz="2800" b="1" i="1" dirty="0" smtClean="0"/>
              <a:t>  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123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123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3123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3123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12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12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449" decel="100000" fill="hold"/>
                                        <p:tgtEl>
                                          <p:spTgt spid="312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" accel="100000" fill="hold">
                                          <p:stCondLst>
                                            <p:cond delay="449"/>
                                          </p:stCondLst>
                                        </p:cTn>
                                        <p:tgtEl>
                                          <p:spTgt spid="312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12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12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449" decel="100000" fill="hold"/>
                                        <p:tgtEl>
                                          <p:spTgt spid="312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" accel="100000" fill="hold">
                                          <p:stCondLst>
                                            <p:cond delay="449"/>
                                          </p:stCondLst>
                                        </p:cTn>
                                        <p:tgtEl>
                                          <p:spTgt spid="312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2322" grpId="0"/>
      <p:bldP spid="312323" grpId="0" build="p"/>
    </p:bldLst>
  </p:timing>
</p:sld>
</file>

<file path=ppt/theme/theme1.xml><?xml version="1.0" encoding="utf-8"?>
<a:theme xmlns:a="http://schemas.openxmlformats.org/drawingml/2006/main" name="Тема Office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102</TotalTime>
  <Words>1437</Words>
  <Application>Microsoft Office PowerPoint</Application>
  <PresentationFormat>Экран (4:3)</PresentationFormat>
  <Paragraphs>307</Paragraphs>
  <Slides>41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41</vt:i4>
      </vt:variant>
    </vt:vector>
  </HeadingPairs>
  <TitlesOfParts>
    <vt:vector size="42" baseType="lpstr">
      <vt:lpstr>Тема Office</vt:lpstr>
      <vt:lpstr>Воспитание здорового  образа жизни у детей дошкольного возраста      подготовила презентацию:        воспитатель МБДОУ ДС №45,                   с. Тхамаха, Сурикова Н.С.</vt:lpstr>
      <vt:lpstr>КЛЮЧЕВЫЕ СЛОВА</vt:lpstr>
      <vt:lpstr>ЗДОРОВЬЕ – это состояние полного физического, психического и социального благополучия, а не просто отсутствие болезни или физических дефектов.</vt:lpstr>
      <vt:lpstr>Здоровье человека</vt:lpstr>
      <vt:lpstr> Цель здоровьесберегающих образовательных технологий обеспечить ребенку в условиях комплексной информатизации образования возможность сохранения здоровья, сформировать необходимые знания, умения и навыки не только общеобразовательного характера, но и здорового образа жизни, научить использовать полученные знания в повседневной жизни.</vt:lpstr>
      <vt:lpstr>Слайд 6</vt:lpstr>
      <vt:lpstr>Направления работы ДОУ  по воспитанию здорового ребёнка</vt:lpstr>
      <vt:lpstr>Комплексный подход  к созданию ОБРАЗОВАТЕЛЬНОЙ СРЕДЫ</vt:lpstr>
      <vt:lpstr>ОБРАЗОВАТЕЛЬНАЯ СРЕДА</vt:lpstr>
      <vt:lpstr>Формирование интегративных качеств ребёнка</vt:lpstr>
      <vt:lpstr>Модель оздоровительной деятельности ДОУ</vt:lpstr>
      <vt:lpstr>Оздоровительная деятельность в ДОУ</vt:lpstr>
      <vt:lpstr>Технология оздоровления и нетрадиционные технологии</vt:lpstr>
      <vt:lpstr>Гимнастика  для спины и стопы</vt:lpstr>
      <vt:lpstr>Упражнения для формирования правильной ОСАНКИ</vt:lpstr>
      <vt:lpstr>Упражнения для формирования правильной ОСАНКИ</vt:lpstr>
      <vt:lpstr>Упражнение для проверки осанки</vt:lpstr>
      <vt:lpstr>Упражнения для формирования правильной ОСАНКИ</vt:lpstr>
      <vt:lpstr>Упражнение «Оса» (формирование осанки)</vt:lpstr>
      <vt:lpstr>Упражнения для  формирования правильной ОСАНКИ и стопы</vt:lpstr>
      <vt:lpstr>Упражнение «Гусеничка»</vt:lpstr>
      <vt:lpstr>ИГРА ПОЗ «ЗВЕРОБАТИКА»</vt:lpstr>
      <vt:lpstr>Этапы выполнения упражнений дыхательной гимнастики</vt:lpstr>
      <vt:lpstr>Дыхательное упражнение «ДЕЛЬФИН»</vt:lpstr>
      <vt:lpstr>Дыхательное упражнение «ВОДОЛАЗ»</vt:lpstr>
      <vt:lpstr>Гимнастика для глаз</vt:lpstr>
      <vt:lpstr>ОФТАЛЬМОТРЕНАЖЁРЫ</vt:lpstr>
      <vt:lpstr>ОФТАЛЬМОТРЕНАЖЁР</vt:lpstr>
      <vt:lpstr>ЗРИТЕЛЬНО-ДВИГАТЕЛЬНЫЕ ПРОЕКЦИИ</vt:lpstr>
      <vt:lpstr>ЗРИТЕЛЬНО-ДВИГАТЕЛЬНЫЕ ПРОЕКЦИИ</vt:lpstr>
      <vt:lpstr>ЗРИТЕЛЬНО-ДВИГАТЕЛЬНЫЕ ПРОЕКЦИИ</vt:lpstr>
      <vt:lpstr>Игровой закаливающий массаж и самомассаж</vt:lpstr>
      <vt:lpstr>Массаж разных частей тела</vt:lpstr>
      <vt:lpstr>Массажные приёмы</vt:lpstr>
      <vt:lpstr>САМОМАССАЖ БЕДРА «ДОЖДИК»</vt:lpstr>
      <vt:lpstr>Виды закаливания детей младшего возраста</vt:lpstr>
      <vt:lpstr>Ступени закаливания</vt:lpstr>
      <vt:lpstr>Закаливание детей 3-4 лет</vt:lpstr>
      <vt:lpstr> Закаливание детей 3-4 лет </vt:lpstr>
      <vt:lpstr> Десять золотых правил здоровьесбережения:  1. Соблюдайте режим дня!  2. Обращайте больше внимания на питание!  3. Больше двигайтесь!  4. Спите в прохладной комнате!  5. Не гасите в себе гнев, дайте вырваться ему наружу!  6. Постоянно занимайтесь интеллектуальной деятельностью!  7. Гоните прочь уныние и хандру!  8. Адекватно реагируйте на все проявления своего организма!  9. Старайтесь получать как можно больше положительных эмоций!  10. Желайте себе и окружающим только добра!  </vt:lpstr>
      <vt:lpstr> Берегите и укрепляйте свое здоровье. Будьте здоровы!  </vt:lpstr>
    </vt:vector>
  </TitlesOfParts>
  <Company>Krasny Oktyabr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Комплексный подход  к созданию ОБРАЗОВАТЕЛЬНОЙ СРЕДЫ</dc:title>
  <dc:creator>Alenka</dc:creator>
  <cp:lastModifiedBy>Администратop</cp:lastModifiedBy>
  <cp:revision>20</cp:revision>
  <dcterms:created xsi:type="dcterms:W3CDTF">1999-12-31T21:09:18Z</dcterms:created>
  <dcterms:modified xsi:type="dcterms:W3CDTF">2014-10-20T08:08:46Z</dcterms:modified>
</cp:coreProperties>
</file>