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0" r:id="rId2"/>
    <p:sldId id="279" r:id="rId3"/>
    <p:sldId id="257" r:id="rId4"/>
    <p:sldId id="258" r:id="rId5"/>
    <p:sldId id="259" r:id="rId6"/>
    <p:sldId id="281" r:id="rId7"/>
    <p:sldId id="282" r:id="rId8"/>
    <p:sldId id="283" r:id="rId9"/>
    <p:sldId id="263" r:id="rId10"/>
    <p:sldId id="264" r:id="rId11"/>
    <p:sldId id="284" r:id="rId12"/>
    <p:sldId id="285" r:id="rId13"/>
    <p:sldId id="267" r:id="rId14"/>
    <p:sldId id="268" r:id="rId15"/>
    <p:sldId id="286" r:id="rId16"/>
    <p:sldId id="270" r:id="rId17"/>
    <p:sldId id="271" r:id="rId18"/>
    <p:sldId id="272" r:id="rId19"/>
    <p:sldId id="273" r:id="rId20"/>
    <p:sldId id="274" r:id="rId21"/>
    <p:sldId id="275" r:id="rId22"/>
    <p:sldId id="287" r:id="rId23"/>
    <p:sldId id="288" r:id="rId24"/>
    <p:sldId id="28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123"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BAE086DE-8320-4A47-B861-0B27C6EFA596}" type="datetimeFigureOut">
              <a:rPr lang="ru-RU" smtClean="0"/>
              <a:pPr/>
              <a:t>03.12.2013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EB61E7FE-6F56-44D3-B422-07B8977ADA4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AE086DE-8320-4A47-B861-0B27C6EFA596}" type="datetimeFigureOut">
              <a:rPr lang="ru-RU" smtClean="0"/>
              <a:pPr/>
              <a:t>03.12.2013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B61E7FE-6F56-44D3-B422-07B8977ADA4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AE086DE-8320-4A47-B861-0B27C6EFA596}" type="datetimeFigureOut">
              <a:rPr lang="ru-RU" smtClean="0"/>
              <a:pPr/>
              <a:t>03.12.2013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B61E7FE-6F56-44D3-B422-07B8977ADA4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AE086DE-8320-4A47-B861-0B27C6EFA596}" type="datetimeFigureOut">
              <a:rPr lang="ru-RU" smtClean="0"/>
              <a:pPr/>
              <a:t>03.12.2013</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EB61E7FE-6F56-44D3-B422-07B8977ADA4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BAE086DE-8320-4A47-B861-0B27C6EFA596}" type="datetimeFigureOut">
              <a:rPr lang="ru-RU" smtClean="0"/>
              <a:pPr/>
              <a:t>03.12.2013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EB61E7FE-6F56-44D3-B422-07B8977ADA44}"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BAE086DE-8320-4A47-B861-0B27C6EFA596}" type="datetimeFigureOut">
              <a:rPr lang="ru-RU" smtClean="0"/>
              <a:pPr/>
              <a:t>03.12.2013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EB61E7FE-6F56-44D3-B422-07B8977ADA4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BAE086DE-8320-4A47-B861-0B27C6EFA596}" type="datetimeFigureOut">
              <a:rPr lang="ru-RU" smtClean="0"/>
              <a:pPr/>
              <a:t>03.12.2013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EB61E7FE-6F56-44D3-B422-07B8977ADA44}"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BAE086DE-8320-4A47-B861-0B27C6EFA596}" type="datetimeFigureOut">
              <a:rPr lang="ru-RU" smtClean="0"/>
              <a:pPr/>
              <a:t>03.12.2013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B61E7FE-6F56-44D3-B422-07B8977ADA4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AE086DE-8320-4A47-B861-0B27C6EFA596}" type="datetimeFigureOut">
              <a:rPr lang="ru-RU" smtClean="0"/>
              <a:pPr/>
              <a:t>03.12.2013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B61E7FE-6F56-44D3-B422-07B8977ADA4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AE086DE-8320-4A47-B861-0B27C6EFA596}" type="datetimeFigureOut">
              <a:rPr lang="ru-RU" smtClean="0"/>
              <a:pPr/>
              <a:t>03.12.2013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B61E7FE-6F56-44D3-B422-07B8977ADA4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BAE086DE-8320-4A47-B861-0B27C6EFA596}" type="datetimeFigureOut">
              <a:rPr lang="ru-RU" smtClean="0"/>
              <a:pPr/>
              <a:t>03.12.2013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EB61E7FE-6F56-44D3-B422-07B8977ADA44}"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AE086DE-8320-4A47-B861-0B27C6EFA596}" type="datetimeFigureOut">
              <a:rPr lang="ru-RU" smtClean="0"/>
              <a:pPr/>
              <a:t>03.12.2013</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B61E7FE-6F56-44D3-B422-07B8977ADA44}"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2107704"/>
          </a:xfrm>
        </p:spPr>
        <p:txBody>
          <a:bodyPr/>
          <a:lstStyle/>
          <a:p>
            <a:r>
              <a:rPr lang="ru-RU" dirty="0" smtClean="0"/>
              <a:t>УПРАВЛЕНИЕ АВТОНОМНЫМ ДОУ</a:t>
            </a:r>
            <a:endParaRPr lang="ru-RU" dirty="0"/>
          </a:p>
        </p:txBody>
      </p:sp>
      <p:sp>
        <p:nvSpPr>
          <p:cNvPr id="3" name="Объект 2"/>
          <p:cNvSpPr>
            <a:spLocks noGrp="1"/>
          </p:cNvSpPr>
          <p:nvPr>
            <p:ph idx="1"/>
          </p:nvPr>
        </p:nvSpPr>
        <p:spPr>
          <a:xfrm>
            <a:off x="304800" y="3284984"/>
            <a:ext cx="8686800" cy="2795141"/>
          </a:xfrm>
        </p:spPr>
        <p:txBody>
          <a:bodyPr>
            <a:normAutofit/>
          </a:bodyPr>
          <a:lstStyle/>
          <a:p>
            <a:pPr marL="0" indent="0">
              <a:buNone/>
            </a:pPr>
            <a:r>
              <a:rPr lang="ru-RU" sz="2400" b="1" dirty="0" smtClean="0"/>
              <a:t>ПРОЕКТ </a:t>
            </a:r>
            <a:r>
              <a:rPr lang="ru-RU" sz="2400" b="1" dirty="0" smtClean="0"/>
              <a:t>ПОДГОТОВИЛА: </a:t>
            </a:r>
            <a:r>
              <a:rPr lang="ru-RU" sz="2400" dirty="0" smtClean="0"/>
              <a:t>Н.В. Чистякова, старший воспитатель МАДОУ «</a:t>
            </a:r>
            <a:r>
              <a:rPr lang="ru-RU" sz="2400" dirty="0" smtClean="0"/>
              <a:t>Детский</a:t>
            </a:r>
            <a:r>
              <a:rPr lang="en-US" sz="2400" dirty="0" smtClean="0"/>
              <a:t> </a:t>
            </a:r>
            <a:r>
              <a:rPr lang="ru-RU" sz="2400" dirty="0" smtClean="0"/>
              <a:t>сад № 49»</a:t>
            </a:r>
            <a:endParaRPr lang="ru-RU" sz="2400" dirty="0"/>
          </a:p>
        </p:txBody>
      </p:sp>
    </p:spTree>
    <p:extLst>
      <p:ext uri="{BB962C8B-B14F-4D97-AF65-F5344CB8AC3E}">
        <p14:creationId xmlns:p14="http://schemas.microsoft.com/office/powerpoint/2010/main" val="4159432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Компетенции наблюдательного совета</a:t>
            </a:r>
            <a:endParaRPr lang="ru-RU" dirty="0"/>
          </a:p>
        </p:txBody>
      </p:sp>
      <p:sp>
        <p:nvSpPr>
          <p:cNvPr id="3" name="Содержимое 2"/>
          <p:cNvSpPr>
            <a:spLocks noGrp="1"/>
          </p:cNvSpPr>
          <p:nvPr>
            <p:ph idx="1"/>
          </p:nvPr>
        </p:nvSpPr>
        <p:spPr/>
        <p:txBody>
          <a:bodyPr/>
          <a:lstStyle/>
          <a:p>
            <a:pPr>
              <a:buNone/>
            </a:pPr>
            <a:r>
              <a:rPr lang="ru-RU" b="1" dirty="0" smtClean="0"/>
              <a:t>Дает рекомендации руководителю АУ:</a:t>
            </a:r>
          </a:p>
          <a:p>
            <a:pPr>
              <a:buFontTx/>
              <a:buChar char="-"/>
            </a:pPr>
            <a:r>
              <a:rPr lang="ru-RU" dirty="0" smtClean="0"/>
              <a:t>Внесение изменений в устав АУ,</a:t>
            </a:r>
          </a:p>
          <a:p>
            <a:pPr>
              <a:buFontTx/>
              <a:buChar char="-"/>
            </a:pPr>
            <a:r>
              <a:rPr lang="ru-RU" dirty="0" smtClean="0"/>
              <a:t>Создание и ликвидация филиалов,</a:t>
            </a:r>
          </a:p>
          <a:p>
            <a:pPr>
              <a:buFontTx/>
              <a:buChar char="-"/>
            </a:pPr>
            <a:r>
              <a:rPr lang="ru-RU" dirty="0" smtClean="0"/>
              <a:t>Реорганизация или ликвидация АУ,</a:t>
            </a:r>
          </a:p>
          <a:p>
            <a:pPr>
              <a:buFontTx/>
              <a:buChar char="-"/>
            </a:pPr>
            <a:r>
              <a:rPr lang="ru-RU" dirty="0" smtClean="0"/>
              <a:t>Изъятие имущества, закрепленного за АУ на праве оперативного управления,</a:t>
            </a:r>
          </a:p>
          <a:p>
            <a:pPr>
              <a:buFontTx/>
              <a:buChar char="-"/>
            </a:pPr>
            <a:r>
              <a:rPr lang="ru-RU" dirty="0" smtClean="0"/>
              <a:t> Совершение сделок с имуществом АУ.</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6140152"/>
          </a:xfrm>
        </p:spPr>
        <p:txBody>
          <a:bodyPr>
            <a:normAutofit fontScale="90000"/>
          </a:bodyPr>
          <a:lstStyle/>
          <a:p>
            <a:r>
              <a:rPr lang="ru-RU" b="1" dirty="0"/>
              <a:t>Дает заключения руководителю АУ:</a:t>
            </a:r>
            <a:br>
              <a:rPr lang="ru-RU" b="1" dirty="0"/>
            </a:br>
            <a:r>
              <a:rPr lang="ru-RU" dirty="0"/>
              <a:t>По проекту плана финансово-хозяйственной деятельности,</a:t>
            </a:r>
            <a:br>
              <a:rPr lang="ru-RU" dirty="0"/>
            </a:br>
            <a:r>
              <a:rPr lang="ru-RU" dirty="0"/>
              <a:t>По предложению о выборе кредитных организаций, для открытия банковского счета.</a:t>
            </a:r>
            <a:br>
              <a:rPr lang="ru-RU" dirty="0"/>
            </a:br>
            <a:r>
              <a:rPr lang="ru-RU" b="1" dirty="0"/>
              <a:t>Утверждает:</a:t>
            </a:r>
            <a:br>
              <a:rPr lang="ru-RU" b="1" dirty="0"/>
            </a:br>
            <a:r>
              <a:rPr lang="ru-RU" dirty="0"/>
              <a:t>Проекты отчетов о деятельности АУ,</a:t>
            </a:r>
            <a:br>
              <a:rPr lang="ru-RU" dirty="0"/>
            </a:br>
            <a:r>
              <a:rPr lang="ru-RU" dirty="0"/>
              <a:t>Проект отчета об исполнении плана финансово-хозяйственной деятельности,</a:t>
            </a:r>
            <a:br>
              <a:rPr lang="ru-RU" dirty="0"/>
            </a:br>
            <a:r>
              <a:rPr lang="ru-RU" dirty="0"/>
              <a:t>Годовую бухгалтерскую отчетность АУ.</a:t>
            </a:r>
            <a:br>
              <a:rPr lang="ru-RU" dirty="0"/>
            </a:br>
            <a:endParaRPr lang="ru-RU" dirty="0"/>
          </a:p>
        </p:txBody>
      </p:sp>
    </p:spTree>
    <p:extLst>
      <p:ext uri="{BB962C8B-B14F-4D97-AF65-F5344CB8AC3E}">
        <p14:creationId xmlns:p14="http://schemas.microsoft.com/office/powerpoint/2010/main" val="280307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6140152"/>
          </a:xfrm>
        </p:spPr>
        <p:txBody>
          <a:bodyPr/>
          <a:lstStyle/>
          <a:p>
            <a:r>
              <a:rPr lang="ru-RU" b="1" dirty="0"/>
              <a:t>Принимает решения:</a:t>
            </a:r>
            <a:br>
              <a:rPr lang="ru-RU" b="1" dirty="0"/>
            </a:br>
            <a:r>
              <a:rPr lang="ru-RU" dirty="0"/>
              <a:t>По проведению аудита годовой бухгалтерской отчетности,</a:t>
            </a:r>
            <a:br>
              <a:rPr lang="ru-RU" dirty="0"/>
            </a:br>
            <a:r>
              <a:rPr lang="ru-RU" dirty="0"/>
              <a:t>По предложению о совершении крупных сделок и сделок с заинтересованностью.</a:t>
            </a:r>
            <a:br>
              <a:rPr lang="ru-RU" dirty="0"/>
            </a:br>
            <a:r>
              <a:rPr lang="ru-RU" dirty="0"/>
              <a:t>Заседания проводятся не реже одного раза в квартал, при явке более 50%.</a:t>
            </a:r>
          </a:p>
        </p:txBody>
      </p:sp>
    </p:spTree>
    <p:extLst>
      <p:ext uri="{BB962C8B-B14F-4D97-AF65-F5344CB8AC3E}">
        <p14:creationId xmlns:p14="http://schemas.microsoft.com/office/powerpoint/2010/main" val="1767109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Сотрудники автономного учреждения</a:t>
            </a:r>
            <a:endParaRPr lang="ru-RU" dirty="0"/>
          </a:p>
        </p:txBody>
      </p:sp>
      <p:sp>
        <p:nvSpPr>
          <p:cNvPr id="3" name="Содержимое 2"/>
          <p:cNvSpPr>
            <a:spLocks noGrp="1"/>
          </p:cNvSpPr>
          <p:nvPr>
            <p:ph idx="1"/>
          </p:nvPr>
        </p:nvSpPr>
        <p:spPr>
          <a:xfrm>
            <a:off x="304800" y="1142984"/>
            <a:ext cx="8686800" cy="4937141"/>
          </a:xfrm>
        </p:spPr>
        <p:txBody>
          <a:bodyPr>
            <a:normAutofit lnSpcReduction="10000"/>
          </a:bodyPr>
          <a:lstStyle/>
          <a:p>
            <a:pPr>
              <a:buNone/>
            </a:pPr>
            <a:r>
              <a:rPr lang="ru-RU" dirty="0" smtClean="0"/>
              <a:t>Численность сотрудников определяется самостоятельно, с учетом необходимости выполнения муниципального задания и кадровых потребностей для осуществления приносящей доходы деятельности сверх задания учредителя.</a:t>
            </a:r>
          </a:p>
          <a:p>
            <a:pPr>
              <a:buNone/>
            </a:pPr>
            <a:r>
              <a:rPr lang="ru-RU" dirty="0" smtClean="0"/>
              <a:t>Учреждение вправе разработать и применять собственное положение об оплате труда.</a:t>
            </a:r>
          </a:p>
          <a:p>
            <a:pPr>
              <a:buNone/>
            </a:pPr>
            <a:r>
              <a:rPr lang="ru-RU" dirty="0" smtClean="0"/>
              <a:t>АУ вправе распоряжаться всеми своими доходами (включая субсидии).</a:t>
            </a:r>
          </a:p>
          <a:p>
            <a:pPr>
              <a:buNone/>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Перечень критериев для оценки возможности и целесообразности создания АУ</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marL="514350" indent="-514350">
              <a:buAutoNum type="arabicPeriod"/>
            </a:pPr>
            <a:endParaRPr lang="ru-RU" sz="2400" dirty="0" smtClean="0"/>
          </a:p>
          <a:p>
            <a:pPr marL="514350" indent="-514350">
              <a:buAutoNum type="arabicPeriod"/>
            </a:pPr>
            <a:r>
              <a:rPr lang="ru-RU" sz="2400" dirty="0" smtClean="0"/>
              <a:t>Социальная значимость услуг</a:t>
            </a:r>
          </a:p>
          <a:p>
            <a:pPr marL="514350" indent="-514350">
              <a:buAutoNum type="arabicPeriod"/>
            </a:pPr>
            <a:r>
              <a:rPr lang="ru-RU" sz="2400" dirty="0" smtClean="0"/>
              <a:t>Потребность населения в услугах (возрастает или стабильна)</a:t>
            </a:r>
          </a:p>
          <a:p>
            <a:pPr marL="514350" indent="-514350">
              <a:buAutoNum type="arabicPeriod"/>
            </a:pPr>
            <a:r>
              <a:rPr lang="ru-RU" sz="2400" dirty="0" smtClean="0"/>
              <a:t>Отсутствие привязки услуг к узкой клиентской группе</a:t>
            </a:r>
          </a:p>
          <a:p>
            <a:pPr marL="514350" indent="-514350">
              <a:buAutoNum type="arabicPeriod"/>
            </a:pPr>
            <a:r>
              <a:rPr lang="ru-RU" sz="2400" dirty="0" smtClean="0"/>
              <a:t>Известность и авторитет учреждения</a:t>
            </a:r>
          </a:p>
          <a:p>
            <a:pPr marL="514350" indent="-514350">
              <a:buAutoNum type="arabicPeriod"/>
            </a:pPr>
            <a:r>
              <a:rPr lang="ru-RU" sz="2400" dirty="0" smtClean="0"/>
              <a:t>Экономический потенциал учреждения</a:t>
            </a:r>
          </a:p>
          <a:p>
            <a:pPr marL="514350" indent="-514350">
              <a:buAutoNum type="arabicPeriod"/>
            </a:pPr>
            <a:r>
              <a:rPr lang="ru-RU" sz="2400" dirty="0" smtClean="0"/>
              <a:t>Высокая доля доходов от платных услуг </a:t>
            </a:r>
            <a:endParaRPr lang="ru-RU"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6068144"/>
          </a:xfrm>
        </p:spPr>
        <p:txBody>
          <a:bodyPr>
            <a:normAutofit/>
          </a:bodyPr>
          <a:lstStyle/>
          <a:p>
            <a:r>
              <a:rPr lang="ru-RU" sz="2400" dirty="0"/>
              <a:t>7. Возможность расширения перечня и объемов оказания платных услуг</a:t>
            </a:r>
            <a:br>
              <a:rPr lang="ru-RU" sz="2400" dirty="0"/>
            </a:br>
            <a:r>
              <a:rPr lang="ru-RU" sz="2400" dirty="0"/>
              <a:t>8. Возможность привлечения добровольных взносов, </a:t>
            </a:r>
            <a:r>
              <a:rPr lang="ru-RU" sz="2400" dirty="0" err="1"/>
              <a:t>грантовых</a:t>
            </a:r>
            <a:r>
              <a:rPr lang="ru-RU" sz="2400" dirty="0"/>
              <a:t> и спонсорских средств</a:t>
            </a:r>
            <a:br>
              <a:rPr lang="ru-RU" sz="2400" dirty="0"/>
            </a:br>
            <a:r>
              <a:rPr lang="ru-RU" sz="2400" dirty="0"/>
              <a:t>9. Наличие неиспользуемого имущества, сдаваемого в аренду</a:t>
            </a:r>
            <a:br>
              <a:rPr lang="ru-RU" sz="2400" dirty="0"/>
            </a:br>
            <a:r>
              <a:rPr lang="ru-RU" sz="2400" dirty="0"/>
              <a:t>10. Наличие грамотного, активного, деятельного руководителя, заинтересованного в расширении перечня и объемов оказания платных услуг</a:t>
            </a:r>
            <a:br>
              <a:rPr lang="ru-RU" sz="2400" dirty="0"/>
            </a:br>
            <a:r>
              <a:rPr lang="ru-RU" sz="2400" dirty="0"/>
              <a:t>11. Отсутствие высокой кредиторской и дебиторской задолженности</a:t>
            </a:r>
            <a:br>
              <a:rPr lang="ru-RU" sz="2400" dirty="0"/>
            </a:br>
            <a:r>
              <a:rPr lang="ru-RU" sz="2400" dirty="0"/>
              <a:t>12. Наличие гибкости в управлении персоналом</a:t>
            </a:r>
            <a:br>
              <a:rPr lang="ru-RU" sz="2400" dirty="0"/>
            </a:br>
            <a:r>
              <a:rPr lang="ru-RU" sz="2400" dirty="0"/>
              <a:t>13. Налаженные отношения с заинтересованными сторонами.</a:t>
            </a:r>
            <a:br>
              <a:rPr lang="ru-RU" sz="2400" dirty="0"/>
            </a:br>
            <a:r>
              <a:rPr lang="ru-RU" sz="2400" dirty="0"/>
              <a:t/>
            </a:r>
            <a:br>
              <a:rPr lang="ru-RU" sz="2400" dirty="0"/>
            </a:br>
            <a:endParaRPr lang="ru-RU" sz="2400" dirty="0"/>
          </a:p>
        </p:txBody>
      </p:sp>
    </p:spTree>
    <p:extLst>
      <p:ext uri="{BB962C8B-B14F-4D97-AF65-F5344CB8AC3E}">
        <p14:creationId xmlns:p14="http://schemas.microsoft.com/office/powerpoint/2010/main" val="3202134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Критерии перехода в АУ</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dirty="0" smtClean="0"/>
              <a:t> </a:t>
            </a:r>
          </a:p>
          <a:p>
            <a:pPr>
              <a:buNone/>
            </a:pPr>
            <a:r>
              <a:rPr lang="ru-RU" dirty="0" smtClean="0"/>
              <a:t>компетентность управленческого и педагогического персонала</a:t>
            </a:r>
          </a:p>
          <a:p>
            <a:pPr>
              <a:buNone/>
            </a:pPr>
            <a:endParaRPr lang="ru-RU" dirty="0" smtClean="0"/>
          </a:p>
          <a:p>
            <a:pPr>
              <a:buNone/>
            </a:pPr>
            <a:r>
              <a:rPr lang="ru-RU" dirty="0" smtClean="0"/>
              <a:t>профессионализм работников бухгалтерии</a:t>
            </a:r>
          </a:p>
          <a:p>
            <a:pPr>
              <a:buNone/>
            </a:pPr>
            <a:endParaRPr lang="ru-RU" dirty="0" smtClean="0"/>
          </a:p>
          <a:p>
            <a:pPr>
              <a:buNone/>
            </a:pPr>
            <a:r>
              <a:rPr lang="ru-RU" dirty="0" smtClean="0"/>
              <a:t>  </a:t>
            </a:r>
          </a:p>
          <a:p>
            <a:pPr>
              <a:buNone/>
            </a:pPr>
            <a:r>
              <a:rPr lang="ru-RU" dirty="0" smtClean="0"/>
              <a:t>открытость ОУ, наличие общественных форм управления</a:t>
            </a:r>
          </a:p>
          <a:p>
            <a:pPr>
              <a:buNone/>
            </a:pPr>
            <a:endParaRPr lang="ru-RU" dirty="0" smtClean="0"/>
          </a:p>
          <a:p>
            <a:pPr>
              <a:buNone/>
            </a:pPr>
            <a:r>
              <a:rPr lang="ru-RU" dirty="0" smtClean="0"/>
              <a:t>  </a:t>
            </a:r>
          </a:p>
          <a:p>
            <a:pPr>
              <a:buNone/>
            </a:pPr>
            <a:r>
              <a:rPr lang="ru-RU" dirty="0" smtClean="0"/>
              <a:t>успешный опыт предпринимательской деятельности</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Платные образовательные услуги</a:t>
            </a:r>
            <a:endParaRPr lang="ru-RU" dirty="0"/>
          </a:p>
        </p:txBody>
      </p:sp>
      <p:sp>
        <p:nvSpPr>
          <p:cNvPr id="3" name="Содержимое 2"/>
          <p:cNvSpPr>
            <a:spLocks noGrp="1"/>
          </p:cNvSpPr>
          <p:nvPr>
            <p:ph idx="1"/>
          </p:nvPr>
        </p:nvSpPr>
        <p:spPr/>
        <p:txBody>
          <a:bodyPr>
            <a:normAutofit fontScale="62500" lnSpcReduction="20000"/>
          </a:bodyPr>
          <a:lstStyle/>
          <a:p>
            <a:pPr>
              <a:buNone/>
            </a:pPr>
            <a:r>
              <a:rPr lang="ru-RU" sz="2900" b="1" dirty="0" smtClean="0"/>
              <a:t>ОУ, оказывающее платные образовательные услуги, должно иметь следующие документы:</a:t>
            </a:r>
          </a:p>
          <a:p>
            <a:pPr>
              <a:buNone/>
            </a:pPr>
            <a:r>
              <a:rPr lang="ru-RU" dirty="0" smtClean="0"/>
              <a:t>лицензию на ведение основной образовательной деятельности;</a:t>
            </a:r>
          </a:p>
          <a:p>
            <a:pPr>
              <a:buNone/>
            </a:pPr>
            <a:r>
              <a:rPr lang="ru-RU" dirty="0" smtClean="0"/>
              <a:t>лицензию на ведение дополнительной образовательной деятельности, если эта деятельность сопровождается итоговой аттестацией и выдачей документов об образовании или квалификации;</a:t>
            </a:r>
          </a:p>
          <a:p>
            <a:pPr>
              <a:buNone/>
            </a:pPr>
            <a:r>
              <a:rPr lang="ru-RU" dirty="0" smtClean="0"/>
              <a:t>локальные акты, регламентирующие оказание платных дополнительных образовательных услуг;</a:t>
            </a:r>
          </a:p>
          <a:p>
            <a:pPr>
              <a:buNone/>
            </a:pPr>
            <a:r>
              <a:rPr lang="ru-RU" dirty="0" smtClean="0"/>
              <a:t>договоры на оказание платных образовательных услуг;</a:t>
            </a:r>
          </a:p>
          <a:p>
            <a:pPr>
              <a:buNone/>
            </a:pPr>
            <a:r>
              <a:rPr lang="ru-RU" dirty="0" smtClean="0"/>
              <a:t>учебные планы;</a:t>
            </a:r>
          </a:p>
          <a:p>
            <a:pPr>
              <a:buNone/>
            </a:pPr>
            <a:r>
              <a:rPr lang="ru-RU" dirty="0" smtClean="0"/>
              <a:t>дополнительные образовательные программы, программы специальных курсов и циклов дисциплин.</a:t>
            </a:r>
          </a:p>
          <a:p>
            <a:pPr>
              <a:buNone/>
            </a:pPr>
            <a:endParaRPr lang="ru-RU" dirty="0" smtClean="0"/>
          </a:p>
          <a:p>
            <a:pPr>
              <a:buNone/>
            </a:pPr>
            <a:r>
              <a:rPr lang="ru-RU" i="1" dirty="0" smtClean="0"/>
              <a:t>Виды и формы дополнительных образовательных услуг, в т. ч. платных, определяются уставом ОУ.</a:t>
            </a:r>
            <a:endParaRPr lang="ru-RU"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smtClean="0"/>
              <a:t>Договор об оказании платных дополнительных образовательных услуг заключается в письменной форме и должен содержать следующую информацию:</a:t>
            </a:r>
            <a:endParaRPr lang="ru-RU" sz="2000" dirty="0"/>
          </a:p>
        </p:txBody>
      </p:sp>
      <p:sp>
        <p:nvSpPr>
          <p:cNvPr id="3" name="Содержимое 2"/>
          <p:cNvSpPr>
            <a:spLocks noGrp="1"/>
          </p:cNvSpPr>
          <p:nvPr>
            <p:ph idx="1"/>
          </p:nvPr>
        </p:nvSpPr>
        <p:spPr/>
        <p:txBody>
          <a:bodyPr>
            <a:normAutofit fontScale="62500" lnSpcReduction="20000"/>
          </a:bodyPr>
          <a:lstStyle/>
          <a:p>
            <a:pPr>
              <a:buNone/>
            </a:pPr>
            <a:r>
              <a:rPr lang="ru-RU" dirty="0" smtClean="0"/>
              <a:t>- наименование учреждения и место его нахождения (юридический адрес);</a:t>
            </a:r>
          </a:p>
          <a:p>
            <a:pPr>
              <a:buNone/>
            </a:pPr>
            <a:r>
              <a:rPr lang="ru-RU" dirty="0" smtClean="0"/>
              <a:t>- фамилию, имя, отчество, телефон и адрес потребителя;</a:t>
            </a:r>
          </a:p>
          <a:p>
            <a:pPr>
              <a:buNone/>
            </a:pPr>
            <a:r>
              <a:rPr lang="ru-RU" dirty="0" smtClean="0"/>
              <a:t>- сроки оказания образовательных услуг;</a:t>
            </a:r>
          </a:p>
          <a:p>
            <a:pPr>
              <a:buNone/>
            </a:pPr>
            <a:r>
              <a:rPr lang="ru-RU" dirty="0" smtClean="0"/>
              <a:t>- уровень и направленность основных и дополнительных образовательных программ, перечень (виды) образовательных услуг, их стоимость и порядок оплаты, а также другие сведения, связанные со спецификой оказываемых образовательных услуг;</a:t>
            </a:r>
          </a:p>
          <a:p>
            <a:pPr>
              <a:buNone/>
            </a:pPr>
            <a:r>
              <a:rPr lang="ru-RU" dirty="0" smtClean="0"/>
              <a:t>- должность, фамилию, имя и отчество лица, подписывающего договор от имени исполнителя;</a:t>
            </a:r>
          </a:p>
          <a:p>
            <a:pPr>
              <a:buNone/>
            </a:pPr>
            <a:r>
              <a:rPr lang="ru-RU" dirty="0" smtClean="0"/>
              <a:t>- подписи потребителя и исполнителя.</a:t>
            </a:r>
          </a:p>
          <a:p>
            <a:pPr>
              <a:buNone/>
            </a:pPr>
            <a:endParaRPr lang="ru-RU" dirty="0" smtClean="0"/>
          </a:p>
          <a:p>
            <a:pPr>
              <a:buNone/>
            </a:pPr>
            <a:r>
              <a:rPr lang="ru-RU" dirty="0" smtClean="0"/>
              <a:t>В приложении к договору, которое является его неотъемлемой частью, указывается наименование учебных дисциплин, формы проведения занятий, количество отводимых на изучение дисциплин учебных часов, а также наименование и количество дополнительных образовательных услуг.</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smtClean="0"/>
              <a:t>Ошибки в договорах об оказании платных дополнительных образовательных услуг:</a:t>
            </a:r>
            <a:endParaRPr lang="ru-RU" sz="2000" dirty="0"/>
          </a:p>
        </p:txBody>
      </p:sp>
      <p:sp>
        <p:nvSpPr>
          <p:cNvPr id="3" name="Содержимое 2"/>
          <p:cNvSpPr>
            <a:spLocks noGrp="1"/>
          </p:cNvSpPr>
          <p:nvPr>
            <p:ph idx="1"/>
          </p:nvPr>
        </p:nvSpPr>
        <p:spPr/>
        <p:txBody>
          <a:bodyPr>
            <a:normAutofit fontScale="55000" lnSpcReduction="20000"/>
          </a:bodyPr>
          <a:lstStyle/>
          <a:p>
            <a:pPr>
              <a:buNone/>
            </a:pPr>
            <a:r>
              <a:rPr lang="ru-RU" dirty="0" smtClean="0"/>
              <a:t>- отсутствие сроков оказания образовательных услуг, регламентации условий и порядка оплаты дополнительных образовательных услуг, порядка оплаты занятий в случае отсутствия на них </a:t>
            </a:r>
            <a:r>
              <a:rPr lang="ru-RU" dirty="0" err="1" smtClean="0"/>
              <a:t>обучающегося,в</a:t>
            </a:r>
            <a:r>
              <a:rPr lang="ru-RU" dirty="0" smtClean="0"/>
              <a:t> т. ч. по уважительным причинам;</a:t>
            </a:r>
          </a:p>
          <a:p>
            <a:pPr>
              <a:buNone/>
            </a:pPr>
            <a:r>
              <a:rPr lang="ru-RU" dirty="0" smtClean="0"/>
              <a:t>- указание права исполнителя в одностороннем порядке расторгать договор в случаях, когда обучающийся не выполняет учебный план либо пропускает занятия или при нарушении заказчиком иных несущественных условий договора (нарушение ст. 310 ГК РФ);</a:t>
            </a:r>
          </a:p>
          <a:p>
            <a:pPr>
              <a:buNone/>
            </a:pPr>
            <a:r>
              <a:rPr lang="ru-RU" dirty="0" smtClean="0"/>
              <a:t>- ограничение права потребителей на отказ от исполнения договора возмездного оказания услуг в любое время и без обоснования причин (нарушение ст. 782 ГК РФ);</a:t>
            </a:r>
          </a:p>
          <a:p>
            <a:pPr>
              <a:buNone/>
            </a:pPr>
            <a:r>
              <a:rPr lang="ru-RU" dirty="0" smtClean="0"/>
              <a:t>- включение условия о </a:t>
            </a:r>
            <a:r>
              <a:rPr lang="ru-RU" dirty="0" err="1" smtClean="0"/>
              <a:t>невозврате</a:t>
            </a:r>
            <a:r>
              <a:rPr lang="ru-RU" dirty="0" smtClean="0"/>
              <a:t> сумм, уплаченных за образовательные услуги, либо о возврате их со значительными удержаниями при отказе от исполнения договора по инициативе потребителя, а также установление штрафа за такой отказ;</a:t>
            </a:r>
          </a:p>
          <a:p>
            <a:pPr>
              <a:buNone/>
            </a:pPr>
            <a:endParaRPr lang="ru-RU" dirty="0" smtClean="0"/>
          </a:p>
          <a:p>
            <a:pPr>
              <a:buNone/>
            </a:pPr>
            <a:r>
              <a:rPr lang="ru-RU" dirty="0" smtClean="0"/>
              <a:t>- установление помимо платы за обучение безвозмездных единовременных сумм на содержание учреждения (нарушение п. 8 ст. 41 Закона РФ «Об образовании»).</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1000" y="1628800"/>
            <a:ext cx="8458200" cy="5112567"/>
          </a:xfrm>
        </p:spPr>
        <p:txBody>
          <a:bodyPr/>
          <a:lstStyle/>
          <a:p>
            <a:r>
              <a:rPr lang="ru-RU" dirty="0" smtClean="0"/>
              <a:t>ЗАДАЧИ:</a:t>
            </a:r>
            <a:endParaRPr lang="ru-RU" dirty="0"/>
          </a:p>
        </p:txBody>
      </p:sp>
      <p:sp>
        <p:nvSpPr>
          <p:cNvPr id="3" name="Подзаголовок 2"/>
          <p:cNvSpPr>
            <a:spLocks noGrp="1"/>
          </p:cNvSpPr>
          <p:nvPr>
            <p:ph type="subTitle" idx="1"/>
          </p:nvPr>
        </p:nvSpPr>
        <p:spPr>
          <a:xfrm>
            <a:off x="251520" y="188640"/>
            <a:ext cx="8458200" cy="1440160"/>
          </a:xfrm>
        </p:spPr>
        <p:txBody>
          <a:bodyPr>
            <a:noAutofit/>
          </a:bodyPr>
          <a:lstStyle/>
          <a:p>
            <a:r>
              <a:rPr lang="ru-RU" b="1" dirty="0" smtClean="0"/>
              <a:t>ЦЕЛЬ:</a:t>
            </a:r>
            <a:r>
              <a:rPr lang="en-US" b="1" dirty="0" smtClean="0"/>
              <a:t> </a:t>
            </a:r>
            <a:r>
              <a:rPr lang="ru-RU" b="1" dirty="0" smtClean="0"/>
              <a:t> </a:t>
            </a:r>
            <a:r>
              <a:rPr lang="ru-RU" sz="2000" b="1" dirty="0" smtClean="0"/>
              <a:t>овладение</a:t>
            </a:r>
            <a:r>
              <a:rPr lang="ru-RU" sz="2000" dirty="0" smtClean="0"/>
              <a:t>  </a:t>
            </a:r>
            <a:r>
              <a:rPr lang="ru-RU" sz="2000" b="1" dirty="0"/>
              <a:t>алгоритмом</a:t>
            </a:r>
            <a:r>
              <a:rPr lang="ru-RU" sz="2000" dirty="0"/>
              <a:t> </a:t>
            </a:r>
            <a:r>
              <a:rPr lang="ru-RU" sz="2000" dirty="0" smtClean="0"/>
              <a:t> </a:t>
            </a:r>
            <a:r>
              <a:rPr lang="ru-RU" sz="2000" b="1" dirty="0" smtClean="0"/>
              <a:t>управления</a:t>
            </a:r>
            <a:r>
              <a:rPr lang="ru-RU" sz="2000" dirty="0" smtClean="0"/>
              <a:t>   </a:t>
            </a:r>
            <a:r>
              <a:rPr lang="ru-RU" sz="2000" dirty="0"/>
              <a:t>новой организационно – правовой формы (автономной) государственных и муниципальных учреждений в сфере образования. </a:t>
            </a:r>
          </a:p>
        </p:txBody>
      </p:sp>
      <p:sp>
        <p:nvSpPr>
          <p:cNvPr id="4" name="Прямоугольник 3"/>
          <p:cNvSpPr/>
          <p:nvPr/>
        </p:nvSpPr>
        <p:spPr>
          <a:xfrm>
            <a:off x="827584" y="2413338"/>
            <a:ext cx="7560840" cy="2554545"/>
          </a:xfrm>
          <a:prstGeom prst="rect">
            <a:avLst/>
          </a:prstGeom>
        </p:spPr>
        <p:txBody>
          <a:bodyPr wrap="square">
            <a:spAutoFit/>
          </a:bodyPr>
          <a:lstStyle/>
          <a:p>
            <a:pPr marL="342900" indent="-342900">
              <a:buFont typeface="Arial" pitchFamily="34" charset="0"/>
              <a:buChar char="•"/>
              <a:defRPr/>
            </a:pPr>
            <a:r>
              <a:rPr lang="ru-RU" sz="3200" dirty="0"/>
              <a:t>освоить правовое поле </a:t>
            </a:r>
            <a:r>
              <a:rPr lang="ru-RU" sz="3200" dirty="0" smtClean="0"/>
              <a:t> </a:t>
            </a:r>
            <a:r>
              <a:rPr lang="ru-RU" sz="3200" dirty="0"/>
              <a:t>автономного учреждения</a:t>
            </a:r>
            <a:r>
              <a:rPr lang="ru-RU" sz="3200" dirty="0" smtClean="0"/>
              <a:t>;</a:t>
            </a:r>
            <a:endParaRPr lang="ru-RU" sz="3200" dirty="0"/>
          </a:p>
          <a:p>
            <a:pPr marL="342900" indent="-342900">
              <a:buFont typeface="Arial" pitchFamily="34" charset="0"/>
              <a:buChar char="•"/>
              <a:defRPr/>
            </a:pPr>
            <a:r>
              <a:rPr lang="ru-RU" sz="3200" dirty="0"/>
              <a:t>проанализировать возможные преимущества и риски перехода в автономное учреждение.</a:t>
            </a:r>
          </a:p>
        </p:txBody>
      </p:sp>
    </p:spTree>
    <p:extLst>
      <p:ext uri="{BB962C8B-B14F-4D97-AF65-F5344CB8AC3E}">
        <p14:creationId xmlns:p14="http://schemas.microsoft.com/office/powerpoint/2010/main" val="2738934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685784"/>
          </a:xfrm>
        </p:spPr>
        <p:txBody>
          <a:bodyPr>
            <a:normAutofit fontScale="90000"/>
          </a:bodyPr>
          <a:lstStyle/>
          <a:p>
            <a:r>
              <a:rPr lang="ru-RU" sz="2400" dirty="0" smtClean="0"/>
              <a:t>Нормативная база для осуществления платных дополнительных услуг в школе</a:t>
            </a:r>
            <a:endParaRPr lang="ru-RU" sz="2400" dirty="0"/>
          </a:p>
        </p:txBody>
      </p:sp>
      <p:sp>
        <p:nvSpPr>
          <p:cNvPr id="3" name="Содержимое 2"/>
          <p:cNvSpPr>
            <a:spLocks noGrp="1"/>
          </p:cNvSpPr>
          <p:nvPr>
            <p:ph idx="1"/>
          </p:nvPr>
        </p:nvSpPr>
        <p:spPr>
          <a:xfrm>
            <a:off x="304800" y="1071546"/>
            <a:ext cx="8686800" cy="5008579"/>
          </a:xfrm>
        </p:spPr>
        <p:txBody>
          <a:bodyPr>
            <a:noAutofit/>
          </a:bodyPr>
          <a:lstStyle/>
          <a:p>
            <a:pPr>
              <a:buNone/>
            </a:pPr>
            <a:r>
              <a:rPr lang="ru-RU" sz="1800" dirty="0" smtClean="0"/>
              <a:t>1. Устав АУ. </a:t>
            </a:r>
          </a:p>
          <a:p>
            <a:pPr>
              <a:buNone/>
            </a:pPr>
            <a:r>
              <a:rPr lang="ru-RU" sz="1800" dirty="0" smtClean="0"/>
              <a:t> 2. Лицензия. </a:t>
            </a:r>
          </a:p>
          <a:p>
            <a:pPr>
              <a:buNone/>
            </a:pPr>
            <a:r>
              <a:rPr lang="ru-RU" sz="1800" dirty="0" smtClean="0"/>
              <a:t> 3. Положение об оказании платных дополнительных образовательных услуг в сфере дошкольного и общего образования.</a:t>
            </a:r>
          </a:p>
          <a:p>
            <a:pPr>
              <a:buNone/>
            </a:pPr>
            <a:r>
              <a:rPr lang="ru-RU" sz="1800" dirty="0" smtClean="0"/>
              <a:t>4. Положение об образовании и распределении доходов от внебюджетной деятельности.</a:t>
            </a:r>
          </a:p>
          <a:p>
            <a:pPr>
              <a:buNone/>
            </a:pPr>
            <a:r>
              <a:rPr lang="ru-RU" sz="1800" dirty="0" smtClean="0"/>
              <a:t>5. Индивидуальные договоры между Исполнителем (АУ), Потребителем (воспитанником) и Заказчиком (родителями).</a:t>
            </a:r>
          </a:p>
          <a:p>
            <a:pPr>
              <a:buNone/>
            </a:pPr>
            <a:r>
              <a:rPr lang="ru-RU" sz="1800" dirty="0" smtClean="0"/>
              <a:t>6. Индивидуальные договоры между Работодателем (АУ) и Исполнителем (педагогами).</a:t>
            </a:r>
          </a:p>
          <a:p>
            <a:pPr>
              <a:buNone/>
            </a:pPr>
            <a:r>
              <a:rPr lang="ru-RU" sz="1800" dirty="0" smtClean="0"/>
              <a:t>7. Учебные программы курсов (лицензированные).</a:t>
            </a:r>
          </a:p>
          <a:p>
            <a:pPr>
              <a:buNone/>
            </a:pPr>
            <a:r>
              <a:rPr lang="ru-RU" sz="1800" dirty="0" smtClean="0"/>
              <a:t>8. Журнал учета посещаемости и прохождения программы (приравнивается к акту выполненных работ).</a:t>
            </a:r>
          </a:p>
          <a:p>
            <a:pPr>
              <a:buNone/>
            </a:pPr>
            <a:r>
              <a:rPr lang="ru-RU" sz="1800" dirty="0" smtClean="0"/>
              <a:t>9. Служебная записка о согласовании проведения дополнительных платных образовательных услуг с учредителем.</a:t>
            </a:r>
          </a:p>
          <a:p>
            <a:pPr>
              <a:buNone/>
            </a:pPr>
            <a:r>
              <a:rPr lang="ru-RU" sz="1800" dirty="0" smtClean="0"/>
              <a:t>10. Штатное расписание, табель учета рабочего времени, приказы по оплате труда, расписание проведения платных услуг, отчеты о поступлении и расходовании внебюджетных средств.</a:t>
            </a:r>
            <a:endParaRPr lang="ru-RU"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542908"/>
          </a:xfrm>
        </p:spPr>
        <p:txBody>
          <a:bodyPr>
            <a:noAutofit/>
          </a:bodyPr>
          <a:lstStyle/>
          <a:p>
            <a:r>
              <a:rPr lang="ru-RU" sz="2800" b="1" dirty="0" smtClean="0"/>
              <a:t>Примерная структура бизнес-плана</a:t>
            </a:r>
            <a:r>
              <a:rPr lang="ru-RU" sz="2800" dirty="0" smtClean="0"/>
              <a:t/>
            </a:r>
            <a:br>
              <a:rPr lang="ru-RU" sz="2800" dirty="0" smtClean="0"/>
            </a:br>
            <a:endParaRPr lang="ru-RU" sz="2800" dirty="0"/>
          </a:p>
        </p:txBody>
      </p:sp>
      <p:sp>
        <p:nvSpPr>
          <p:cNvPr id="3" name="Содержимое 2"/>
          <p:cNvSpPr>
            <a:spLocks noGrp="1"/>
          </p:cNvSpPr>
          <p:nvPr>
            <p:ph idx="1"/>
          </p:nvPr>
        </p:nvSpPr>
        <p:spPr>
          <a:xfrm>
            <a:off x="304800" y="1000108"/>
            <a:ext cx="8686800" cy="5080017"/>
          </a:xfrm>
        </p:spPr>
        <p:txBody>
          <a:bodyPr>
            <a:normAutofit fontScale="70000" lnSpcReduction="20000"/>
          </a:bodyPr>
          <a:lstStyle/>
          <a:p>
            <a:r>
              <a:rPr lang="en-US" b="1" dirty="0" smtClean="0"/>
              <a:t>I</a:t>
            </a:r>
            <a:r>
              <a:rPr lang="ru-RU" b="1" dirty="0" smtClean="0"/>
              <a:t>.Резюме проекта</a:t>
            </a:r>
            <a:endParaRPr lang="ru-RU" dirty="0" smtClean="0"/>
          </a:p>
          <a:p>
            <a:r>
              <a:rPr lang="ru-RU" dirty="0" smtClean="0"/>
              <a:t>1.Краткая характеристика образовательного учреждения.</a:t>
            </a:r>
          </a:p>
          <a:p>
            <a:r>
              <a:rPr lang="ru-RU" dirty="0" smtClean="0"/>
              <a:t>2. Суть предлагаемого проекта: его цели и потенциальная эффективность</a:t>
            </a:r>
          </a:p>
          <a:p>
            <a:r>
              <a:rPr lang="ru-RU" b="1" dirty="0" smtClean="0"/>
              <a:t>II. Услуги</a:t>
            </a:r>
            <a:endParaRPr lang="ru-RU" dirty="0" smtClean="0"/>
          </a:p>
          <a:p>
            <a:r>
              <a:rPr lang="ru-RU" dirty="0" smtClean="0"/>
              <a:t>1. Описание предлагаемых услуг и их предназначение.</a:t>
            </a:r>
          </a:p>
          <a:p>
            <a:r>
              <a:rPr lang="ru-RU" dirty="0" smtClean="0"/>
              <a:t>2. Потенциальные потребители услуг.</a:t>
            </a:r>
          </a:p>
          <a:p>
            <a:r>
              <a:rPr lang="ru-RU" dirty="0" smtClean="0"/>
              <a:t>3. Выгоды, получаемые потребителями Ваших услуг.</a:t>
            </a:r>
          </a:p>
          <a:p>
            <a:r>
              <a:rPr lang="ru-RU" dirty="0" smtClean="0"/>
              <a:t>4. Реалистическая оценка преимуществ Ваших услуг на рынке</a:t>
            </a:r>
          </a:p>
          <a:p>
            <a:r>
              <a:rPr lang="ru-RU" dirty="0" smtClean="0"/>
              <a:t>5. Прогнозная оценка спроса на услуги.</a:t>
            </a:r>
          </a:p>
          <a:p>
            <a:r>
              <a:rPr lang="ru-RU" dirty="0" smtClean="0"/>
              <a:t>6. Возможная цена предлагаемой Вами услуги.</a:t>
            </a:r>
          </a:p>
          <a:p>
            <a:r>
              <a:rPr lang="ru-RU" dirty="0" smtClean="0"/>
              <a:t>7. Основные конкуренты.</a:t>
            </a:r>
          </a:p>
          <a:p>
            <a:r>
              <a:rPr lang="ru-RU" dirty="0" smtClean="0"/>
              <a:t>8. Структура услуг конкурентов (основные качественные характеристики).</a:t>
            </a:r>
          </a:p>
          <a:p>
            <a:r>
              <a:rPr lang="ru-RU" dirty="0" smtClean="0"/>
              <a:t>9. Ценовая политика конкурентов.</a:t>
            </a:r>
          </a:p>
          <a:p>
            <a:pPr>
              <a:buNone/>
            </a:pP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6140152"/>
          </a:xfrm>
        </p:spPr>
        <p:txBody>
          <a:bodyPr>
            <a:normAutofit fontScale="90000"/>
          </a:bodyPr>
          <a:lstStyle/>
          <a:p>
            <a:r>
              <a:rPr lang="ru-RU" sz="2400" b="1" dirty="0"/>
              <a:t>III. План маркетинга</a:t>
            </a:r>
            <a:r>
              <a:rPr lang="ru-RU" sz="2400" dirty="0"/>
              <a:t/>
            </a:r>
            <a:br>
              <a:rPr lang="ru-RU" sz="2400" dirty="0"/>
            </a:br>
            <a:r>
              <a:rPr lang="ru-RU" sz="2400" dirty="0"/>
              <a:t>1. Предлагаемая система продвижения реализации услуг, реклама.</a:t>
            </a:r>
            <a:br>
              <a:rPr lang="ru-RU" sz="2400" dirty="0"/>
            </a:br>
            <a:r>
              <a:rPr lang="ru-RU" sz="2400" dirty="0"/>
              <a:t>2. Определение "рыночной ниши"(сегментация рынка)</a:t>
            </a:r>
            <a:br>
              <a:rPr lang="ru-RU" sz="2400" dirty="0"/>
            </a:br>
            <a:r>
              <a:rPr lang="ru-RU" sz="2400" dirty="0"/>
              <a:t>3. Структура цены.</a:t>
            </a:r>
            <a:br>
              <a:rPr lang="ru-RU" sz="2400" dirty="0"/>
            </a:br>
            <a:r>
              <a:rPr lang="ru-RU" sz="2400" dirty="0"/>
              <a:t>4. Возможные дополнительные льготы потребителям услуг.</a:t>
            </a:r>
            <a:br>
              <a:rPr lang="ru-RU" sz="2400" dirty="0"/>
            </a:br>
            <a:r>
              <a:rPr lang="ru-RU" sz="2400" dirty="0"/>
              <a:t>5.Оценка месторасположения школы: близость к потребителям услуг, транспортная (пешеходная) доступность и т.д.</a:t>
            </a:r>
            <a:br>
              <a:rPr lang="ru-RU" sz="2400" dirty="0"/>
            </a:br>
            <a:r>
              <a:rPr lang="ru-RU" sz="2400" b="1" dirty="0"/>
              <a:t>IV. Производственная программа</a:t>
            </a:r>
            <a:r>
              <a:rPr lang="ru-RU" sz="2400" dirty="0"/>
              <a:t/>
            </a:r>
            <a:br>
              <a:rPr lang="ru-RU" sz="2400" dirty="0"/>
            </a:br>
            <a:r>
              <a:rPr lang="ru-RU" sz="2400" dirty="0"/>
              <a:t>1. Место осуществления услуги.</a:t>
            </a:r>
            <a:br>
              <a:rPr lang="ru-RU" sz="2400" dirty="0"/>
            </a:br>
            <a:r>
              <a:rPr lang="ru-RU" sz="2400" dirty="0"/>
              <a:t>2.Анализ целесообразности кооперации с другим образовательным учреждением (организацией).</a:t>
            </a:r>
            <a:br>
              <a:rPr lang="ru-RU" sz="2400" dirty="0"/>
            </a:br>
            <a:r>
              <a:rPr lang="ru-RU" sz="2400" dirty="0"/>
              <a:t>3. Методы и стандарты контроля качества услуг.</a:t>
            </a:r>
            <a:br>
              <a:rPr lang="ru-RU" sz="2400" dirty="0"/>
            </a:br>
            <a:r>
              <a:rPr lang="ru-RU" sz="2400" dirty="0"/>
              <a:t>4.Возможности использования инновационных технологий и их описание.</a:t>
            </a:r>
            <a:br>
              <a:rPr lang="ru-RU" sz="2400" dirty="0"/>
            </a:br>
            <a:r>
              <a:rPr lang="ru-RU" sz="2400" dirty="0"/>
              <a:t>5. Предполагаемые издержки при предоставлении услуг и их возможная динамика.</a:t>
            </a:r>
            <a:br>
              <a:rPr lang="ru-RU" sz="2400" dirty="0"/>
            </a:br>
            <a:endParaRPr lang="ru-RU" sz="2400" dirty="0"/>
          </a:p>
        </p:txBody>
      </p:sp>
    </p:spTree>
    <p:extLst>
      <p:ext uri="{BB962C8B-B14F-4D97-AF65-F5344CB8AC3E}">
        <p14:creationId xmlns:p14="http://schemas.microsoft.com/office/powerpoint/2010/main" val="1720846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60648"/>
            <a:ext cx="8686800" cy="6480720"/>
          </a:xfrm>
        </p:spPr>
        <p:txBody>
          <a:bodyPr>
            <a:normAutofit fontScale="90000"/>
          </a:bodyPr>
          <a:lstStyle/>
          <a:p>
            <a:r>
              <a:rPr lang="ru-RU" sz="2000" b="1" dirty="0"/>
              <a:t>V. Организационный план</a:t>
            </a:r>
            <a:r>
              <a:rPr lang="ru-RU" sz="2000" dirty="0"/>
              <a:t/>
            </a:r>
            <a:br>
              <a:rPr lang="ru-RU" sz="2000" dirty="0"/>
            </a:br>
            <a:r>
              <a:rPr lang="ru-RU" sz="2000" dirty="0"/>
              <a:t>1. Организационная схема управления.</a:t>
            </a:r>
            <a:br>
              <a:rPr lang="ru-RU" sz="2000" dirty="0"/>
            </a:br>
            <a:r>
              <a:rPr lang="ru-RU" sz="2000" dirty="0"/>
              <a:t>2. Состав имеющихся специалистов (их квалификация, функциональные обязанности, опыт работы, права и полномочия, достоинства и недостатки).</a:t>
            </a:r>
            <a:br>
              <a:rPr lang="ru-RU" sz="2000" dirty="0"/>
            </a:br>
            <a:r>
              <a:rPr lang="ru-RU" sz="2000" dirty="0"/>
              <a:t>3. Предполагаемый уровень и формы оплаты труда, включая дополнительные материальные и социальные льготы.</a:t>
            </a:r>
            <a:br>
              <a:rPr lang="ru-RU" sz="2000" dirty="0"/>
            </a:br>
            <a:r>
              <a:rPr lang="ru-RU" sz="2000" dirty="0"/>
              <a:t>4. Кадровая политика (принципы найма: трудовые договора, гражданско-правовые договора, испытательный срок и пр.).</a:t>
            </a:r>
            <a:br>
              <a:rPr lang="ru-RU" sz="2000" dirty="0"/>
            </a:br>
            <a:r>
              <a:rPr lang="ru-RU" sz="2000" dirty="0"/>
              <a:t>5. Форма привлечения специалистов к участию в оказании образовательных услуг (постоянная работа в школе, совместительство и пр.).</a:t>
            </a:r>
            <a:br>
              <a:rPr lang="ru-RU" sz="2000" dirty="0"/>
            </a:br>
            <a:r>
              <a:rPr lang="ru-RU" sz="2000" b="1" dirty="0"/>
              <a:t>VI. Оценка рисков</a:t>
            </a:r>
            <a:r>
              <a:rPr lang="ru-RU" sz="2000" dirty="0"/>
              <a:t/>
            </a:r>
            <a:br>
              <a:rPr lang="ru-RU" sz="2000" dirty="0"/>
            </a:br>
            <a:r>
              <a:rPr lang="ru-RU" sz="2000" dirty="0"/>
              <a:t>Перечень возможных рисков и анализ их последствий:</a:t>
            </a:r>
            <a:br>
              <a:rPr lang="ru-RU" sz="2000" dirty="0"/>
            </a:br>
            <a:r>
              <a:rPr lang="ru-RU" sz="2000" dirty="0"/>
              <a:t>а) отношение местных властей (возможность введения ими дополнительных ограничений, осложняющих организацию платных образовательных услуг, нормативный регламент и т.п.)</a:t>
            </a:r>
            <a:br>
              <a:rPr lang="ru-RU" sz="2000" dirty="0"/>
            </a:br>
            <a:r>
              <a:rPr lang="ru-RU" sz="2000" dirty="0"/>
              <a:t>б) значительное число конкурентов, оказывающих аналогичные услуги;</a:t>
            </a:r>
            <a:br>
              <a:rPr lang="ru-RU" sz="2000" dirty="0"/>
            </a:br>
            <a:r>
              <a:rPr lang="ru-RU" sz="2000" dirty="0"/>
              <a:t>в) неустойчивость спроса на услуги;</a:t>
            </a:r>
            <a:br>
              <a:rPr lang="ru-RU" sz="2000" dirty="0"/>
            </a:br>
            <a:r>
              <a:rPr lang="ru-RU" sz="2000" dirty="0"/>
              <a:t>г) низкая платёжеспособность потребителей;</a:t>
            </a:r>
            <a:br>
              <a:rPr lang="ru-RU" sz="2000" dirty="0"/>
            </a:br>
            <a:r>
              <a:rPr lang="ru-RU" sz="2000" dirty="0"/>
              <a:t>д) трудности с набором квалифицированных преподавателей и др.</a:t>
            </a:r>
            <a:br>
              <a:rPr lang="ru-RU" sz="2000" dirty="0"/>
            </a:br>
            <a:r>
              <a:rPr lang="ru-RU" dirty="0"/>
              <a:t/>
            </a:r>
            <a:br>
              <a:rPr lang="ru-RU" dirty="0"/>
            </a:br>
            <a:endParaRPr lang="ru-RU" dirty="0"/>
          </a:p>
        </p:txBody>
      </p:sp>
    </p:spTree>
    <p:extLst>
      <p:ext uri="{BB962C8B-B14F-4D97-AF65-F5344CB8AC3E}">
        <p14:creationId xmlns:p14="http://schemas.microsoft.com/office/powerpoint/2010/main" val="19527655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6068144"/>
          </a:xfrm>
        </p:spPr>
        <p:txBody>
          <a:bodyPr>
            <a:normAutofit/>
          </a:bodyPr>
          <a:lstStyle/>
          <a:p>
            <a:r>
              <a:rPr lang="ru-RU" sz="2800" b="1" dirty="0"/>
              <a:t>VII. Финансовый план</a:t>
            </a:r>
            <a:r>
              <a:rPr lang="ru-RU" sz="2800" dirty="0"/>
              <a:t/>
            </a:r>
            <a:br>
              <a:rPr lang="ru-RU" sz="2800" dirty="0"/>
            </a:br>
            <a:r>
              <a:rPr lang="ru-RU" sz="2800" dirty="0"/>
              <a:t>1. Объём первоначальных затрат, необходимых для организации платных дополнительных образовательных услуг.</a:t>
            </a:r>
            <a:br>
              <a:rPr lang="ru-RU" sz="2800" dirty="0"/>
            </a:br>
            <a:r>
              <a:rPr lang="ru-RU" sz="2800" dirty="0"/>
              <a:t>2. Источники финансирования.</a:t>
            </a:r>
            <a:br>
              <a:rPr lang="ru-RU" sz="2800" dirty="0"/>
            </a:br>
            <a:r>
              <a:rPr lang="ru-RU" sz="2800" dirty="0"/>
              <a:t>3. Условия привлечения финансовых средств.</a:t>
            </a:r>
            <a:br>
              <a:rPr lang="ru-RU" sz="2800" dirty="0"/>
            </a:br>
            <a:r>
              <a:rPr lang="ru-RU" sz="2800" dirty="0"/>
              <a:t>4. Налоговые последствия предоставления образовательных услуг (перечень видов налогов, ставки налогов, сроки их уплаты, имеющиеся льготы).</a:t>
            </a:r>
            <a:br>
              <a:rPr lang="ru-RU" sz="2800" dirty="0"/>
            </a:br>
            <a:endParaRPr lang="ru-RU" sz="2800" dirty="0"/>
          </a:p>
        </p:txBody>
      </p:sp>
    </p:spTree>
    <p:extLst>
      <p:ext uri="{BB962C8B-B14F-4D97-AF65-F5344CB8AC3E}">
        <p14:creationId xmlns:p14="http://schemas.microsoft.com/office/powerpoint/2010/main" val="270472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Органы автономного учреждения</a:t>
            </a:r>
            <a:endParaRPr lang="ru-RU" dirty="0"/>
          </a:p>
        </p:txBody>
      </p:sp>
      <p:sp>
        <p:nvSpPr>
          <p:cNvPr id="3" name="Содержимое 2"/>
          <p:cNvSpPr>
            <a:spLocks noGrp="1"/>
          </p:cNvSpPr>
          <p:nvPr>
            <p:ph idx="1"/>
          </p:nvPr>
        </p:nvSpPr>
        <p:spPr/>
        <p:txBody>
          <a:bodyPr>
            <a:normAutofit/>
          </a:bodyPr>
          <a:lstStyle/>
          <a:p>
            <a:pPr>
              <a:buNone/>
            </a:pPr>
            <a:r>
              <a:rPr lang="ru-RU" sz="2400" dirty="0" smtClean="0"/>
              <a:t>Согласно ч. 2 ст. 8 Закона об автономных учреждениях:</a:t>
            </a:r>
          </a:p>
          <a:p>
            <a:r>
              <a:rPr lang="ru-RU" dirty="0" smtClean="0"/>
              <a:t>Наблюдательный совет АУ</a:t>
            </a:r>
          </a:p>
          <a:p>
            <a:r>
              <a:rPr lang="ru-RU" dirty="0" smtClean="0"/>
              <a:t>Руководитель АУ</a:t>
            </a:r>
          </a:p>
          <a:p>
            <a:r>
              <a:rPr lang="ru-RU" dirty="0" smtClean="0"/>
              <a:t>Общее собрание работников АУ</a:t>
            </a:r>
          </a:p>
          <a:p>
            <a:r>
              <a:rPr lang="ru-RU" dirty="0" smtClean="0"/>
              <a:t>Другие (педагогический совет,  Попечительский совет)</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Руководитель автономного учреждения</a:t>
            </a:r>
            <a:endParaRPr lang="ru-RU" dirty="0"/>
          </a:p>
        </p:txBody>
      </p:sp>
      <p:sp>
        <p:nvSpPr>
          <p:cNvPr id="3" name="Содержимое 2"/>
          <p:cNvSpPr>
            <a:spLocks noGrp="1"/>
          </p:cNvSpPr>
          <p:nvPr>
            <p:ph idx="1"/>
          </p:nvPr>
        </p:nvSpPr>
        <p:spPr/>
        <p:txBody>
          <a:bodyPr/>
          <a:lstStyle/>
          <a:p>
            <a:pPr>
              <a:buNone/>
            </a:pPr>
            <a:r>
              <a:rPr lang="ru-RU" dirty="0" smtClean="0"/>
              <a:t>Назначается учредителем и:</a:t>
            </a:r>
          </a:p>
          <a:p>
            <a:r>
              <a:rPr lang="ru-RU" dirty="0" smtClean="0"/>
              <a:t>Утверждает штатное расписание,</a:t>
            </a:r>
          </a:p>
          <a:p>
            <a:r>
              <a:rPr lang="ru-RU" dirty="0" smtClean="0"/>
              <a:t>План финансово-экономической деятельности,</a:t>
            </a:r>
          </a:p>
          <a:p>
            <a:r>
              <a:rPr lang="ru-RU" dirty="0" smtClean="0"/>
              <a:t>Издает приказы и дает указания,</a:t>
            </a:r>
          </a:p>
          <a:p>
            <a:r>
              <a:rPr lang="ru-RU" dirty="0" smtClean="0"/>
              <a:t>Представляет интересы АУ,</a:t>
            </a:r>
          </a:p>
          <a:p>
            <a:r>
              <a:rPr lang="ru-RU" dirty="0" smtClean="0"/>
              <a:t>Совершает сделки от его имени</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Контракт с руководителем</a:t>
            </a:r>
            <a:endParaRPr lang="ru-RU" dirty="0"/>
          </a:p>
        </p:txBody>
      </p:sp>
      <p:sp>
        <p:nvSpPr>
          <p:cNvPr id="3" name="Содержимое 2"/>
          <p:cNvSpPr>
            <a:spLocks noGrp="1"/>
          </p:cNvSpPr>
          <p:nvPr>
            <p:ph idx="1"/>
          </p:nvPr>
        </p:nvSpPr>
        <p:spPr>
          <a:xfrm>
            <a:off x="304800" y="1214422"/>
            <a:ext cx="8686800" cy="4865703"/>
          </a:xfrm>
        </p:spPr>
        <p:txBody>
          <a:bodyPr>
            <a:normAutofit lnSpcReduction="10000"/>
          </a:bodyPr>
          <a:lstStyle/>
          <a:p>
            <a:pPr>
              <a:buNone/>
            </a:pPr>
            <a:r>
              <a:rPr lang="ru-RU" sz="2000" dirty="0" smtClean="0"/>
              <a:t>Для обеспечения возможности эффективного контроля за администрацией АУ необходимо заключение контракта с руководителем. </a:t>
            </a:r>
          </a:p>
          <a:p>
            <a:pPr>
              <a:buNone/>
            </a:pPr>
            <a:r>
              <a:rPr lang="ru-RU" sz="2000" dirty="0" smtClean="0"/>
              <a:t>В него должны включаться:</a:t>
            </a:r>
          </a:p>
          <a:p>
            <a:pPr>
              <a:buFontTx/>
              <a:buChar char="-"/>
            </a:pPr>
            <a:r>
              <a:rPr lang="ru-RU" sz="2400" dirty="0" smtClean="0"/>
              <a:t>Индикаторы результативности деятельности учреждения,</a:t>
            </a:r>
          </a:p>
          <a:p>
            <a:pPr>
              <a:buFontTx/>
              <a:buChar char="-"/>
            </a:pPr>
            <a:r>
              <a:rPr lang="ru-RU" sz="2400" dirty="0" smtClean="0"/>
              <a:t>Ответственность за превышение объемов принимаемых обязательств над доведенными лимитами бюджетных обязательств,</a:t>
            </a:r>
          </a:p>
          <a:p>
            <a:pPr>
              <a:buFontTx/>
              <a:buChar char="-"/>
            </a:pPr>
            <a:r>
              <a:rPr lang="ru-RU" sz="2400" dirty="0" smtClean="0"/>
              <a:t>Нарушение  установленного порядка учета и отчетности…</a:t>
            </a:r>
          </a:p>
          <a:p>
            <a:pPr>
              <a:buNone/>
            </a:pPr>
            <a:r>
              <a:rPr lang="ru-RU" sz="2400" dirty="0" smtClean="0"/>
              <a:t>Нарушение условий контракта – основание для его расторжения.</a:t>
            </a:r>
          </a:p>
          <a:p>
            <a:pPr>
              <a:buNone/>
            </a:pPr>
            <a:r>
              <a:rPr lang="ru-RU" sz="2400" dirty="0" smtClean="0"/>
              <a:t>На федеральном уровне типовые контракты не утверждены (но муниципальное образование вправе своими нормативными документами это утвердить).</a:t>
            </a:r>
          </a:p>
          <a:p>
            <a:pPr>
              <a:buFontTx/>
              <a:buChar char="-"/>
            </a:pPr>
            <a:endParaRPr lang="ru-RU" dirty="0" smtClean="0"/>
          </a:p>
          <a:p>
            <a:pPr>
              <a:buFontTx/>
              <a:buChar char="-"/>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6068144"/>
          </a:xfrm>
        </p:spPr>
        <p:txBody>
          <a:bodyPr>
            <a:normAutofit/>
          </a:bodyPr>
          <a:lstStyle/>
          <a:p>
            <a:r>
              <a:rPr lang="ru-RU" sz="3200" dirty="0"/>
              <a:t>Трудовой договор с руководителем АУ может заключаться на неопределенный срок, либо срок, не превышающий пять лет.</a:t>
            </a:r>
            <a:br>
              <a:rPr lang="ru-RU" sz="3200" dirty="0"/>
            </a:br>
            <a:r>
              <a:rPr lang="ru-RU" sz="3200" dirty="0"/>
              <a:t>Учредитель вправе снять с должности  руководителя в случае неудовлетворительной работы по основаниям  не противоречащим ТК РФ, в том числе:</a:t>
            </a:r>
            <a:br>
              <a:rPr lang="ru-RU" sz="3200" dirty="0"/>
            </a:br>
            <a:endParaRPr lang="ru-RU" sz="3200" dirty="0"/>
          </a:p>
        </p:txBody>
      </p:sp>
    </p:spTree>
    <p:extLst>
      <p:ext uri="{BB962C8B-B14F-4D97-AF65-F5344CB8AC3E}">
        <p14:creationId xmlns:p14="http://schemas.microsoft.com/office/powerpoint/2010/main" val="167416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6212160"/>
          </a:xfrm>
        </p:spPr>
        <p:txBody>
          <a:bodyPr>
            <a:normAutofit fontScale="90000"/>
          </a:bodyPr>
          <a:lstStyle/>
          <a:p>
            <a:r>
              <a:rPr lang="ru-RU" sz="3100" dirty="0"/>
              <a:t>Невыполнение по вине руководителя муниципального задания,</a:t>
            </a:r>
            <a:br>
              <a:rPr lang="ru-RU" sz="3100" dirty="0"/>
            </a:br>
            <a:r>
              <a:rPr lang="ru-RU" sz="3100" dirty="0"/>
              <a:t>Допущение задержки более чем на 3 месяца выплаты работникам заработной платы, пособий, образования задолженности АУ по уплате налогов, сборов и иных обязательных платежей более чем за 3 месяца,</a:t>
            </a:r>
            <a:br>
              <a:rPr lang="ru-RU" sz="3100" dirty="0"/>
            </a:br>
            <a:r>
              <a:rPr lang="ru-RU" sz="3100" dirty="0"/>
              <a:t>- Неиспользование по целевому назначению закрепленного за АУ имущества или выделенных бюджетных средств на приобретение недвижимого и особо ценного движимого имущества</a:t>
            </a:r>
            <a:r>
              <a:rPr lang="ru-RU" dirty="0"/>
              <a:t>.</a:t>
            </a:r>
            <a:br>
              <a:rPr lang="ru-RU" dirty="0"/>
            </a:br>
            <a:endParaRPr lang="ru-RU" dirty="0"/>
          </a:p>
        </p:txBody>
      </p:sp>
    </p:spTree>
    <p:extLst>
      <p:ext uri="{BB962C8B-B14F-4D97-AF65-F5344CB8AC3E}">
        <p14:creationId xmlns:p14="http://schemas.microsoft.com/office/powerpoint/2010/main" val="3819851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5708104"/>
          </a:xfrm>
        </p:spPr>
        <p:txBody>
          <a:bodyPr>
            <a:normAutofit fontScale="90000"/>
          </a:bodyPr>
          <a:lstStyle/>
          <a:p>
            <a:r>
              <a:rPr lang="ru-RU" dirty="0"/>
              <a:t>В соотв. с Законом № 83-ФЗ (п. 27 ст.30) руководитель несет персональную ответственность за просроченную кредиторскую задолженность,</a:t>
            </a:r>
            <a:br>
              <a:rPr lang="ru-RU" dirty="0"/>
            </a:br>
            <a:r>
              <a:rPr lang="ru-RU" dirty="0"/>
              <a:t>- Ответственность в размере убытков, причиненных в результате совершения сделок, которые были совершены без одобрения наблюдательного совета.</a:t>
            </a:r>
            <a:br>
              <a:rPr lang="ru-RU" dirty="0"/>
            </a:br>
            <a:endParaRPr lang="ru-RU" dirty="0"/>
          </a:p>
        </p:txBody>
      </p:sp>
    </p:spTree>
    <p:extLst>
      <p:ext uri="{BB962C8B-B14F-4D97-AF65-F5344CB8AC3E}">
        <p14:creationId xmlns:p14="http://schemas.microsoft.com/office/powerpoint/2010/main" val="2731269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Наблюдательный совет</a:t>
            </a:r>
            <a:endParaRPr lang="ru-RU" dirty="0"/>
          </a:p>
        </p:txBody>
      </p:sp>
      <p:sp>
        <p:nvSpPr>
          <p:cNvPr id="3" name="Содержимое 2"/>
          <p:cNvSpPr>
            <a:spLocks noGrp="1"/>
          </p:cNvSpPr>
          <p:nvPr>
            <p:ph idx="1"/>
          </p:nvPr>
        </p:nvSpPr>
        <p:spPr/>
        <p:txBody>
          <a:bodyPr>
            <a:normAutofit/>
          </a:bodyPr>
          <a:lstStyle/>
          <a:p>
            <a:pPr>
              <a:buNone/>
            </a:pPr>
            <a:r>
              <a:rPr lang="ru-RU" sz="2400" dirty="0" smtClean="0"/>
              <a:t>Это обязательный орган управления, в соотв. с ч. 1 ст. 10 Закона об автономных учреждениях.</a:t>
            </a:r>
          </a:p>
          <a:p>
            <a:pPr>
              <a:buNone/>
            </a:pPr>
            <a:r>
              <a:rPr lang="ru-RU" sz="2400" dirty="0" smtClean="0"/>
              <a:t>В его составе – 5-11 членов, которым  не выплачивается вознаграждение.</a:t>
            </a:r>
          </a:p>
          <a:p>
            <a:pPr>
              <a:buNone/>
            </a:pPr>
            <a:r>
              <a:rPr lang="ru-RU" sz="2400" dirty="0" smtClean="0"/>
              <a:t>Обязательным является участие:</a:t>
            </a:r>
          </a:p>
          <a:p>
            <a:pPr>
              <a:buFontTx/>
              <a:buChar char="-"/>
            </a:pPr>
            <a:r>
              <a:rPr lang="ru-RU" sz="2400" dirty="0" smtClean="0"/>
              <a:t>Представителей учредителя,</a:t>
            </a:r>
          </a:p>
          <a:p>
            <a:pPr>
              <a:buFontTx/>
              <a:buChar char="-"/>
            </a:pPr>
            <a:r>
              <a:rPr lang="ru-RU" sz="2400" dirty="0" smtClean="0"/>
              <a:t>Представителей исполнительных органов государственной власти или органов местного самоуправления,</a:t>
            </a:r>
          </a:p>
          <a:p>
            <a:pPr>
              <a:buFontTx/>
              <a:buChar char="-"/>
            </a:pPr>
            <a:r>
              <a:rPr lang="ru-RU" sz="2400" dirty="0" smtClean="0"/>
              <a:t>Представителей работников АУ.</a:t>
            </a:r>
            <a:endParaRPr lang="ru-RU" sz="24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324</TotalTime>
  <Words>1123</Words>
  <Application>Microsoft Office PowerPoint</Application>
  <PresentationFormat>Экран (4:3)</PresentationFormat>
  <Paragraphs>124</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Трек</vt:lpstr>
      <vt:lpstr>УПРАВЛЕНИЕ АВТОНОМНЫМ ДОУ</vt:lpstr>
      <vt:lpstr>ЗАДАЧИ:</vt:lpstr>
      <vt:lpstr>Органы автономного учреждения</vt:lpstr>
      <vt:lpstr>Руководитель автономного учреждения</vt:lpstr>
      <vt:lpstr>Контракт с руководителем</vt:lpstr>
      <vt:lpstr>Трудовой договор с руководителем АУ может заключаться на неопределенный срок, либо срок, не превышающий пять лет. Учредитель вправе снять с должности  руководителя в случае неудовлетворительной работы по основаниям  не противоречащим ТК РФ, в том числе: </vt:lpstr>
      <vt:lpstr>Невыполнение по вине руководителя муниципального задания, Допущение задержки более чем на 3 месяца выплаты работникам заработной платы, пособий, образования задолженности АУ по уплате налогов, сборов и иных обязательных платежей более чем за 3 месяца, - Неиспользование по целевому назначению закрепленного за АУ имущества или выделенных бюджетных средств на приобретение недвижимого и особо ценного движимого имущества. </vt:lpstr>
      <vt:lpstr>В соотв. с Законом № 83-ФЗ (п. 27 ст.30) руководитель несет персональную ответственность за просроченную кредиторскую задолженность, - Ответственность в размере убытков, причиненных в результате совершения сделок, которые были совершены без одобрения наблюдательного совета. </vt:lpstr>
      <vt:lpstr>Наблюдательный совет</vt:lpstr>
      <vt:lpstr>Компетенции наблюдательного совета</vt:lpstr>
      <vt:lpstr>Дает заключения руководителю АУ: По проекту плана финансово-хозяйственной деятельности, По предложению о выборе кредитных организаций, для открытия банковского счета. Утверждает: Проекты отчетов о деятельности АУ, Проект отчета об исполнении плана финансово-хозяйственной деятельности, Годовую бухгалтерскую отчетность АУ. </vt:lpstr>
      <vt:lpstr>Принимает решения: По проведению аудита годовой бухгалтерской отчетности, По предложению о совершении крупных сделок и сделок с заинтересованностью. Заседания проводятся не реже одного раза в квартал, при явке более 50%.</vt:lpstr>
      <vt:lpstr>Сотрудники автономного учреждения</vt:lpstr>
      <vt:lpstr>Перечень критериев для оценки возможности и целесообразности создания АУ </vt:lpstr>
      <vt:lpstr>7. Возможность расширения перечня и объемов оказания платных услуг 8. Возможность привлечения добровольных взносов, грантовых и спонсорских средств 9. Наличие неиспользуемого имущества, сдаваемого в аренду 10. Наличие грамотного, активного, деятельного руководителя, заинтересованного в расширении перечня и объемов оказания платных услуг 11. Отсутствие высокой кредиторской и дебиторской задолженности 12. Наличие гибкости в управлении персоналом 13. Налаженные отношения с заинтересованными сторонами.  </vt:lpstr>
      <vt:lpstr>Критерии перехода в АУ</vt:lpstr>
      <vt:lpstr>Платные образовательные услуги</vt:lpstr>
      <vt:lpstr>Договор об оказании платных дополнительных образовательных услуг заключается в письменной форме и должен содержать следующую информацию:</vt:lpstr>
      <vt:lpstr>Ошибки в договорах об оказании платных дополнительных образовательных услуг:</vt:lpstr>
      <vt:lpstr>Нормативная база для осуществления платных дополнительных услуг в школе</vt:lpstr>
      <vt:lpstr>Примерная структура бизнес-плана </vt:lpstr>
      <vt:lpstr>III. План маркетинга 1. Предлагаемая система продвижения реализации услуг, реклама. 2. Определение "рыночной ниши"(сегментация рынка) 3. Структура цены. 4. Возможные дополнительные льготы потребителям услуг. 5.Оценка месторасположения школы: близость к потребителям услуг, транспортная (пешеходная) доступность и т.д. IV. Производственная программа 1. Место осуществления услуги. 2.Анализ целесообразности кооперации с другим образовательным учреждением (организацией). 3. Методы и стандарты контроля качества услуг. 4.Возможности использования инновационных технологий и их описание. 5. Предполагаемые издержки при предоставлении услуг и их возможная динамика. </vt:lpstr>
      <vt:lpstr>V. Организационный план 1. Организационная схема управления. 2. Состав имеющихся специалистов (их квалификация, функциональные обязанности, опыт работы, права и полномочия, достоинства и недостатки). 3. Предполагаемый уровень и формы оплаты труда, включая дополнительные материальные и социальные льготы. 4. Кадровая политика (принципы найма: трудовые договора, гражданско-правовые договора, испытательный срок и пр.). 5. Форма привлечения специалистов к участию в оказании образовательных услуг (постоянная работа в школе, совместительство и пр.). VI. Оценка рисков Перечень возможных рисков и анализ их последствий: а) отношение местных властей (возможность введения ими дополнительных ограничений, осложняющих организацию платных образовательных услуг, нормативный регламент и т.п.) б) значительное число конкурентов, оказывающих аналогичные услуги; в) неустойчивость спроса на услуги; г) низкая платёжеспособность потребителей; д) трудности с набором квалифицированных преподавателей и др.  </vt:lpstr>
      <vt:lpstr>VII. Финансовый план 1. Объём первоначальных затрат, необходимых для организации платных дополнительных образовательных услуг. 2. Источники финансирования. 3. Условия привлечения финансовых средств. 4. Налоговые последствия предоставления образовательных услуг (перечень видов налогов, ставки налогов, сроки их уплаты, имеющиеся льготы).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Органы управления автономного учреждения   Зверева Е.С., директор МКОУ СОШ № 26</dc:title>
  <dc:creator>user</dc:creator>
  <cp:lastModifiedBy>Надежда</cp:lastModifiedBy>
  <cp:revision>25</cp:revision>
  <dcterms:created xsi:type="dcterms:W3CDTF">2012-12-07T03:59:57Z</dcterms:created>
  <dcterms:modified xsi:type="dcterms:W3CDTF">2013-12-03T07:17:12Z</dcterms:modified>
</cp:coreProperties>
</file>