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5" r:id="rId3"/>
    <p:sldId id="266" r:id="rId4"/>
    <p:sldId id="267" r:id="rId5"/>
    <p:sldId id="259" r:id="rId6"/>
    <p:sldId id="268" r:id="rId7"/>
    <p:sldId id="272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FBDBD3"/>
    <a:srgbClr val="FFFFFF"/>
    <a:srgbClr val="854939"/>
    <a:srgbClr val="F0F1B9"/>
    <a:srgbClr val="F8FEAC"/>
    <a:srgbClr val="5172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5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 cstate="email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8" name="Picture 6" descr="Astonbnr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2"/>
                </a:cxn>
                <a:cxn ang="0">
                  <a:pos x="27" y="23"/>
                </a:cxn>
                <a:cxn ang="0">
                  <a:pos x="36" y="35"/>
                </a:cxn>
                <a:cxn ang="0">
                  <a:pos x="47" y="45"/>
                </a:cxn>
                <a:cxn ang="0">
                  <a:pos x="56" y="66"/>
                </a:cxn>
                <a:cxn ang="0">
                  <a:pos x="63" y="80"/>
                </a:cxn>
                <a:cxn ang="0">
                  <a:pos x="65" y="86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1" y="27"/>
                </a:cxn>
                <a:cxn ang="0">
                  <a:pos x="52" y="57"/>
                </a:cxn>
                <a:cxn ang="0">
                  <a:pos x="46" y="72"/>
                </a:cxn>
                <a:cxn ang="0">
                  <a:pos x="33" y="63"/>
                </a:cxn>
                <a:cxn ang="0">
                  <a:pos x="25" y="51"/>
                </a:cxn>
                <a:cxn ang="0">
                  <a:pos x="10" y="39"/>
                </a:cxn>
                <a:cxn ang="0">
                  <a:pos x="4" y="77"/>
                </a:cxn>
                <a:cxn ang="0">
                  <a:pos x="1" y="84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8893-7FD9-4D28-B260-14E8D82FC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AC106-47D1-4D04-B257-B45DB91B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639C5-9E6F-49FD-830E-D0CD916E7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573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B322-8BC9-47BA-9179-F37F81F69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84A-6ADC-4B1F-860B-38B448304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829C2-CBC3-46E8-9050-AA435977E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5A89E-FA5D-4825-83F5-7C5DE152E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0544-BDB5-4297-9002-96D77A389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566DE-54C8-49CA-9752-FD391042C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6D67-3B64-4B6E-8469-2CC4978A2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E475F-5169-4BE1-B01A-195C0AD57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22A38-98A5-4005-8CD8-33227DEF0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034" name="Picture 4" descr="Astonbnr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3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5" cstate="email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BF35FF-11C6-489E-9538-984E78B03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09600"/>
            <a:ext cx="7842250" cy="1811338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51724C"/>
                </a:solidFill>
                <a:latin typeface="Times New Roman" pitchFamily="18" charset="0"/>
              </a:rPr>
              <a:t>Образовательная система </a:t>
            </a:r>
            <a:br>
              <a:rPr lang="ru-RU" sz="3600" b="1" smtClean="0">
                <a:solidFill>
                  <a:srgbClr val="51724C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51724C"/>
                </a:solidFill>
                <a:latin typeface="Times New Roman" pitchFamily="18" charset="0"/>
              </a:rPr>
              <a:t>«Школа 2100»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Comic Sans MS" pitchFamily="66" charset="0"/>
              </a:rPr>
              <a:t>		 </a:t>
            </a:r>
            <a:r>
              <a:rPr lang="ru-RU" sz="3600" b="1" smtClean="0">
                <a:solidFill>
                  <a:srgbClr val="996600"/>
                </a:solidFill>
                <a:latin typeface="Times New Roman" pitchFamily="18" charset="0"/>
              </a:rPr>
              <a:t>Урок литературного чтения</a:t>
            </a:r>
            <a:br>
              <a:rPr lang="ru-RU" sz="3600" b="1" smtClean="0">
                <a:solidFill>
                  <a:srgbClr val="99660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996600"/>
                </a:solidFill>
                <a:latin typeface="Times New Roman" pitchFamily="18" charset="0"/>
              </a:rPr>
              <a:t>                    в 3 классе</a:t>
            </a:r>
            <a:r>
              <a:rPr lang="ru-RU" sz="3600" b="1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                        </a:t>
            </a:r>
            <a:r>
              <a:rPr lang="ru-RU" sz="3600" b="1" smtClean="0">
                <a:solidFill>
                  <a:schemeClr val="hlink"/>
                </a:solidFill>
                <a:latin typeface="Times New Roman" pitchFamily="18" charset="0"/>
              </a:rPr>
              <a:t>по книге</a:t>
            </a:r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    </a:t>
            </a:r>
            <a:r>
              <a:rPr lang="ru-RU" sz="3600" b="1" smtClean="0">
                <a:solidFill>
                  <a:schemeClr val="hlink"/>
                </a:solidFill>
                <a:latin typeface="Times New Roman" pitchFamily="18" charset="0"/>
              </a:rPr>
              <a:t>«В одном счастливом детстве»,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        </a:t>
            </a:r>
            <a:r>
              <a:rPr lang="ru-RU" sz="3600" b="1" smtClean="0">
                <a:solidFill>
                  <a:schemeClr val="hlink"/>
                </a:solidFill>
                <a:latin typeface="Times New Roman" pitchFamily="18" charset="0"/>
              </a:rPr>
              <a:t>часть 1</a:t>
            </a:r>
            <a:r>
              <a:rPr lang="ru-RU" sz="3600" b="1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ru-RU" sz="3600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996600"/>
                </a:solidFill>
              </a:rPr>
              <a:t>     </a:t>
            </a:r>
            <a:r>
              <a:rPr lang="ru-RU" b="1" smtClean="0">
                <a:solidFill>
                  <a:schemeClr val="hlink"/>
                </a:solidFill>
              </a:rPr>
              <a:t>Домашнее задание: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</a:rPr>
              <a:t>Выучить наизусть понравившееся стихотворение.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latin typeface="Times New Roman" pitchFamily="18" charset="0"/>
              </a:rPr>
              <a:t>В тетради на с. 28 задание № 3-4.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   По желанию №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j02988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076700"/>
            <a:ext cx="30956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</a:t>
            </a:r>
            <a:r>
              <a:rPr lang="ru-RU" b="1" smtClean="0">
                <a:solidFill>
                  <a:schemeClr val="hlink"/>
                </a:solidFill>
              </a:rPr>
              <a:t>Загадка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</a:t>
            </a:r>
            <a:r>
              <a:rPr lang="ru-RU" b="1" smtClean="0"/>
              <a:t>Утром мы во двор идём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Листья сыплются дождём,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Под ногами шелестят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И летят, летят, летят…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Кто скажет, кто знает,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Когда это бывает?</a:t>
            </a:r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7"/>
          <p:cNvSpPr>
            <a:spLocks noChangeArrowheads="1"/>
          </p:cNvSpPr>
          <p:nvPr/>
        </p:nvSpPr>
        <p:spPr bwMode="auto">
          <a:xfrm>
            <a:off x="5651500" y="333375"/>
            <a:ext cx="3492500" cy="6524625"/>
          </a:xfrm>
          <a:prstGeom prst="foldedCorner">
            <a:avLst>
              <a:gd name="adj" fmla="val 12500"/>
            </a:avLst>
          </a:prstGeom>
          <a:solidFill>
            <a:srgbClr val="F0F1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r>
              <a:rPr lang="ru-RU" sz="2000" b="1"/>
              <a:t>А.Пушкин.</a:t>
            </a:r>
            <a:r>
              <a:rPr lang="ru-RU" sz="2000"/>
              <a:t> ОСЕНЬ</a:t>
            </a:r>
          </a:p>
          <a:p>
            <a:r>
              <a:rPr lang="ru-RU" sz="2000" b="1"/>
              <a:t>К.Бальмонт.</a:t>
            </a:r>
            <a:r>
              <a:rPr lang="ru-RU" sz="2000"/>
              <a:t> ОСЕНЬ</a:t>
            </a:r>
          </a:p>
          <a:p>
            <a:r>
              <a:rPr lang="ru-RU" sz="2000" b="1"/>
              <a:t>Ф.Тютчев</a:t>
            </a:r>
            <a:r>
              <a:rPr lang="ru-RU" sz="2000"/>
              <a:t>.«ЕСТЬ В ОСЕНИ</a:t>
            </a:r>
          </a:p>
          <a:p>
            <a:r>
              <a:rPr lang="ru-RU" sz="2000"/>
              <a:t>      ПЕРВОНАЧАЛЬНОЙ…»</a:t>
            </a:r>
          </a:p>
          <a:p>
            <a:r>
              <a:rPr lang="ru-RU" sz="2000" b="1"/>
              <a:t>К.Паустовский.</a:t>
            </a:r>
            <a:r>
              <a:rPr lang="ru-RU" sz="2000"/>
              <a:t> МОЙ ДОМ </a:t>
            </a:r>
          </a:p>
          <a:p>
            <a:r>
              <a:rPr lang="ru-RU" sz="2000" b="1"/>
              <a:t>Г.Сапгир.</a:t>
            </a:r>
            <a:r>
              <a:rPr lang="ru-RU" sz="2000"/>
              <a:t> ЧЕТЫРЕ </a:t>
            </a:r>
          </a:p>
          <a:p>
            <a:r>
              <a:rPr lang="ru-RU" sz="2000"/>
              <a:t>                КОНВЕРТА</a:t>
            </a:r>
          </a:p>
          <a:p>
            <a:r>
              <a:rPr lang="ru-RU" sz="2000" b="1"/>
              <a:t>Д.Самойлов.</a:t>
            </a:r>
            <a:r>
              <a:rPr lang="ru-RU" sz="2000"/>
              <a:t> ПЕРЕД  </a:t>
            </a:r>
          </a:p>
          <a:p>
            <a:r>
              <a:rPr lang="ru-RU" sz="2000"/>
              <a:t>                       СНЕГОМ</a:t>
            </a:r>
          </a:p>
          <a:p>
            <a:r>
              <a:rPr lang="ru-RU" sz="2000" b="1"/>
              <a:t>К.Паустовский. </a:t>
            </a:r>
          </a:p>
          <a:p>
            <a:r>
              <a:rPr lang="ru-RU" sz="2000"/>
              <a:t>  ПРОЩАНИЕ С ЛЕТОМ</a:t>
            </a:r>
          </a:p>
          <a:p>
            <a:r>
              <a:rPr lang="ru-RU" sz="2000" b="1"/>
              <a:t>Б.Пастернак.</a:t>
            </a:r>
            <a:r>
              <a:rPr lang="ru-RU" sz="2000"/>
              <a:t> ИНЕЙ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258888" y="1628775"/>
            <a:ext cx="7885112" cy="5229225"/>
          </a:xfrm>
        </p:spPr>
        <p:txBody>
          <a:bodyPr/>
          <a:lstStyle/>
          <a:p>
            <a:pPr eaLnBrk="1" hangingPunct="1"/>
            <a:r>
              <a:rPr lang="ru-RU" sz="2800" smtClean="0"/>
              <a:t>ю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</p:txBody>
      </p:sp>
      <p:pic>
        <p:nvPicPr>
          <p:cNvPr id="5124" name="Picture 4" descr="IMG_2508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333375"/>
            <a:ext cx="4537075" cy="6524625"/>
          </a:xfrm>
          <a:noFill/>
        </p:spPr>
      </p:pic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1187450" y="404813"/>
            <a:ext cx="7956550" cy="12954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hlink"/>
                </a:solidFill>
              </a:rPr>
              <a:t>«Глухая пора </a:t>
            </a:r>
          </a:p>
          <a:p>
            <a:pPr algn="ctr"/>
            <a:r>
              <a:rPr lang="ru-RU" sz="3600" b="1">
                <a:solidFill>
                  <a:schemeClr val="hlink"/>
                </a:solidFill>
              </a:rPr>
              <a:t>листопада…»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20" name="Rectangle 8"/>
          <p:cNvSpPr>
            <a:spLocks noGrp="1" noChangeAspect="1" noChangeArrowheads="1"/>
          </p:cNvSpPr>
          <p:nvPr isPhoto="1">
            <p:ph type="body" idx="1"/>
          </p:nvPr>
        </p:nvSpPr>
        <p:spPr>
          <a:xfrm>
            <a:off x="1258888" y="333375"/>
            <a:ext cx="7885112" cy="6524625"/>
          </a:xfrm>
          <a:blipFill dpi="0" rotWithShape="1">
            <a:blip r:embed="rId2" cstate="email"/>
            <a:srcRect/>
            <a:stretch>
              <a:fillRect r="-5961"/>
            </a:stretch>
          </a:blipFill>
          <a:ln>
            <a:solidFill>
              <a:schemeClr val="tx1"/>
            </a:solidFill>
          </a:ln>
          <a:effectLst>
            <a:outerShdw dist="201996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</a:t>
            </a:r>
            <a:endParaRPr lang="ru-RU" sz="3600" b="1" i="1" smtClean="0"/>
          </a:p>
        </p:txBody>
      </p:sp>
      <p:sp>
        <p:nvSpPr>
          <p:cNvPr id="6150" name="WordArt 9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8486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rgbClr val="F8FEAC"/>
                </a:solidFill>
                <a:effectLst>
                  <a:outerShdw dist="107763" dir="18900000" algn="ctr" rotWithShape="0">
                    <a:srgbClr val="4D4D4D">
                      <a:alpha val="50000"/>
                    </a:srgbClr>
                  </a:outerShdw>
                </a:effectLst>
                <a:latin typeface="Arial"/>
                <a:cs typeface="Arial"/>
              </a:rPr>
              <a:t>            «ТАКАЯ РАЗНАЯ ОСЕНЬ»</a:t>
            </a: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4427538" y="4581525"/>
            <a:ext cx="429736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hlink"/>
                  </a:solidFill>
                  <a:miter lim="800000"/>
                  <a:headEnd/>
                  <a:tailEnd/>
                </a:ln>
                <a:solidFill>
                  <a:srgbClr val="F8FEAC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            </a:t>
            </a:r>
          </a:p>
          <a:p>
            <a:pPr algn="ctr"/>
            <a:r>
              <a:rPr lang="ru-RU" sz="3600" kern="10">
                <a:ln w="19050">
                  <a:solidFill>
                    <a:schemeClr val="hlink"/>
                  </a:solidFill>
                  <a:miter lim="800000"/>
                  <a:headEnd/>
                  <a:tailEnd/>
                </a:ln>
                <a:solidFill>
                  <a:srgbClr val="F8FEAC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А.Пушкин "ОСЕНЬ"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76250"/>
            <a:ext cx="3124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3340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371475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789363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1403350" y="6021388"/>
            <a:ext cx="7416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Ф.Тютчев "Есть в осени первоначальной ..."</a:t>
            </a:r>
          </a:p>
        </p:txBody>
      </p:sp>
      <p:pic>
        <p:nvPicPr>
          <p:cNvPr id="7175" name="Picture 21" descr="IMG_24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476250"/>
            <a:ext cx="4608512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1258888" y="2997200"/>
            <a:ext cx="3384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К.Бальмонт "Осень"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4" grpId="0" animBg="1"/>
      <p:bldP spid="143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76250"/>
            <a:ext cx="7191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333375"/>
            <a:ext cx="22669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404813"/>
            <a:ext cx="7772400" cy="9366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854939"/>
                </a:solidFill>
              </a:rPr>
              <a:t>   </a:t>
            </a:r>
            <a:br>
              <a:rPr lang="ru-RU" sz="3600" b="1" smtClean="0">
                <a:solidFill>
                  <a:srgbClr val="854939"/>
                </a:solidFill>
              </a:rPr>
            </a:br>
            <a:r>
              <a:rPr lang="ru-RU" sz="3600" b="1" smtClean="0">
                <a:solidFill>
                  <a:srgbClr val="854939"/>
                </a:solidFill>
              </a:rPr>
              <a:t>       </a:t>
            </a:r>
            <a:r>
              <a:rPr lang="ru-RU" sz="3200" b="1" smtClean="0">
                <a:solidFill>
                  <a:srgbClr val="854939"/>
                </a:solidFill>
              </a:rPr>
              <a:t>Работа в группах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836613"/>
            <a:ext cx="7956550" cy="602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smtClean="0"/>
              <a:t>      </a:t>
            </a:r>
            <a:r>
              <a:rPr lang="ru-RU" b="1" smtClean="0"/>
              <a:t>Словарная работа: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Благовонье</a:t>
            </a:r>
            <a:r>
              <a:rPr lang="ru-RU" sz="2800" b="1" smtClean="0"/>
              <a:t> – аромат, приятный запах.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Серп</a:t>
            </a:r>
            <a:r>
              <a:rPr lang="ru-RU" sz="2800" b="1" smtClean="0"/>
              <a:t> – ручное орудие, изогнутое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    полукругом, для срезание злаков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    с корня.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Праздная борозда</a:t>
            </a:r>
            <a:r>
              <a:rPr lang="ru-RU" sz="2800" b="1" smtClean="0"/>
              <a:t> – отдыхающее поле,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                с него уже убрали урожай.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Очарование</a:t>
            </a:r>
            <a:r>
              <a:rPr lang="ru-RU" sz="2800" b="1" smtClean="0"/>
              <a:t> – поддаться очарованию,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                 восхищению.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Лазурь</a:t>
            </a:r>
            <a:r>
              <a:rPr lang="ru-RU" sz="2800" b="1" smtClean="0"/>
              <a:t> – светло-синий цвет.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Багрец</a:t>
            </a:r>
            <a:r>
              <a:rPr lang="ru-RU" sz="2800" b="1" smtClean="0"/>
              <a:t> – густо-красный цвет, тёмного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       оттенка</a:t>
            </a:r>
            <a:r>
              <a:rPr lang="ru-RU" sz="24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476250"/>
            <a:ext cx="7772400" cy="100806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854939"/>
                </a:solidFill>
              </a:rPr>
              <a:t>      </a:t>
            </a:r>
            <a:br>
              <a:rPr lang="ru-RU" sz="2800" b="1" smtClean="0">
                <a:solidFill>
                  <a:srgbClr val="854939"/>
                </a:solidFill>
              </a:rPr>
            </a:br>
            <a:r>
              <a:rPr lang="ru-RU" sz="2800" b="1" smtClean="0">
                <a:solidFill>
                  <a:srgbClr val="854939"/>
                </a:solidFill>
              </a:rPr>
              <a:t> </a:t>
            </a:r>
            <a:br>
              <a:rPr lang="ru-RU" sz="2800" b="1" smtClean="0">
                <a:solidFill>
                  <a:srgbClr val="854939"/>
                </a:solidFill>
              </a:rPr>
            </a:br>
            <a:r>
              <a:rPr lang="ru-RU" sz="2800" b="1" smtClean="0">
                <a:solidFill>
                  <a:srgbClr val="854939"/>
                </a:solidFill>
              </a:rPr>
              <a:t>    </a:t>
            </a:r>
            <a:r>
              <a:rPr lang="ru-RU" sz="3200" b="1" smtClean="0">
                <a:solidFill>
                  <a:srgbClr val="854939"/>
                </a:solidFill>
              </a:rPr>
              <a:t>Выразительные средства языка:</a:t>
            </a:r>
            <a:br>
              <a:rPr lang="ru-RU" sz="3200" b="1" smtClean="0">
                <a:solidFill>
                  <a:srgbClr val="854939"/>
                </a:solidFill>
              </a:rPr>
            </a:br>
            <a:endParaRPr lang="ru-RU" sz="3200" b="1" smtClean="0">
              <a:solidFill>
                <a:srgbClr val="85493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484313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</a:rPr>
              <a:t>Олицетворение</a:t>
            </a:r>
            <a:r>
              <a:rPr lang="ru-RU" b="1" smtClean="0"/>
              <a:t> – о природе поэт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говорит, как о живом существе.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Эпитеты</a:t>
            </a:r>
            <a:r>
              <a:rPr lang="ru-RU" b="1" smtClean="0"/>
              <a:t> – поэт использует как бы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          письмо цветом для выражения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          чувств, настроения; эти слова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          отвечают на вопросы какой?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          какая?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Метафора</a:t>
            </a:r>
            <a:r>
              <a:rPr lang="ru-RU" b="1" smtClean="0"/>
              <a:t> – это сравнение; слова 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          выражения присоединяются                              союзами «как», «словно», будто».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333375"/>
            <a:ext cx="4032250" cy="2663825"/>
          </a:xfrm>
        </p:spPr>
      </p:pic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57300" y="404813"/>
            <a:ext cx="7772400" cy="5691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 К. Бальмонт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Ф.Тютчев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А. Пушкин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420938"/>
            <a:ext cx="43211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4437063"/>
            <a:ext cx="399573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333375"/>
            <a:ext cx="7772400" cy="576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                                   </a:t>
            </a:r>
            <a:r>
              <a:rPr lang="ru-RU" b="1" smtClean="0"/>
              <a:t>УЗНАЛ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 НАУЧИЛСЯ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smtClean="0"/>
              <a:t>          </a:t>
            </a:r>
            <a:r>
              <a:rPr lang="ru-RU" sz="8000" b="1" smtClean="0"/>
              <a:t>Я </a:t>
            </a:r>
            <a:r>
              <a:rPr lang="ru-RU" sz="6000" b="1" smtClean="0"/>
              <a:t>    </a:t>
            </a:r>
            <a:r>
              <a:rPr lang="ru-RU" b="1" smtClean="0"/>
              <a:t>     ПРОСЛУШАЛ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 ЗАДУМАЛСЯ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                           УДИВИЛСЯ</a:t>
            </a: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4356100" y="2924175"/>
            <a:ext cx="1439863" cy="360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 flipV="1">
            <a:off x="4356100" y="1196975"/>
            <a:ext cx="1655763" cy="172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 flipV="1">
            <a:off x="4356100" y="2205038"/>
            <a:ext cx="1584325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>
            <a:off x="4356100" y="2924175"/>
            <a:ext cx="1584325" cy="16573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4356100" y="2924175"/>
            <a:ext cx="1584325" cy="25923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ень в городе">
  <a:themeElements>
    <a:clrScheme name="Осень в городе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Осень в город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сень в городе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сень в городе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сень в городе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Designs\Осень в городе.pot</Template>
  <TotalTime>370</TotalTime>
  <Words>279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Comic Sans MS</vt:lpstr>
      <vt:lpstr>Осень в городе</vt:lpstr>
      <vt:lpstr>Образовательная система  «Школа 2100»</vt:lpstr>
      <vt:lpstr>                  Загадка</vt:lpstr>
      <vt:lpstr>Слайд 3</vt:lpstr>
      <vt:lpstr>Слайд 4</vt:lpstr>
      <vt:lpstr>Слайд 5</vt:lpstr>
      <vt:lpstr>           Работа в группах</vt:lpstr>
      <vt:lpstr>             Выразительные средства языка: </vt:lpstr>
      <vt:lpstr>Слайд 8</vt:lpstr>
      <vt:lpstr>Слайд 9</vt:lpstr>
      <vt:lpstr>     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 милый образ снится мне, С пером, бумагой, при луне. Частичка Вашей в них души. Стихи и сказки под пером Ожили враз, и в каждый дом Вошёл прекрасный наш поэт. Он – гений, в этом спору нет.</dc:title>
  <dc:creator>buba</dc:creator>
  <cp:lastModifiedBy>Пользователь</cp:lastModifiedBy>
  <cp:revision>38</cp:revision>
  <dcterms:created xsi:type="dcterms:W3CDTF">2008-10-05T07:29:30Z</dcterms:created>
  <dcterms:modified xsi:type="dcterms:W3CDTF">2014-03-30T15:10:15Z</dcterms:modified>
</cp:coreProperties>
</file>