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8" r:id="rId2"/>
    <p:sldMasterId id="2147483816" r:id="rId3"/>
  </p:sldMasterIdLst>
  <p:notesMasterIdLst>
    <p:notesMasterId r:id="rId18"/>
  </p:notesMasterIdLst>
  <p:sldIdLst>
    <p:sldId id="256" r:id="rId4"/>
    <p:sldId id="259" r:id="rId5"/>
    <p:sldId id="325" r:id="rId6"/>
    <p:sldId id="262" r:id="rId7"/>
    <p:sldId id="309" r:id="rId8"/>
    <p:sldId id="312" r:id="rId9"/>
    <p:sldId id="285" r:id="rId10"/>
    <p:sldId id="284" r:id="rId11"/>
    <p:sldId id="287" r:id="rId12"/>
    <p:sldId id="288" r:id="rId13"/>
    <p:sldId id="319" r:id="rId14"/>
    <p:sldId id="322" r:id="rId15"/>
    <p:sldId id="323" r:id="rId16"/>
    <p:sldId id="32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buChar char=""/>
      <a:defRPr sz="4000" b="1" kern="1200">
        <a:solidFill>
          <a:srgbClr val="0066FF"/>
        </a:solidFill>
        <a:latin typeface="Impact" pitchFamily="34" charset="0"/>
        <a:ea typeface="+mn-ea"/>
        <a:cs typeface="+mn-cs"/>
      </a:defRPr>
    </a:lvl1pPr>
    <a:lvl2pPr marL="457200" algn="l" rtl="0" fontAlgn="base"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buChar char=""/>
      <a:defRPr sz="4000" b="1" kern="1200">
        <a:solidFill>
          <a:srgbClr val="0066FF"/>
        </a:solidFill>
        <a:latin typeface="Impact" pitchFamily="34" charset="0"/>
        <a:ea typeface="+mn-ea"/>
        <a:cs typeface="+mn-cs"/>
      </a:defRPr>
    </a:lvl2pPr>
    <a:lvl3pPr marL="914400" algn="l" rtl="0" fontAlgn="base"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buChar char=""/>
      <a:defRPr sz="4000" b="1" kern="1200">
        <a:solidFill>
          <a:srgbClr val="0066FF"/>
        </a:solidFill>
        <a:latin typeface="Impact" pitchFamily="34" charset="0"/>
        <a:ea typeface="+mn-ea"/>
        <a:cs typeface="+mn-cs"/>
      </a:defRPr>
    </a:lvl3pPr>
    <a:lvl4pPr marL="1371600" algn="l" rtl="0" fontAlgn="base"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buChar char=""/>
      <a:defRPr sz="4000" b="1" kern="1200">
        <a:solidFill>
          <a:srgbClr val="0066FF"/>
        </a:solidFill>
        <a:latin typeface="Impact" pitchFamily="34" charset="0"/>
        <a:ea typeface="+mn-ea"/>
        <a:cs typeface="+mn-cs"/>
      </a:defRPr>
    </a:lvl4pPr>
    <a:lvl5pPr marL="1828800" algn="l" rtl="0" fontAlgn="base"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buChar char=""/>
      <a:defRPr sz="4000" b="1" kern="1200">
        <a:solidFill>
          <a:srgbClr val="0066FF"/>
        </a:solidFill>
        <a:latin typeface="Impact" pitchFamily="34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0066FF"/>
        </a:solidFill>
        <a:latin typeface="Impact" pitchFamily="34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0066FF"/>
        </a:solidFill>
        <a:latin typeface="Impact" pitchFamily="34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0066FF"/>
        </a:solidFill>
        <a:latin typeface="Impact" pitchFamily="34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0066FF"/>
        </a:solidFill>
        <a:latin typeface="Impac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9900"/>
    <a:srgbClr val="663300"/>
    <a:srgbClr val="0066FF"/>
    <a:srgbClr val="990099"/>
    <a:srgbClr val="CC00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BE0B723-A6E9-4953-BE23-6D5F4CA3C8C1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20390D6-A03C-4C13-B334-51CA56FF9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44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2C0F6-40B1-45CC-A85A-32E388EEF54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39B6E-C51A-46AC-83C8-D33C3FC95A05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D9D5-1059-4338-8F56-3BE89C618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88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B483-7A38-4851-B7A6-B21F8DDE183D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A18A-065B-4208-A0BA-809505362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7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D44A-FD95-4147-B0D8-D0CE39A32CF8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AAEB-657F-45A0-8161-2C9A15E04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67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9D01C53-6786-42E8-AD37-B8BB64AD302E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DB5608-D6FF-47D1-B813-37514D65C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70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34D4040-6DD2-4827-AC79-DD23C25AD5CC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6F5AC3-F7E4-4BB3-9F60-138806E3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7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39D"/>
                </a:solidFill>
                <a:latin typeface="Arial" charset="0"/>
              </a:defRPr>
            </a:lvl1pPr>
          </a:lstStyle>
          <a:p>
            <a:pPr>
              <a:defRPr/>
            </a:pPr>
            <a:fld id="{15C18FDB-D68A-418B-B423-AC7B273E8A32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39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4627CC2-D37B-4105-A87C-BBE5F9BF9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456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97254B-60E1-4CFA-9EC5-BD8E394B047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9312A1F-3A04-4E01-B30C-5C499A080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5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2E65CE-644A-4E87-9DF5-1D3C08B4009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E0D919-6660-40B2-A997-B081A7BE9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755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BDE72C4-49B8-46AA-BD86-2AA504E767CA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91A82B6-CFB6-4185-92C6-1578F391C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129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03E5828-1C51-4E6E-8779-4AF44CF78EA0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3FD2A0-9209-424C-BB4A-62CF27A99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03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3BDB08-CF4D-49E3-9314-1E2F4A78D84B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E92881-909B-4EFB-99DC-CFDDFE865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50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8F16-6619-4E16-8D07-06FB726F997D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5E189-005F-403B-94EF-4853231BE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98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216AF4-A62C-443E-8CD8-C773CBD02A44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D8CD21-2642-4FAA-9F74-67BD07C1F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87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7A6A887-2787-4620-B811-579BB61AE763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D781FA-060F-4D63-9451-75561CBE0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84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8607FF-AC21-4245-914F-B4780739565A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40F5AE-F9B2-4F61-BBE6-586C62AF6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74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fld id="{39B7C4F6-75FE-4726-9458-C9636E24B4C5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>
                <a:latin typeface="Impact" pitchFamily="34" charset="0"/>
              </a:defRPr>
            </a:lvl1pPr>
          </a:lstStyle>
          <a:p>
            <a:pPr>
              <a:defRPr/>
            </a:pPr>
            <a:fld id="{025ECD14-A576-446A-9824-9C8FFFA3F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92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fld id="{5DEEA1C4-6D84-440C-B336-C91C60DDB545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>
                <a:latin typeface="Impact" pitchFamily="34" charset="0"/>
              </a:defRPr>
            </a:lvl1pPr>
          </a:lstStyle>
          <a:p>
            <a:pPr>
              <a:defRPr/>
            </a:pPr>
            <a:fld id="{2670B778-4034-4AA3-B92D-A622C74B5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38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solidFill>
                  <a:srgbClr val="FFF39D"/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152D0D34-46BA-445B-BDC8-834090AC9790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solidFill>
                  <a:srgbClr val="FFF39D"/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>
                <a:latin typeface="Impact" pitchFamily="34" charset="0"/>
              </a:defRPr>
            </a:lvl1pPr>
          </a:lstStyle>
          <a:p>
            <a:pPr>
              <a:defRPr/>
            </a:pPr>
            <a:fld id="{35BDF437-61D0-4DA1-8A08-320CAA40A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fld id="{52DADDF3-5621-44D0-AC05-A87996BEF3CF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>
                <a:latin typeface="Impact" pitchFamily="34" charset="0"/>
              </a:defRPr>
            </a:lvl1pPr>
          </a:lstStyle>
          <a:p>
            <a:pPr>
              <a:defRPr/>
            </a:pPr>
            <a:fld id="{F36B128D-B52E-42AA-8D37-3F4ACE1F2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69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fld id="{48C78956-04FA-4EBB-8A62-F8E1716285AB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>
                <a:latin typeface="Impact" pitchFamily="34" charset="0"/>
              </a:defRPr>
            </a:lvl1pPr>
          </a:lstStyle>
          <a:p>
            <a:pPr>
              <a:defRPr/>
            </a:pPr>
            <a:fld id="{8669C10E-D700-402D-B403-32D6C34DE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68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fld id="{1F5F7798-AD02-4664-8AE1-C277A47E2ABC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>
                <a:latin typeface="Impact" pitchFamily="34" charset="0"/>
              </a:defRPr>
            </a:lvl1pPr>
          </a:lstStyle>
          <a:p>
            <a:pPr>
              <a:defRPr/>
            </a:pPr>
            <a:fld id="{243FD7BD-6877-42AD-A072-ADE6DC776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6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fld id="{9929AC6A-1B34-4B83-944E-5FD1C7B2817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>
                <a:latin typeface="Impact" pitchFamily="34" charset="0"/>
              </a:defRPr>
            </a:lvl1pPr>
          </a:lstStyle>
          <a:p>
            <a:pPr>
              <a:defRPr/>
            </a:pPr>
            <a:fld id="{D581BE78-CF1C-43DD-B775-D638E87B0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5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B0D9-2F3F-42F2-B81B-0941C14641A4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F73E-4EFF-4D4C-939A-48FABC8AC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1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fld id="{CE610A48-307D-4D53-9D31-057740EA146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>
                <a:latin typeface="Impact" pitchFamily="34" charset="0"/>
              </a:defRPr>
            </a:lvl1pPr>
          </a:lstStyle>
          <a:p>
            <a:pPr>
              <a:defRPr/>
            </a:pPr>
            <a:fld id="{5D8E9209-903A-4593-A9B2-6A10A699C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36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fld id="{75863259-E2B0-411F-82FA-47CE99FA006F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>
                <a:latin typeface="Impact" pitchFamily="34" charset="0"/>
              </a:defRPr>
            </a:lvl1pPr>
          </a:lstStyle>
          <a:p>
            <a:pPr>
              <a:defRPr/>
            </a:pPr>
            <a:fld id="{E47C20CA-835C-4B27-9CF4-8BE5F9CBC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22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fld id="{BEFB9A9E-391B-4835-B96E-8CB353A75CC0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>
                <a:latin typeface="Impact" pitchFamily="34" charset="0"/>
              </a:defRPr>
            </a:lvl1pPr>
          </a:lstStyle>
          <a:p>
            <a:pPr>
              <a:defRPr/>
            </a:pPr>
            <a:fld id="{900978B7-B361-4BBF-B2F0-77CF24674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67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fld id="{2D2F218D-121D-4BFF-9EAC-59ACC63EDFBE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b="1">
                <a:latin typeface="Impact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>
                <a:latin typeface="Impact" pitchFamily="34" charset="0"/>
              </a:defRPr>
            </a:lvl1pPr>
          </a:lstStyle>
          <a:p>
            <a:pPr>
              <a:defRPr/>
            </a:pPr>
            <a:fld id="{95DFC3A9-47F9-4EBD-B95D-EE963CF5A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1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FFAD-FDF7-43F3-979B-FCC8864862A0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DDB8-9B08-4F0F-823B-D4A7B8484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6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5200A6-0392-4D68-98D5-7BD66C6EB41C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B7912C-21C1-41F5-B478-9315BEFAB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4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618A-D10B-4F06-A3EA-6F4C92814C55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0548-645C-419F-A2F2-C9EF33382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56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DE8659-ECD7-4170-A6DA-AC54CB493CB2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F33CBC-5204-4FEE-AF0A-1CBEDF678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29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D19606-C841-4BC9-9903-9658DC8AF306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3C7BF1-DD3F-4F0C-BA07-77F4E736E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5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F166-DC56-4412-B29A-5E8471818E5F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65CF-E141-49C9-A312-33ACAFE43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9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F5D196-A89F-4C50-86A8-66B2ADA6A064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212E1D1-75EA-4120-8814-B1AA6ECA0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78" r:id="rId3"/>
    <p:sldLayoutId id="2147484679" r:id="rId4"/>
    <p:sldLayoutId id="2147484692" r:id="rId5"/>
    <p:sldLayoutId id="2147484680" r:id="rId6"/>
    <p:sldLayoutId id="2147484693" r:id="rId7"/>
    <p:sldLayoutId id="2147484694" r:id="rId8"/>
    <p:sldLayoutId id="2147484681" r:id="rId9"/>
    <p:sldLayoutId id="2147484682" r:id="rId10"/>
    <p:sldLayoutId id="2147484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srgbClr val="575F6D"/>
                </a:solidFill>
                <a:latin typeface="Century Schoolbook"/>
              </a:defRPr>
            </a:lvl1pPr>
          </a:lstStyle>
          <a:p>
            <a:pPr>
              <a:defRPr/>
            </a:pPr>
            <a:fld id="{2E6A2092-04F0-42FF-86B1-88BAEED95ACD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srgbClr val="575F6D"/>
                </a:solidFill>
                <a:latin typeface="Century Schoolbook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056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058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>
                <a:solidFill>
                  <a:srgbClr val="FFFFFF"/>
                </a:solidFill>
                <a:latin typeface="Century Schoolbook"/>
              </a:defRPr>
            </a:lvl1pPr>
          </a:lstStyle>
          <a:p>
            <a:pPr>
              <a:defRPr/>
            </a:pPr>
            <a:fld id="{42341421-6DEE-4823-9EA5-E47C9851A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srgbClr val="575F6D"/>
                </a:solidFill>
                <a:latin typeface="Century Schoolbook"/>
              </a:defRPr>
            </a:lvl1pPr>
          </a:lstStyle>
          <a:p>
            <a:pPr>
              <a:defRPr/>
            </a:pPr>
            <a:fld id="{431EA0B2-37E0-4DAF-AC1C-AC3DFF80FF62}" type="datetimeFigureOut">
              <a:rPr lang="ru-RU"/>
              <a:pPr>
                <a:defRPr/>
              </a:pPr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>
                <a:solidFill>
                  <a:srgbClr val="575F6D"/>
                </a:solidFill>
                <a:latin typeface="Century Schoolbook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3080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082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1">
                <a:solidFill>
                  <a:srgbClr val="FFFFFF"/>
                </a:solidFill>
                <a:latin typeface="Century Schoolbook"/>
              </a:defRPr>
            </a:lvl1pPr>
          </a:lstStyle>
          <a:p>
            <a:pPr>
              <a:defRPr/>
            </a:pPr>
            <a:fld id="{77D560C4-539F-4376-81B0-3C1B5A217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  <p:sldLayoutId id="2147484715" r:id="rId10"/>
    <p:sldLayoutId id="2147484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539722" y="461944"/>
            <a:ext cx="8072494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800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</a:rPr>
              <a:t>Сказки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800" i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</a:rPr>
              <a:t>Корнея Ивановича Чуковского</a:t>
            </a:r>
          </a:p>
        </p:txBody>
      </p:sp>
      <p:pic>
        <p:nvPicPr>
          <p:cNvPr id="6451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108" y="3475038"/>
            <a:ext cx="29368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04613" y="2890836"/>
            <a:ext cx="764386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dirty="0">
                <a:ln/>
                <a:solidFill>
                  <a:schemeClr val="bg1"/>
                </a:solidFill>
                <a:latin typeface="+mn-lt"/>
              </a:rPr>
              <a:t>Литературная викторина</a:t>
            </a:r>
          </a:p>
        </p:txBody>
      </p:sp>
      <p:sp>
        <p:nvSpPr>
          <p:cNvPr id="64519" name="Прямоугольник 2"/>
          <p:cNvSpPr>
            <a:spLocks noChangeArrowheads="1"/>
          </p:cNvSpPr>
          <p:nvPr/>
        </p:nvSpPr>
        <p:spPr bwMode="auto">
          <a:xfrm>
            <a:off x="1573213" y="5805488"/>
            <a:ext cx="5997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800">
                <a:solidFill>
                  <a:schemeClr val="bg1"/>
                </a:solidFill>
              </a:rPr>
              <a:t>Автор: Шерстобитова Анаит Возгеновна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800">
                <a:solidFill>
                  <a:schemeClr val="bg1"/>
                </a:solidFill>
              </a:rPr>
              <a:t>учитель начальных классов ГБОУ лицей №344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800">
                <a:solidFill>
                  <a:schemeClr val="bg1"/>
                </a:solidFill>
              </a:rPr>
              <a:t>г. Санкт-Петербург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18488" cy="6334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800" b="1" cap="none" smtClean="0">
                <a:solidFill>
                  <a:srgbClr val="800000"/>
                </a:solidFill>
              </a:rPr>
              <a:t>«Угадай сказку о Крокодиле»</a:t>
            </a:r>
          </a:p>
        </p:txBody>
      </p:sp>
      <p:sp>
        <p:nvSpPr>
          <p:cNvPr id="72713" name="Rectangle 9"/>
          <p:cNvSpPr>
            <a:spLocks noGrp="1"/>
          </p:cNvSpPr>
          <p:nvPr>
            <p:ph type="body" idx="4294967295"/>
          </p:nvPr>
        </p:nvSpPr>
        <p:spPr>
          <a:xfrm>
            <a:off x="323850" y="1052513"/>
            <a:ext cx="7600950" cy="5421312"/>
          </a:xfrm>
        </p:spPr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rgbClr val="CC00CC"/>
                </a:solidFill>
              </a:rPr>
              <a:t>А в Большой реке</a:t>
            </a:r>
          </a:p>
          <a:p>
            <a:pPr eaLnBrk="1" hangingPunct="1"/>
            <a:r>
              <a:rPr lang="ru-RU" altLang="ru-RU" sz="3200" b="1" i="1" smtClean="0">
                <a:solidFill>
                  <a:srgbClr val="CC00CC"/>
                </a:solidFill>
              </a:rPr>
              <a:t>Крокодил </a:t>
            </a:r>
          </a:p>
          <a:p>
            <a:pPr eaLnBrk="1" hangingPunct="1"/>
            <a:r>
              <a:rPr lang="ru-RU" altLang="ru-RU" sz="3200" b="1" i="1" smtClean="0">
                <a:solidFill>
                  <a:srgbClr val="CC00CC"/>
                </a:solidFill>
              </a:rPr>
              <a:t>Лежит,</a:t>
            </a:r>
          </a:p>
          <a:p>
            <a:pPr eaLnBrk="1" hangingPunct="1"/>
            <a:r>
              <a:rPr lang="ru-RU" altLang="ru-RU" sz="3200" b="1" i="1" smtClean="0">
                <a:solidFill>
                  <a:srgbClr val="CC00CC"/>
                </a:solidFill>
              </a:rPr>
              <a:t>И в зубах его не огонь горит –</a:t>
            </a:r>
          </a:p>
          <a:p>
            <a:pPr eaLnBrk="1" hangingPunct="1"/>
            <a:r>
              <a:rPr lang="ru-RU" altLang="ru-RU" sz="3200" b="1" i="1" smtClean="0">
                <a:solidFill>
                  <a:srgbClr val="CC00CC"/>
                </a:solidFill>
              </a:rPr>
              <a:t>Солнце красное…</a:t>
            </a:r>
          </a:p>
          <a:p>
            <a:pPr eaLnBrk="1" hangingPunct="1"/>
            <a:endParaRPr lang="ru-RU" altLang="ru-RU" sz="3200" b="1" i="1" smtClean="0">
              <a:solidFill>
                <a:srgbClr val="800000"/>
              </a:solidFill>
            </a:endParaRPr>
          </a:p>
          <a:p>
            <a:pPr eaLnBrk="1" hangingPunct="1"/>
            <a:r>
              <a:rPr lang="ru-RU" altLang="ru-RU" sz="4000" b="1" i="1" u="sng" smtClean="0">
                <a:solidFill>
                  <a:srgbClr val="990099"/>
                </a:solidFill>
              </a:rPr>
              <a:t>(«Краденое солнце»)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4100" b="1" cap="none" smtClean="0">
                <a:solidFill>
                  <a:srgbClr val="800000"/>
                </a:solidFill>
              </a:rPr>
              <a:t>Выбери правильный ответ:</a:t>
            </a:r>
            <a:endParaRPr lang="ru-RU" altLang="ru-RU" sz="4100" cap="none" smtClean="0">
              <a:solidFill>
                <a:srgbClr val="80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600200" y="1371600"/>
            <a:ext cx="601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500">
                <a:solidFill>
                  <a:srgbClr val="D60093"/>
                </a:solidFill>
                <a:latin typeface="Arial" charset="0"/>
              </a:rPr>
              <a:t>Что такое Лимпопо?</a:t>
            </a:r>
          </a:p>
        </p:txBody>
      </p:sp>
      <p:pic>
        <p:nvPicPr>
          <p:cNvPr id="29701" name="Picture 5" descr="озер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581400" cy="2686050"/>
          </a:xfrm>
          <a:prstGeom prst="rect">
            <a:avLst/>
          </a:prstGeom>
          <a:noFill/>
          <a:ln w="158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г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581400" cy="2686050"/>
          </a:xfrm>
          <a:prstGeom prst="rect">
            <a:avLst/>
          </a:prstGeom>
          <a:noFill/>
          <a:ln w="158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ре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3810000" cy="2857500"/>
          </a:xfrm>
          <a:prstGeom prst="rect">
            <a:avLst/>
          </a:prstGeom>
          <a:noFill/>
          <a:ln w="158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381000" y="4876800"/>
            <a:ext cx="2362200" cy="1371600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solidFill>
                  <a:srgbClr val="0000FF"/>
                </a:solidFill>
                <a:latin typeface="Arial" charset="0"/>
              </a:rPr>
              <a:t>гора 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solidFill>
                  <a:srgbClr val="0000FF"/>
                </a:solidFill>
                <a:latin typeface="Arial" charset="0"/>
              </a:rPr>
              <a:t>Индии</a:t>
            </a: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3429000" y="5791200"/>
            <a:ext cx="3048000" cy="1066800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solidFill>
                  <a:srgbClr val="0000FF"/>
                </a:solidFill>
                <a:latin typeface="Arial" charset="0"/>
              </a:rPr>
              <a:t>река в Африке</a:t>
            </a: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6781800" y="5029200"/>
            <a:ext cx="2133600" cy="1219200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solidFill>
                  <a:srgbClr val="0000FF"/>
                </a:solidFill>
                <a:latin typeface="Arial" charset="0"/>
              </a:rPr>
              <a:t>озеро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solidFill>
                  <a:srgbClr val="0000FF"/>
                </a:solidFill>
                <a:latin typeface="Arial" charset="0"/>
              </a:rPr>
              <a:t>в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  <p:bldP spid="29704" grpId="0" animBg="1"/>
      <p:bldP spid="29704" grpId="1" animBg="1"/>
      <p:bldP spid="29705" grpId="0" animBg="1"/>
      <p:bldP spid="29706" grpId="0" animBg="1"/>
      <p:bldP spid="2970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100" b="1" cap="none" smtClean="0">
                <a:solidFill>
                  <a:srgbClr val="CC00CC"/>
                </a:solidFill>
              </a:rPr>
              <a:t>Какая река упоминается в сказках К.Чуковского?</a:t>
            </a:r>
          </a:p>
        </p:txBody>
      </p:sp>
      <p:pic>
        <p:nvPicPr>
          <p:cNvPr id="35844" name="Picture 4" descr="Н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9646">
            <a:off x="457200" y="2133600"/>
            <a:ext cx="3505200" cy="2327275"/>
          </a:xfrm>
          <a:prstGeom prst="rect">
            <a:avLst/>
          </a:prstGeom>
          <a:noFill/>
          <a:ln w="158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мо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21198">
            <a:off x="2667000" y="2590800"/>
            <a:ext cx="3276600" cy="2457450"/>
          </a:xfrm>
          <a:prstGeom prst="rect">
            <a:avLst/>
          </a:prstGeom>
          <a:noFill/>
          <a:ln w="158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ф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510122">
            <a:off x="4800600" y="2895600"/>
            <a:ext cx="3581400" cy="2386013"/>
          </a:xfrm>
          <a:prstGeom prst="rect">
            <a:avLst/>
          </a:prstGeom>
          <a:noFill/>
          <a:ln w="158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AutoShape 8"/>
          <p:cNvSpPr>
            <a:spLocks noChangeArrowheads="1"/>
          </p:cNvSpPr>
          <p:nvPr/>
        </p:nvSpPr>
        <p:spPr bwMode="auto">
          <a:xfrm rot="-1365340">
            <a:off x="762000" y="4876800"/>
            <a:ext cx="2286000" cy="1066800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solidFill>
                  <a:srgbClr val="0000FF"/>
                </a:solidFill>
                <a:latin typeface="Arial" charset="0"/>
              </a:rPr>
              <a:t>Нева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 rot="-1318730">
            <a:off x="3657600" y="5029200"/>
            <a:ext cx="2286000" cy="1066800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solidFill>
                  <a:srgbClr val="0000FF"/>
                </a:solidFill>
                <a:latin typeface="Arial" charset="0"/>
              </a:rPr>
              <a:t>Мойка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 rot="-1574993">
            <a:off x="6477000" y="5029200"/>
            <a:ext cx="2286000" cy="1066800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solidFill>
                  <a:srgbClr val="0000FF"/>
                </a:solidFill>
                <a:latin typeface="Arial" charset="0"/>
              </a:rPr>
              <a:t>Фонтанка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8" grpId="0" animBg="1"/>
      <p:bldP spid="35848" grpId="1" animBg="1"/>
      <p:bldP spid="35849" grpId="0" animBg="1"/>
      <p:bldP spid="35850" grpId="0" animBg="1"/>
      <p:bldP spid="3585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100" b="1" cap="none" smtClean="0">
                <a:solidFill>
                  <a:srgbClr val="CC00CC"/>
                </a:solidFill>
              </a:rPr>
              <a:t>В какой сказке пришлось бегемота тащить из болота?</a:t>
            </a:r>
          </a:p>
        </p:txBody>
      </p:sp>
      <p:pic>
        <p:nvPicPr>
          <p:cNvPr id="36868" name="Picture 4" descr="а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078163" cy="3262313"/>
          </a:xfrm>
          <a:prstGeom prst="rect">
            <a:avLst/>
          </a:prstGeom>
          <a:noFill/>
          <a:ln w="158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крадено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698750" cy="3581400"/>
          </a:xfrm>
          <a:prstGeom prst="rect">
            <a:avLst/>
          </a:prstGeom>
          <a:noFill/>
          <a:ln w="158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тел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505200" cy="3371850"/>
          </a:xfrm>
          <a:prstGeom prst="rect">
            <a:avLst/>
          </a:prstGeom>
          <a:noFill/>
          <a:ln w="1587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5943600" y="4953000"/>
            <a:ext cx="2286000" cy="1066800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solidFill>
                  <a:srgbClr val="0000FF"/>
                </a:solidFill>
                <a:latin typeface="Arial" charset="0"/>
              </a:rPr>
              <a:t>«Телефон»</a:t>
            </a:r>
          </a:p>
        </p:txBody>
      </p:sp>
      <p:sp>
        <p:nvSpPr>
          <p:cNvPr id="36872" name="AutoShape 8"/>
          <p:cNvSpPr>
            <a:spLocks noChangeArrowheads="1"/>
          </p:cNvSpPr>
          <p:nvPr/>
        </p:nvSpPr>
        <p:spPr bwMode="auto">
          <a:xfrm>
            <a:off x="381000" y="5105400"/>
            <a:ext cx="2286000" cy="1066800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solidFill>
                  <a:srgbClr val="0000FF"/>
                </a:solidFill>
                <a:latin typeface="Arial" charset="0"/>
              </a:rPr>
              <a:t>«Айболит»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3048000" y="5791200"/>
            <a:ext cx="2286000" cy="1066800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dirty="0">
                <a:solidFill>
                  <a:srgbClr val="0000FF"/>
                </a:solidFill>
                <a:latin typeface="Arial" charset="0"/>
              </a:rPr>
              <a:t>«Краденое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dirty="0">
                <a:solidFill>
                  <a:srgbClr val="0000FF"/>
                </a:solidFill>
                <a:latin typeface="Arial" charset="0"/>
              </a:rPr>
              <a:t>Солнце»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71" grpId="0" animBg="1"/>
      <p:bldP spid="36872" grpId="0" animBg="1"/>
      <p:bldP spid="368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828800" y="2133600"/>
            <a:ext cx="5715000" cy="2473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buFont typeface="Wingdings" pitchFamily="2" charset="2"/>
              <a:buNone/>
            </a:pPr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Молодцы!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89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72050" y="357188"/>
            <a:ext cx="3714750" cy="5286375"/>
          </a:xfrm>
        </p:spPr>
        <p:txBody>
          <a:bodyPr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    </a:t>
            </a:r>
            <a:r>
              <a:rPr lang="ru-RU" sz="1900" dirty="0" smtClean="0">
                <a:solidFill>
                  <a:schemeClr val="bg1"/>
                </a:solidFill>
              </a:rPr>
              <a:t>Недалеко от Москвы, в посёлке Переделкино, в небольшом доме много лет жил высокий седой человек, которого знали все дети страны. Это он придумал множество сказочных героев: Муху-Цокотуху, </a:t>
            </a:r>
            <a:r>
              <a:rPr lang="ru-RU" sz="1900" dirty="0" err="1" smtClean="0">
                <a:solidFill>
                  <a:schemeClr val="bg1"/>
                </a:solidFill>
              </a:rPr>
              <a:t>Бармалея</a:t>
            </a:r>
            <a:r>
              <a:rPr lang="ru-RU" sz="1900" dirty="0" smtClean="0">
                <a:solidFill>
                  <a:schemeClr val="bg1"/>
                </a:solidFill>
              </a:rPr>
              <a:t>, </a:t>
            </a:r>
            <a:r>
              <a:rPr lang="ru-RU" sz="1900" dirty="0" err="1" smtClean="0">
                <a:solidFill>
                  <a:schemeClr val="bg1"/>
                </a:solidFill>
              </a:rPr>
              <a:t>Мойдодыра</a:t>
            </a:r>
            <a:r>
              <a:rPr lang="ru-RU" sz="1900" dirty="0" smtClean="0">
                <a:solidFill>
                  <a:schemeClr val="bg1"/>
                </a:solidFill>
              </a:rPr>
              <a:t>. Звали этого замечательного человека </a:t>
            </a: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Корней  Иванович Чуковский. </a:t>
            </a: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900" dirty="0" smtClean="0">
                <a:solidFill>
                  <a:schemeClr val="bg1"/>
                </a:solidFill>
              </a:rPr>
              <a:t>  1 апреля 2012г., если бы он был жив, ему исполнилось бы 130 лет.</a:t>
            </a: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900" dirty="0" smtClean="0">
                <a:solidFill>
                  <a:schemeClr val="bg1"/>
                </a:solidFill>
              </a:rPr>
              <a:t>Корней Чуковский – это литературный псевдоним писателя. </a:t>
            </a: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900" dirty="0" smtClean="0">
                <a:solidFill>
                  <a:schemeClr val="bg1"/>
                </a:solidFill>
              </a:rPr>
              <a:t>  Настоящее его имя – </a:t>
            </a:r>
          </a:p>
          <a:p>
            <a:pPr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1900" dirty="0" smtClean="0">
              <a:solidFill>
                <a:schemeClr val="bg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Николай Васильевич Корнейчуков.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442672" cy="43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1143000"/>
            <a:ext cx="8501062" cy="830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0">
                <a:solidFill>
                  <a:srgbClr val="244583"/>
                </a:solidFill>
                <a:latin typeface="Calibri" pitchFamily="34" charset="0"/>
                <a:cs typeface="Times New Roman" pitchFamily="18" charset="0"/>
              </a:rPr>
              <a:t>- Разгадайте кроссворд по произведениям К. Чуковского и узнаете, как называется первая сказка писателя.</a:t>
            </a:r>
            <a:endParaRPr lang="ru-RU" sz="2400" b="0">
              <a:solidFill>
                <a:srgbClr val="244583"/>
              </a:solidFill>
              <a:latin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625" y="2143125"/>
          <a:ext cx="7429500" cy="4657728"/>
        </p:xfrm>
        <a:graphic>
          <a:graphicData uri="http://schemas.openxmlformats.org/drawingml/2006/table">
            <a:tbl>
              <a:tblPr/>
              <a:tblGrid>
                <a:gridCol w="742950"/>
                <a:gridCol w="742950"/>
                <a:gridCol w="742950"/>
                <a:gridCol w="742950"/>
                <a:gridCol w="742950"/>
                <a:gridCol w="742950"/>
                <a:gridCol w="742950"/>
                <a:gridCol w="742950"/>
                <a:gridCol w="742950"/>
                <a:gridCol w="742950"/>
              </a:tblGrid>
              <a:tr h="582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5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5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2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2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1439" marR="91439" marT="45724" marB="4572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C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2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2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1439" marR="91439" marT="45724" marB="4572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2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1439" marR="91439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88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88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88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88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88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2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6 </a:t>
                      </a:r>
                    </a:p>
                  </a:txBody>
                  <a:tcPr marL="91439" marR="91439" marT="45724" marB="4572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F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2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Calibri"/>
                          <a:ea typeface="Times New Roman"/>
                          <a:cs typeface="Times New Roman"/>
                        </a:rPr>
                        <a:t>                     7   </a:t>
                      </a:r>
                    </a:p>
                  </a:txBody>
                  <a:tcPr marL="91439" marR="91439" marT="45724" marB="4572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D4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D4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D4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D4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D4A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D4A8"/>
                    </a:solidFill>
                  </a:tcPr>
                </a:tc>
              </a:tr>
              <a:tr h="5822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2800" dirty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28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1439" marR="91439" marT="45724" marB="45724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2800" dirty="0">
                        <a:latin typeface="Calibri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14625" y="2143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5875" y="2143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00250" y="2143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2143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00438" y="2143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C00000"/>
                </a:solidFill>
              </a:rPr>
              <a:t>к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14813" y="2143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у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00625" y="2143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л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2143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14813" y="2714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86063" y="2714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00438" y="2714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C00000"/>
                </a:solidFill>
              </a:rPr>
              <a:t>р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00250" y="2714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00625" y="2714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15000" y="2714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00813" y="2714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00438" y="3286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71688" y="3286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786063" y="3286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357313" y="3286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ц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86250" y="3286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000625" y="3286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у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86438" y="3286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х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500813" y="3286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14813" y="3857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786063" y="3857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500438" y="3857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C00000"/>
                </a:solidFill>
              </a:rPr>
              <a:t>к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071688" y="3857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000625" y="3857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ш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15000" y="3857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643188" y="4429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д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214438" y="4429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928813" y="4429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й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00063" y="4429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500438" y="4429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143375" y="4429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д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929188" y="4429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ы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43563" y="4429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214813" y="5000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786063" y="5000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500438" y="5000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C00000"/>
                </a:solidFill>
              </a:rPr>
              <a:t>д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071688" y="5000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5000625" y="5000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715000" y="5000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д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6500813" y="5000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ь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000625" y="5572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п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500438" y="5572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214813" y="5572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м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643188" y="5572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л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715000" y="5572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500813" y="5572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п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7072313" y="55721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214813" y="6143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643188" y="6143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500438" y="6143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rgbClr val="C00000"/>
                </a:solidFill>
              </a:rPr>
              <a:t>л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928813" y="6143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929188" y="6143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ф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715000" y="6143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500813" y="6143625"/>
            <a:ext cx="57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0">
                <a:solidFill>
                  <a:srgbClr val="000000"/>
                </a:solidFill>
              </a:rPr>
              <a:t>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15250" cy="12684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700" b="1" cap="none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КРОССВОРД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143000"/>
            <a:ext cx="7845425" cy="57848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 nodeType="clickPar">
                      <p:stCondLst>
                        <p:cond delay="indefinite"/>
                      </p:stCondLst>
                      <p:childTnLst>
                        <p:par>
                          <p:cTn id="3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929313" y="1785938"/>
            <a:ext cx="3214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>
                <a:solidFill>
                  <a:srgbClr val="000000"/>
                </a:solidFill>
              </a:rPr>
              <a:t>И мне не надо</a:t>
            </a:r>
            <a:br>
              <a:rPr lang="ru-RU" altLang="ru-RU" sz="1800" b="0">
                <a:solidFill>
                  <a:srgbClr val="000000"/>
                </a:solidFill>
              </a:rPr>
            </a:br>
            <a:r>
              <a:rPr lang="ru-RU" altLang="ru-RU" sz="1800" b="0">
                <a:solidFill>
                  <a:srgbClr val="000000"/>
                </a:solidFill>
              </a:rPr>
              <a:t>Ни мармелада, ни шоколада</a:t>
            </a:r>
            <a:br>
              <a:rPr lang="ru-RU" altLang="ru-RU" sz="1800" b="0">
                <a:solidFill>
                  <a:srgbClr val="000000"/>
                </a:solidFill>
              </a:rPr>
            </a:br>
            <a:r>
              <a:rPr lang="ru-RU" altLang="ru-RU" sz="1800" b="0">
                <a:solidFill>
                  <a:srgbClr val="000000"/>
                </a:solidFill>
              </a:rPr>
              <a:t>А только маленьких, </a:t>
            </a:r>
            <a:br>
              <a:rPr lang="ru-RU" altLang="ru-RU" sz="1800" b="0">
                <a:solidFill>
                  <a:srgbClr val="000000"/>
                </a:solidFill>
              </a:rPr>
            </a:br>
            <a:r>
              <a:rPr lang="ru-RU" altLang="ru-RU" sz="1800" b="0">
                <a:solidFill>
                  <a:srgbClr val="000000"/>
                </a:solidFill>
              </a:rPr>
              <a:t>Ну очень маленьких…</a:t>
            </a:r>
            <a:endParaRPr lang="ru-RU" altLang="ru-RU" sz="1800" b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0063" y="1857375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>
                <a:solidFill>
                  <a:srgbClr val="000000"/>
                </a:solidFill>
              </a:rPr>
              <a:t>Веселится народ-</a:t>
            </a:r>
            <a:br>
              <a:rPr lang="ru-RU" altLang="ru-RU" sz="1800" b="0">
                <a:solidFill>
                  <a:srgbClr val="000000"/>
                </a:solidFill>
              </a:rPr>
            </a:br>
            <a:r>
              <a:rPr lang="ru-RU" altLang="ru-RU" sz="1800" b="0">
                <a:solidFill>
                  <a:srgbClr val="000000"/>
                </a:solidFill>
              </a:rPr>
              <a:t>Муха замуж идёт</a:t>
            </a:r>
            <a:br>
              <a:rPr lang="ru-RU" altLang="ru-RU" sz="1800" b="0">
                <a:solidFill>
                  <a:srgbClr val="000000"/>
                </a:solidFill>
              </a:rPr>
            </a:br>
            <a:r>
              <a:rPr lang="ru-RU" altLang="ru-RU" sz="1800" b="0">
                <a:solidFill>
                  <a:srgbClr val="000000"/>
                </a:solidFill>
              </a:rPr>
              <a:t>За лихого, удалого</a:t>
            </a:r>
            <a:br>
              <a:rPr lang="ru-RU" altLang="ru-RU" sz="1800" b="0">
                <a:solidFill>
                  <a:srgbClr val="000000"/>
                </a:solidFill>
              </a:rPr>
            </a:br>
            <a:r>
              <a:rPr lang="ru-RU" altLang="ru-RU" sz="1800" b="0">
                <a:solidFill>
                  <a:srgbClr val="000000"/>
                </a:solidFill>
              </a:rPr>
              <a:t>Молодого… 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57188" y="3071813"/>
            <a:ext cx="211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«Муха – Цокотуха»</a:t>
            </a:r>
            <a:endParaRPr lang="ru-RU" altLang="ru-RU" sz="1800" b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643313" y="3071813"/>
            <a:ext cx="1284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«Телефон»</a:t>
            </a:r>
            <a:endParaRPr lang="ru-RU" altLang="ru-RU" sz="1800" b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072188" y="3071813"/>
            <a:ext cx="144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«Бармалей»</a:t>
            </a:r>
            <a:endParaRPr lang="ru-RU" altLang="ru-RU" sz="1800" b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3500438"/>
            <a:ext cx="2357437" cy="312102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3500438"/>
            <a:ext cx="2500313" cy="31623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00438"/>
            <a:ext cx="2357438" cy="316706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>
          <a:xfrm>
            <a:off x="357158" y="1357298"/>
            <a:ext cx="828680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Вспомни, какими словами оканчивается строчка, и назови сказку.</a:t>
            </a:r>
            <a:r>
              <a:rPr lang="ru-RU" sz="2000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ru-RU" sz="2000" dirty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ru-RU" sz="2000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86125" y="2071688"/>
            <a:ext cx="25003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0">
                <a:solidFill>
                  <a:schemeClr val="bg1"/>
                </a:solidFill>
              </a:rPr>
              <a:t>Нет - нет! Соловей Не поёт для свиней Позови –ка лучше….</a:t>
            </a:r>
          </a:p>
        </p:txBody>
      </p:sp>
      <p:sp>
        <p:nvSpPr>
          <p:cNvPr id="78860" name="Rectangle 14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4200" b="1" cap="none" smtClean="0">
                <a:solidFill>
                  <a:srgbClr val="800000"/>
                </a:solidFill>
              </a:rPr>
              <a:t>ВСПОМНИ СКАЗКУ</a:t>
            </a:r>
          </a:p>
        </p:txBody>
      </p:sp>
      <p:sp>
        <p:nvSpPr>
          <p:cNvPr id="78861" name="Rectangle 1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/>
      <p:bldP spid="1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/>
          </p:cNvSpPr>
          <p:nvPr/>
        </p:nvSpPr>
        <p:spPr bwMode="auto">
          <a:xfrm>
            <a:off x="250825" y="1160463"/>
            <a:ext cx="4897438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1.</a:t>
            </a:r>
            <a:r>
              <a:rPr lang="ru-RU" altLang="ru-RU" sz="180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altLang="ru-RU" sz="2000">
                <a:solidFill>
                  <a:srgbClr val="0066FF"/>
                </a:solidFill>
                <a:latin typeface="Comic Sans MS" pitchFamily="66" charset="0"/>
                <a:cs typeface="Times New Roman" pitchFamily="18" charset="0"/>
              </a:rPr>
              <a:t>В каком произведении посуда перевоспитала свою хозяйку? </a:t>
            </a:r>
            <a:endParaRPr lang="ru-RU" altLang="ru-RU" sz="2000">
              <a:solidFill>
                <a:srgbClr val="0066FF"/>
              </a:solidFill>
              <a:latin typeface="Comic Sans MS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66FF"/>
              </a:solidFill>
              <a:latin typeface="Comic Sans MS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2.Какой герой был страшным злодеем, а потом перевоспитался? </a:t>
            </a:r>
            <a:endParaRPr lang="ru-RU" altLang="ru-RU" sz="2000">
              <a:solidFill>
                <a:srgbClr val="FF3300"/>
              </a:solidFill>
              <a:latin typeface="Comic Sans MS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800000"/>
                </a:solidFill>
                <a:latin typeface="Comic Sans MS" pitchFamily="66" charset="0"/>
                <a:cs typeface="Times New Roman" pitchFamily="18" charset="0"/>
              </a:rPr>
              <a:t>3.В какой сказке прославляют воробья? </a:t>
            </a:r>
            <a:endParaRPr lang="ru-RU" altLang="ru-RU" sz="2000">
              <a:solidFill>
                <a:srgbClr val="800000"/>
              </a:solidFill>
              <a:latin typeface="Comic Sans MS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8000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009900"/>
                </a:solidFill>
                <a:latin typeface="Comic Sans MS" pitchFamily="66" charset="0"/>
                <a:cs typeface="Times New Roman" pitchFamily="18" charset="0"/>
              </a:rPr>
              <a:t>4.Назовите сказку, главную мысль которой можно выразить словами: «Чистота – залог здоровья!»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rgbClr val="009900"/>
              </a:solidFill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5.Назовите сказку, в которой происходит страшное преступление – попытка убийства?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33CC"/>
              </a:solidFill>
              <a:latin typeface="Comic Sans MS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F5CD2D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6357938" y="1341438"/>
            <a:ext cx="2786062" cy="785812"/>
          </a:xfrm>
          <a:prstGeom prst="flowChartMulti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2400" i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Блок-схема: несколько документов 15"/>
          <p:cNvSpPr/>
          <p:nvPr/>
        </p:nvSpPr>
        <p:spPr>
          <a:xfrm>
            <a:off x="6429375" y="2357438"/>
            <a:ext cx="2714625" cy="785812"/>
          </a:xfrm>
          <a:prstGeom prst="flowChartMulti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i="1" dirty="0">
                <a:solidFill>
                  <a:srgbClr val="FF0000"/>
                </a:solidFill>
                <a:latin typeface="Arial" charset="0"/>
              </a:rPr>
              <a:t>«</a:t>
            </a:r>
            <a:r>
              <a:rPr lang="ru-RU" sz="2400" i="1" dirty="0" err="1">
                <a:solidFill>
                  <a:srgbClr val="FF0000"/>
                </a:solidFill>
                <a:latin typeface="Arial" charset="0"/>
              </a:rPr>
              <a:t>Бармалей</a:t>
            </a:r>
            <a:r>
              <a:rPr lang="ru-RU" sz="2400" i="1" dirty="0">
                <a:solidFill>
                  <a:srgbClr val="FF0000"/>
                </a:solidFill>
                <a:latin typeface="Arial" charset="0"/>
              </a:rPr>
              <a:t>»</a:t>
            </a:r>
            <a:endParaRPr lang="ru-RU" sz="2400" dirty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000" b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Блок-схема: несколько документов 16"/>
          <p:cNvSpPr/>
          <p:nvPr/>
        </p:nvSpPr>
        <p:spPr>
          <a:xfrm>
            <a:off x="6429375" y="3357563"/>
            <a:ext cx="2714625" cy="785812"/>
          </a:xfrm>
          <a:prstGeom prst="flowChartMulti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2400" i="1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2950" name="Прямоугольник 3"/>
          <p:cNvSpPr>
            <a:spLocks noChangeArrowheads="1"/>
          </p:cNvSpPr>
          <p:nvPr/>
        </p:nvSpPr>
        <p:spPr bwMode="auto">
          <a:xfrm flipV="1">
            <a:off x="6557963" y="3575050"/>
            <a:ext cx="53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106504" name="Прямоугольник 4"/>
          <p:cNvSpPr>
            <a:spLocks noChangeArrowheads="1"/>
          </p:cNvSpPr>
          <p:nvPr/>
        </p:nvSpPr>
        <p:spPr bwMode="auto">
          <a:xfrm>
            <a:off x="5867400" y="1341438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i="1">
                <a:solidFill>
                  <a:srgbClr val="0066FF"/>
                </a:solidFill>
                <a:latin typeface="Arial" charset="0"/>
              </a:rPr>
              <a:t>«Федорино горе»</a:t>
            </a:r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6429375" y="4429125"/>
            <a:ext cx="2714625" cy="785813"/>
          </a:xfrm>
          <a:prstGeom prst="flowChartMulti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/>
          </a:p>
        </p:txBody>
      </p:sp>
      <p:sp>
        <p:nvSpPr>
          <p:cNvPr id="17421" name="Прямоугольник 8"/>
          <p:cNvSpPr>
            <a:spLocks noChangeArrowheads="1"/>
          </p:cNvSpPr>
          <p:nvPr/>
        </p:nvSpPr>
        <p:spPr bwMode="auto">
          <a:xfrm>
            <a:off x="6516688" y="450850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i="1">
                <a:solidFill>
                  <a:srgbClr val="009900"/>
                </a:solidFill>
                <a:latin typeface="Calibri" pitchFamily="34" charset="0"/>
                <a:cs typeface="Times New Roman" pitchFamily="18" charset="0"/>
              </a:rPr>
              <a:t>«Мойдодыр», «Федорино горе»</a:t>
            </a:r>
            <a:endParaRPr lang="ru-RU" altLang="ru-RU" sz="2000">
              <a:solidFill>
                <a:srgbClr val="009900"/>
              </a:solidFill>
            </a:endParaRPr>
          </a:p>
        </p:txBody>
      </p:sp>
      <p:cxnSp>
        <p:nvCxnSpPr>
          <p:cNvPr id="21" name="Прямая со стрелкой 20"/>
          <p:cNvCxnSpPr>
            <a:stCxn id="106498" idx="0"/>
            <a:endCxn id="106498" idx="0"/>
          </p:cNvCxnSpPr>
          <p:nvPr/>
        </p:nvCxnSpPr>
        <p:spPr>
          <a:xfrm>
            <a:off x="2698750" y="1160463"/>
            <a:ext cx="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514" name="Rectangle 1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5000" b="1" cap="none" dirty="0" smtClean="0">
                <a:solidFill>
                  <a:srgbClr val="800000"/>
                </a:solidFill>
              </a:rPr>
              <a:t>ЧТО? ГДЕ? КОГДА?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6443663" y="3492500"/>
            <a:ext cx="288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i="1">
                <a:solidFill>
                  <a:srgbClr val="800000"/>
                </a:solidFill>
                <a:latin typeface="Arial" charset="0"/>
              </a:rPr>
              <a:t>«Тараканище»</a:t>
            </a:r>
          </a:p>
        </p:txBody>
      </p:sp>
      <p:sp>
        <p:nvSpPr>
          <p:cNvPr id="2" name="Блок-схема: несколько документов 14"/>
          <p:cNvSpPr>
            <a:spLocks noChangeArrowheads="1"/>
          </p:cNvSpPr>
          <p:nvPr/>
        </p:nvSpPr>
        <p:spPr bwMode="auto">
          <a:xfrm rot="10800000" flipV="1">
            <a:off x="6372225" y="5445125"/>
            <a:ext cx="2771775" cy="863600"/>
          </a:xfrm>
          <a:prstGeom prst="flowChartMultidocumen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25400" algn="ctr">
            <a:solidFill>
              <a:srgbClr val="BB612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i="1">
                <a:solidFill>
                  <a:srgbClr val="0033CC"/>
                </a:solidFill>
                <a:latin typeface="Arial" charset="0"/>
                <a:cs typeface="Arial" charset="0"/>
              </a:rPr>
              <a:t>«Муха-Цокотуха»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6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6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6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6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6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 animBg="1"/>
      <p:bldP spid="17" grpId="0" animBg="1"/>
      <p:bldP spid="19" grpId="0" animBg="1"/>
      <p:bldP spid="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331913" y="1198563"/>
            <a:ext cx="6500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0">
                <a:solidFill>
                  <a:srgbClr val="9A3D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Times New Roman" pitchFamily="18" charset="0"/>
              </a:rPr>
              <a:t>Расшифруйте имена сказочных героев</a:t>
            </a:r>
            <a:endParaRPr lang="ru-RU" sz="2800" b="0">
              <a:solidFill>
                <a:srgbClr val="9A3D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2428875"/>
          <a:ext cx="8215312" cy="3651251"/>
        </p:xfrm>
        <a:graphic>
          <a:graphicData uri="http://schemas.openxmlformats.org/drawingml/2006/table">
            <a:tbl>
              <a:tblPr/>
              <a:tblGrid>
                <a:gridCol w="4108450"/>
                <a:gridCol w="4106862"/>
              </a:tblGrid>
              <a:tr h="828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БРМЛЙ</a:t>
                      </a:r>
                    </a:p>
                  </a:txBody>
                  <a:tcPr marL="28575" marR="28575" marT="28571" marB="285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ЦКТХ</a:t>
                      </a:r>
                    </a:p>
                  </a:txBody>
                  <a:tcPr marL="28575" marR="28575" marT="28571" marB="285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МЙДДР</a:t>
                      </a:r>
                    </a:p>
                  </a:txBody>
                  <a:tcPr marL="28575" marR="28575" marT="28571" marB="285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ФДР</a:t>
                      </a:r>
                    </a:p>
                  </a:txBody>
                  <a:tcPr marL="28575" marR="28575" marT="28571" marB="285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ЙБЛТ</a:t>
                      </a:r>
                    </a:p>
                  </a:txBody>
                  <a:tcPr marL="28575" marR="28575" marT="28571" marB="285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ТРКНЩ</a:t>
                      </a:r>
                    </a:p>
                  </a:txBody>
                  <a:tcPr marL="28575" marR="28575" marT="28571" marB="285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КРКДЛ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8575" marR="28575" marT="28571" marB="285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КРКЛ</a:t>
                      </a:r>
                    </a:p>
                  </a:txBody>
                  <a:tcPr marL="28575" marR="28575" marT="28571" marB="285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500313"/>
            <a:ext cx="2500312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2500313"/>
            <a:ext cx="36957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2500313"/>
            <a:ext cx="427831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2500313"/>
            <a:ext cx="428625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2500313"/>
            <a:ext cx="43942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2428875"/>
            <a:ext cx="4500562" cy="37766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2214563"/>
            <a:ext cx="4714875" cy="425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25" y="2198688"/>
            <a:ext cx="53943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6" name="Rectangle 21"/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8964612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4600" b="1" cap="none" smtClean="0">
                <a:solidFill>
                  <a:srgbClr val="800000"/>
                </a:solidFill>
              </a:rPr>
              <a:t>«Сказочные герои»</a:t>
            </a:r>
          </a:p>
        </p:txBody>
      </p:sp>
      <p:sp>
        <p:nvSpPr>
          <p:cNvPr id="86037" name="Rectangle 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4200" b="1" cap="none" smtClean="0">
                <a:solidFill>
                  <a:srgbClr val="800000"/>
                </a:solidFill>
              </a:rPr>
              <a:t>«Героический поступок»</a:t>
            </a:r>
          </a:p>
        </p:txBody>
      </p:sp>
      <p:sp>
        <p:nvSpPr>
          <p:cNvPr id="87043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4400" b="1" smtClean="0">
                <a:solidFill>
                  <a:srgbClr val="FF3300"/>
                </a:solidFill>
                <a:latin typeface="Impact" pitchFamily="34" charset="0"/>
              </a:rPr>
              <a:t>Айболит</a:t>
            </a:r>
          </a:p>
          <a:p>
            <a:pPr eaLnBrk="1" hangingPunct="1">
              <a:lnSpc>
                <a:spcPct val="80000"/>
              </a:lnSpc>
            </a:pPr>
            <a:endParaRPr lang="ru-RU" altLang="ru-RU" sz="4400" b="1" smtClean="0">
              <a:solidFill>
                <a:srgbClr val="FF3300"/>
              </a:solidFill>
              <a:latin typeface="Impac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4400" b="1" smtClean="0">
                <a:solidFill>
                  <a:srgbClr val="FF3300"/>
                </a:solidFill>
                <a:latin typeface="Impact" pitchFamily="34" charset="0"/>
              </a:rPr>
              <a:t>Воробей</a:t>
            </a:r>
          </a:p>
          <a:p>
            <a:pPr eaLnBrk="1" hangingPunct="1">
              <a:lnSpc>
                <a:spcPct val="80000"/>
              </a:lnSpc>
            </a:pPr>
            <a:endParaRPr lang="ru-RU" altLang="ru-RU" sz="4400" b="1" smtClean="0">
              <a:solidFill>
                <a:srgbClr val="FF3300"/>
              </a:solidFill>
              <a:latin typeface="Impac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4400" b="1" smtClean="0">
                <a:solidFill>
                  <a:srgbClr val="FF3300"/>
                </a:solidFill>
                <a:latin typeface="Impact" pitchFamily="34" charset="0"/>
              </a:rPr>
              <a:t>Крокодил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4400" b="1" smtClean="0">
              <a:solidFill>
                <a:srgbClr val="FF3300"/>
              </a:solidFill>
              <a:latin typeface="Impac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4400" b="1" smtClean="0">
                <a:solidFill>
                  <a:srgbClr val="FF3300"/>
                </a:solidFill>
                <a:latin typeface="Impact" pitchFamily="34" charset="0"/>
              </a:rPr>
              <a:t>Комар</a:t>
            </a:r>
          </a:p>
          <a:p>
            <a:pPr eaLnBrk="1" hangingPunct="1">
              <a:lnSpc>
                <a:spcPct val="80000"/>
              </a:lnSpc>
            </a:pPr>
            <a:endParaRPr lang="ru-RU" altLang="ru-RU" sz="4400" b="1" smtClean="0">
              <a:solidFill>
                <a:srgbClr val="FF3300"/>
              </a:solidFill>
              <a:latin typeface="Impact" pitchFamily="34" charset="0"/>
            </a:endParaRPr>
          </a:p>
        </p:txBody>
      </p:sp>
      <p:sp>
        <p:nvSpPr>
          <p:cNvPr id="51213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4103688" y="1557338"/>
            <a:ext cx="5040312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600" b="1" dirty="0" smtClean="0">
                <a:solidFill>
                  <a:srgbClr val="0066FF"/>
                </a:solidFill>
                <a:latin typeface="Impact" pitchFamily="34" charset="0"/>
              </a:rPr>
              <a:t>Вылечил зверей</a:t>
            </a:r>
          </a:p>
          <a:p>
            <a:pPr eaLnBrk="1" hangingPunct="1">
              <a:lnSpc>
                <a:spcPct val="80000"/>
              </a:lnSpc>
            </a:pPr>
            <a:endParaRPr lang="ru-RU" altLang="ru-RU" sz="3200" b="1" dirty="0" smtClean="0">
              <a:solidFill>
                <a:srgbClr val="0066FF"/>
              </a:solidFill>
              <a:latin typeface="Impac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4000" b="1" dirty="0" smtClean="0">
                <a:solidFill>
                  <a:srgbClr val="0066FF"/>
                </a:solidFill>
                <a:latin typeface="Impact" pitchFamily="34" charset="0"/>
              </a:rPr>
              <a:t>Съел таракана</a:t>
            </a:r>
          </a:p>
          <a:p>
            <a:pPr eaLnBrk="1" hangingPunct="1">
              <a:lnSpc>
                <a:spcPct val="80000"/>
              </a:lnSpc>
            </a:pPr>
            <a:endParaRPr lang="ru-RU" altLang="ru-RU" sz="3600" b="1" dirty="0" smtClean="0">
              <a:solidFill>
                <a:srgbClr val="0066FF"/>
              </a:solidFill>
              <a:latin typeface="Impac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3200" b="1" dirty="0" smtClean="0">
              <a:solidFill>
                <a:srgbClr val="0066FF"/>
              </a:solidFill>
              <a:latin typeface="Impac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4000" b="1" dirty="0" smtClean="0">
                <a:solidFill>
                  <a:srgbClr val="0066FF"/>
                </a:solidFill>
                <a:latin typeface="Impact" pitchFamily="34" charset="0"/>
              </a:rPr>
              <a:t>Проглотил солнце</a:t>
            </a:r>
          </a:p>
          <a:p>
            <a:pPr eaLnBrk="1" hangingPunct="1">
              <a:lnSpc>
                <a:spcPct val="80000"/>
              </a:lnSpc>
            </a:pPr>
            <a:endParaRPr lang="ru-RU" altLang="ru-RU" sz="3600" b="1" dirty="0" smtClean="0">
              <a:solidFill>
                <a:srgbClr val="0066FF"/>
              </a:solidFill>
              <a:latin typeface="Impact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3200" b="1" dirty="0" smtClean="0">
              <a:solidFill>
                <a:srgbClr val="0066FF"/>
              </a:solidFill>
              <a:latin typeface="Impac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3600" b="1" dirty="0" smtClean="0">
                <a:solidFill>
                  <a:srgbClr val="0066FF"/>
                </a:solidFill>
                <a:latin typeface="Impact" pitchFamily="34" charset="0"/>
              </a:rPr>
              <a:t>Спас Муху-Цокотуху</a:t>
            </a:r>
          </a:p>
          <a:p>
            <a:pPr eaLnBrk="1" hangingPunct="1">
              <a:lnSpc>
                <a:spcPct val="80000"/>
              </a:lnSpc>
            </a:pPr>
            <a:endParaRPr lang="ru-RU" altLang="ru-RU" sz="3200" b="1" dirty="0" smtClean="0">
              <a:solidFill>
                <a:srgbClr val="0066FF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686800" cy="4905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800" b="1" cap="none" smtClean="0">
                <a:solidFill>
                  <a:srgbClr val="800000"/>
                </a:solidFill>
              </a:rPr>
              <a:t>«Угадай сказку о Крокодиле»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746760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«Долго, долго крокодил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Море синее тушил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Пирогами, и блинами,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И сушеными грибами».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5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(«Путаница»)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«Вдруг навстречу мой хороший,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Мой любимый Крокодил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Он с </a:t>
            </a:r>
            <a:r>
              <a:rPr lang="ru-RU" b="1" i="1" dirty="0" err="1" smtClean="0">
                <a:solidFill>
                  <a:srgbClr val="002060"/>
                </a:solidFill>
              </a:rPr>
              <a:t>Тотошей</a:t>
            </a:r>
            <a:r>
              <a:rPr lang="ru-RU" b="1" i="1" dirty="0" smtClean="0">
                <a:solidFill>
                  <a:srgbClr val="002060"/>
                </a:solidFill>
              </a:rPr>
              <a:t> и </a:t>
            </a:r>
            <a:r>
              <a:rPr lang="ru-RU" b="1" i="1" dirty="0" err="1" smtClean="0">
                <a:solidFill>
                  <a:srgbClr val="002060"/>
                </a:solidFill>
              </a:rPr>
              <a:t>Кокошей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По аллее проходил…»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800" b="1" i="1" u="sng" dirty="0" smtClean="0">
                <a:solidFill>
                  <a:srgbClr val="002060"/>
                </a:solidFill>
              </a:rPr>
              <a:t>(«</a:t>
            </a:r>
            <a:r>
              <a:rPr lang="ru-RU" sz="3800" b="1" i="1" u="sng" dirty="0" err="1" smtClean="0">
                <a:solidFill>
                  <a:srgbClr val="002060"/>
                </a:solidFill>
              </a:rPr>
              <a:t>Мойдодыр</a:t>
            </a:r>
            <a:r>
              <a:rPr lang="ru-RU" sz="3800" b="1" i="1" u="sng" dirty="0" smtClean="0">
                <a:solidFill>
                  <a:srgbClr val="002060"/>
                </a:solidFill>
              </a:rPr>
              <a:t>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3400" b="1" cap="none" smtClean="0">
                <a:solidFill>
                  <a:srgbClr val="800000"/>
                </a:solidFill>
              </a:rPr>
              <a:t>«Угадай сказку о Крокодиле»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rgbClr val="009900"/>
                </a:solidFill>
              </a:rPr>
              <a:t>И со слезами просил: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rgbClr val="009900"/>
                </a:solidFill>
              </a:rPr>
              <a:t>«Мой милый, хороший,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rgbClr val="009900"/>
                </a:solidFill>
              </a:rPr>
              <a:t>Пришли мне калоши,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rgbClr val="009900"/>
                </a:solidFill>
              </a:rPr>
              <a:t>И мне , и жене и </a:t>
            </a:r>
            <a:r>
              <a:rPr lang="ru-RU" sz="2800" b="1" i="1" dirty="0" err="1" smtClean="0">
                <a:solidFill>
                  <a:srgbClr val="009900"/>
                </a:solidFill>
              </a:rPr>
              <a:t>Тотоше</a:t>
            </a:r>
            <a:r>
              <a:rPr lang="ru-RU" sz="2800" b="1" i="1" dirty="0" smtClean="0">
                <a:solidFill>
                  <a:srgbClr val="009900"/>
                </a:solidFill>
              </a:rPr>
              <a:t>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(«Телефон»)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3600" b="1" i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rgbClr val="0066FF"/>
                </a:solidFill>
              </a:rPr>
              <a:t>Жил да был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rgbClr val="0066FF"/>
                </a:solidFill>
              </a:rPr>
              <a:t>Крокодил.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i="1" dirty="0" smtClean="0">
                <a:solidFill>
                  <a:srgbClr val="0066FF"/>
                </a:solidFill>
              </a:rPr>
              <a:t>Он по улицам ходил</a:t>
            </a:r>
            <a:r>
              <a:rPr lang="ru-RU" sz="3200" b="1" i="1" dirty="0" smtClean="0">
                <a:solidFill>
                  <a:srgbClr val="0066FF"/>
                </a:solidFill>
              </a:rPr>
              <a:t>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200" b="1" i="1" dirty="0" smtClean="0">
                <a:solidFill>
                  <a:srgbClr val="0066FF"/>
                </a:solidFill>
              </a:rPr>
              <a:t>По-турецки говорил..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(«Крокодил»)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</TotalTime>
  <Words>520</Words>
  <Application>Microsoft Office PowerPoint</Application>
  <PresentationFormat>Экран (4:3)</PresentationFormat>
  <Paragraphs>182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Эркер</vt:lpstr>
      <vt:lpstr>1_Эркер</vt:lpstr>
      <vt:lpstr>2_Эркер</vt:lpstr>
      <vt:lpstr>Презентация PowerPoint</vt:lpstr>
      <vt:lpstr>Презентация PowerPoint</vt:lpstr>
      <vt:lpstr>КРОССВОРД</vt:lpstr>
      <vt:lpstr>ВСПОМНИ СКАЗКУ</vt:lpstr>
      <vt:lpstr>ЧТО? ГДЕ? КОГДА?</vt:lpstr>
      <vt:lpstr>«Сказочные герои»</vt:lpstr>
      <vt:lpstr>«Героический поступок»</vt:lpstr>
      <vt:lpstr>«Угадай сказку о Крокодиле»</vt:lpstr>
      <vt:lpstr>«Угадай сказку о Крокодиле»</vt:lpstr>
      <vt:lpstr>«Угадай сказку о Крокодиле»</vt:lpstr>
      <vt:lpstr>Выбери правильный ответ:</vt:lpstr>
      <vt:lpstr>Какая река упоминается в сказках К.Чуковского?</vt:lpstr>
      <vt:lpstr>В какой сказке пришлось бегемота тащить из болота?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148</cp:revision>
  <dcterms:modified xsi:type="dcterms:W3CDTF">2014-03-30T19:02:02Z</dcterms:modified>
</cp:coreProperties>
</file>