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8" r:id="rId14"/>
    <p:sldId id="274" r:id="rId15"/>
    <p:sldId id="269" r:id="rId16"/>
    <p:sldId id="272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1A48-3E72-4432-BBD8-965650FFB334}" type="datetimeFigureOut">
              <a:rPr lang="ru-RU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CA0E-6050-416B-8BED-4EBC77CC56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E662C-BEFD-4CC2-ADD3-83C7E6B31EC0}" type="datetimeFigureOut">
              <a:rPr lang="ru-RU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6EF24-A7E7-4530-85FF-82291C9637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6195-6E48-4FA8-AB9F-0E5BCBBE55E6}" type="datetimeFigureOut">
              <a:rPr lang="ru-RU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BB1D-C4C6-4D43-BDE1-0D34D24504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CD74-1EDC-40B0-9196-CF6EE5441BFB}" type="datetimeFigureOut">
              <a:rPr lang="ru-RU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18BA-1147-4656-B77D-E17EE5B130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D67DA-749C-497A-86E0-587CD1208DA3}" type="datetimeFigureOut">
              <a:rPr lang="ru-RU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E8C6-F91C-4981-939B-7A11E02502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C14AD-29F0-45EE-B1E3-A6B3B2CA5623}" type="datetimeFigureOut">
              <a:rPr lang="ru-RU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DCA5-F1CE-405D-9751-E616FFF2A4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45AD-8CCF-4E6A-9ADC-E1C11C7DCBD0}" type="datetimeFigureOut">
              <a:rPr lang="ru-RU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ED536-726C-4F95-8597-C80AC50DD3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F34D-73FF-406B-9334-849935B5FEEB}" type="datetimeFigureOut">
              <a:rPr lang="ru-RU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12484-F602-4B42-BBC8-9FFA3DFD99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3A80F-5FEF-4C60-8FF4-D2EE3027EFD9}" type="datetimeFigureOut">
              <a:rPr lang="ru-RU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3F39A-EE8F-4B80-93AF-A8BFC170E0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4C47B-BF34-4745-B407-AEC37DCA7EA5}" type="datetimeFigureOut">
              <a:rPr lang="ru-RU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77F43-0607-4F4D-84D4-305EBB2E0F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DB16-7127-4090-8635-DBC6B59619FA}" type="datetimeFigureOut">
              <a:rPr lang="ru-RU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EEFD9-CBE3-49FF-9BEB-6A532F2154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rawn_wallpapers_three_Trees_032988_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0255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615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071563" y="1600200"/>
            <a:ext cx="76152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DBF860-E5C8-414B-9010-95A683CD1FD4}" type="datetimeFigureOut">
              <a:rPr lang="ru-RU"/>
              <a:pPr>
                <a:defRPr/>
              </a:pPr>
              <a:t>02.04.2014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D85FC7-BBF3-435F-8617-687C54E506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0" r:id="rId2"/>
    <p:sldLayoutId id="214748375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25180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25180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25180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25180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25180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57163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Государственное бюджетное общеобразовательное учреждение Самарской области основная общеобразовательная школа пос.Кошелевка муниципального района Сызранский Самарской области</a:t>
            </a:r>
            <a:endParaRPr lang="ru-RU" sz="22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2995618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dirty="0" smtClean="0"/>
              <a:t>Н.Н.Носов  «На горке»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dirty="0" smtClean="0"/>
          </a:p>
          <a:p>
            <a:pPr algn="r" eaLnBrk="1" hangingPunct="1"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Урок литературного чтения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во 2 классе</a:t>
            </a:r>
          </a:p>
          <a:p>
            <a:pPr algn="r" eaLnBrk="1" hangingPunct="1"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Разработала: Сухарева О.А.</a:t>
            </a:r>
          </a:p>
          <a:p>
            <a:pPr algn="r" eaLnBrk="1" hangingPunct="1"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учитель начальных классов</a:t>
            </a: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357166"/>
            <a:ext cx="7615237" cy="100013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/>
              <a:t>Физкультминутка  «Во дворе»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071563" y="1071563"/>
            <a:ext cx="7615237" cy="55006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    </a:t>
            </a:r>
            <a:r>
              <a:rPr lang="ru-RU" sz="2900" smtClean="0"/>
              <a:t>Раз, два, раз, два-  </a:t>
            </a:r>
            <a:r>
              <a:rPr lang="ru-RU" sz="2900" i="1" smtClean="0"/>
              <a:t>    </a:t>
            </a:r>
            <a:r>
              <a:rPr lang="ru-RU" sz="2900" b="1" i="1" smtClean="0"/>
              <a:t>(хлопаем в ладоши)</a:t>
            </a:r>
            <a:r>
              <a:rPr lang="ru-RU" sz="2900" smtClean="0"/>
              <a:t/>
            </a:r>
            <a:br>
              <a:rPr lang="ru-RU" sz="2900" smtClean="0"/>
            </a:br>
            <a:r>
              <a:rPr lang="ru-RU" sz="2900" smtClean="0"/>
              <a:t>Начинается игра.</a:t>
            </a:r>
            <a:br>
              <a:rPr lang="ru-RU" sz="2900" smtClean="0"/>
            </a:br>
            <a:r>
              <a:rPr lang="ru-RU" sz="2900" smtClean="0"/>
              <a:t>Разгребаем снег лопатой, </a:t>
            </a:r>
            <a:r>
              <a:rPr lang="ru-RU" sz="2900" b="1" i="1" smtClean="0"/>
              <a:t>(имитируем движения)</a:t>
            </a:r>
            <a:r>
              <a:rPr lang="ru-RU" sz="2900" smtClean="0"/>
              <a:t/>
            </a:r>
            <a:br>
              <a:rPr lang="ru-RU" sz="2900" smtClean="0"/>
            </a:br>
            <a:r>
              <a:rPr lang="ru-RU" sz="2900" smtClean="0"/>
              <a:t>Строим горку во дворе.</a:t>
            </a:r>
            <a:br>
              <a:rPr lang="ru-RU" sz="2900" smtClean="0"/>
            </a:br>
            <a:r>
              <a:rPr lang="ru-RU" sz="2900" smtClean="0"/>
              <a:t>Белой и пушистой ватой </a:t>
            </a:r>
            <a:r>
              <a:rPr lang="ru-RU" sz="2900" b="1" i="1" smtClean="0"/>
              <a:t>(вытягиваем руки вперёд, поворачиваем корпус вправо и влево)</a:t>
            </a:r>
            <a:r>
              <a:rPr lang="ru-RU" sz="2900" smtClean="0"/>
              <a:t/>
            </a:r>
            <a:br>
              <a:rPr lang="ru-RU" sz="2900" smtClean="0"/>
            </a:br>
            <a:r>
              <a:rPr lang="ru-RU" sz="2900" smtClean="0"/>
              <a:t>Двор украшен в декабре.</a:t>
            </a:r>
            <a:br>
              <a:rPr lang="ru-RU" sz="2900" smtClean="0"/>
            </a:br>
            <a:r>
              <a:rPr lang="ru-RU" sz="2900" smtClean="0"/>
              <a:t>Раз, два, раз, два     </a:t>
            </a:r>
            <a:r>
              <a:rPr lang="ru-RU" sz="2900" i="1" smtClean="0"/>
              <a:t> </a:t>
            </a:r>
            <a:r>
              <a:rPr lang="ru-RU" sz="2900" b="1" i="1" smtClean="0"/>
              <a:t>(ритмично топаем)</a:t>
            </a:r>
            <a:r>
              <a:rPr lang="ru-RU" sz="2900" smtClean="0"/>
              <a:t/>
            </a:r>
            <a:br>
              <a:rPr lang="ru-RU" sz="2900" smtClean="0"/>
            </a:br>
            <a:r>
              <a:rPr lang="ru-RU" sz="2900" smtClean="0"/>
              <a:t>Вот и кончилась игра. 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0"/>
            <a:ext cx="8358246" cy="207167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200" dirty="0" smtClean="0"/>
              <a:t>Прочитайте  стихотворение   В. Волиной,  выбрав подходящую интонацию:  уверенность, удивление, обиду, недовольство, осуждение, угрозу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9" name="Содержимое 6" descr="b3ac313408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88" y="2786063"/>
            <a:ext cx="4000500" cy="3571875"/>
          </a:xfrm>
        </p:spPr>
      </p:pic>
      <p:sp>
        <p:nvSpPr>
          <p:cNvPr id="14340" name="Текст 5"/>
          <p:cNvSpPr>
            <a:spLocks noGrp="1"/>
          </p:cNvSpPr>
          <p:nvPr>
            <p:ph type="body" sz="half" idx="2"/>
          </p:nvPr>
        </p:nvSpPr>
        <p:spPr>
          <a:xfrm>
            <a:off x="642938" y="1785938"/>
            <a:ext cx="5643562" cy="4857750"/>
          </a:xfrm>
        </p:spPr>
        <p:txBody>
          <a:bodyPr/>
          <a:lstStyle/>
          <a:p>
            <a:pPr eaLnBrk="1" hangingPunct="1"/>
            <a:r>
              <a:rPr lang="ru-RU" sz="2400" smtClean="0"/>
              <a:t>            </a:t>
            </a:r>
            <a:r>
              <a:rPr lang="ru-RU" sz="2500" b="1" smtClean="0"/>
              <a:t>Коля Кнопкин проживает</a:t>
            </a:r>
          </a:p>
          <a:p>
            <a:pPr eaLnBrk="1" hangingPunct="1"/>
            <a:r>
              <a:rPr lang="ru-RU" sz="2500" b="1" smtClean="0"/>
              <a:t>            В нашем доме пятый год.</a:t>
            </a:r>
          </a:p>
          <a:p>
            <a:pPr eaLnBrk="1" hangingPunct="1"/>
            <a:r>
              <a:rPr lang="ru-RU" sz="2500" b="1" smtClean="0"/>
              <a:t>            Не скандалит, не хворает,</a:t>
            </a:r>
          </a:p>
          <a:p>
            <a:pPr eaLnBrk="1" hangingPunct="1"/>
            <a:r>
              <a:rPr lang="ru-RU" sz="2500" b="1" smtClean="0"/>
              <a:t>            Не дерется, не ревет…</a:t>
            </a:r>
          </a:p>
          <a:p>
            <a:pPr eaLnBrk="1" hangingPunct="1"/>
            <a:r>
              <a:rPr lang="ru-RU" sz="2500" b="1" smtClean="0"/>
              <a:t>            Подрастает этот мальчик</a:t>
            </a:r>
          </a:p>
          <a:p>
            <a:pPr eaLnBrk="1" hangingPunct="1"/>
            <a:r>
              <a:rPr lang="ru-RU" sz="2500" b="1" smtClean="0"/>
              <a:t>            Не по дням, а по часам…</a:t>
            </a:r>
          </a:p>
          <a:p>
            <a:pPr eaLnBrk="1" hangingPunct="1"/>
            <a:r>
              <a:rPr lang="ru-RU" sz="2500" b="1" smtClean="0"/>
              <a:t>            Не умеет этот мальчик</a:t>
            </a:r>
          </a:p>
          <a:p>
            <a:pPr eaLnBrk="1" hangingPunct="1"/>
            <a:r>
              <a:rPr lang="ru-RU" sz="2500" b="1" smtClean="0"/>
              <a:t>            Ничего на свете сам:</a:t>
            </a:r>
          </a:p>
          <a:p>
            <a:pPr eaLnBrk="1" hangingPunct="1"/>
            <a:r>
              <a:rPr lang="ru-RU" sz="2500" b="1" smtClean="0"/>
              <a:t>            Ни кровать свою убрать, </a:t>
            </a:r>
          </a:p>
          <a:p>
            <a:pPr eaLnBrk="1" hangingPunct="1"/>
            <a:r>
              <a:rPr lang="ru-RU" sz="2500" b="1" smtClean="0"/>
              <a:t>            Ни башмак зашнуровать.</a:t>
            </a:r>
          </a:p>
          <a:p>
            <a:pPr eaLnBrk="1" hangingPunct="1"/>
            <a:endParaRPr lang="ru-RU" sz="25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/>
              <a:t>Дворницкая</a:t>
            </a:r>
            <a:r>
              <a:rPr lang="ru-RU" sz="3600" dirty="0" smtClean="0"/>
              <a:t> – помещение для дворника, работника, поддерживающего порядок и чистоту на улице.</a:t>
            </a:r>
          </a:p>
          <a:p>
            <a:pPr>
              <a:defRPr/>
            </a:pPr>
            <a:r>
              <a:rPr lang="ru-RU" sz="3600" b="1" dirty="0" smtClean="0"/>
              <a:t>На четвереньках </a:t>
            </a:r>
            <a:r>
              <a:rPr lang="ru-RU" sz="3600" dirty="0" smtClean="0"/>
              <a:t>- 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поза</a:t>
            </a:r>
            <a:r>
              <a:rPr lang="ru-RU" sz="3600" dirty="0" smtClean="0"/>
              <a:t>, в которой человек стоит, одновременно опираясь на обе руки и ноги </a:t>
            </a:r>
            <a:br>
              <a:rPr lang="ru-RU" sz="3600" dirty="0" smtClean="0"/>
            </a:b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7" y="274638"/>
            <a:ext cx="7901014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/>
              <a:t>Найдите пословицу, которая выражает главную мысль рассказа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1563" y="1214438"/>
            <a:ext cx="7615237" cy="4911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b="1" i="1" smtClean="0">
                <a:latin typeface="Bookman Old Style" pitchFamily="18" charset="0"/>
              </a:rPr>
              <a:t>   </a:t>
            </a:r>
            <a:r>
              <a:rPr lang="ru-RU" b="1" smtClean="0">
                <a:latin typeface="Bookman Old Style" pitchFamily="18" charset="0"/>
              </a:rPr>
              <a:t>1</a:t>
            </a:r>
            <a:r>
              <a:rPr lang="ru-RU" b="1" i="1" smtClean="0">
                <a:latin typeface="Bookman Old Style" pitchFamily="18" charset="0"/>
              </a:rPr>
              <a:t>. </a:t>
            </a:r>
            <a:r>
              <a:rPr lang="ru-RU" b="1" smtClean="0">
                <a:latin typeface="Bookman Old Style" pitchFamily="18" charset="0"/>
              </a:rPr>
              <a:t>Поспешишь – людей насмешишь.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latin typeface="Bookman Old Style" pitchFamily="18" charset="0"/>
              </a:rPr>
              <a:t>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latin typeface="Bookman Old Style" pitchFamily="18" charset="0"/>
              </a:rPr>
              <a:t>   2. Семь раз отмерь, а один отрежь.</a:t>
            </a:r>
          </a:p>
          <a:p>
            <a:pPr eaLnBrk="1" hangingPunct="1">
              <a:buFont typeface="Arial" charset="0"/>
              <a:buNone/>
            </a:pPr>
            <a:endParaRPr lang="ru-RU" b="1" smtClean="0">
              <a:latin typeface="Bookman Old Styl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b="1" smtClean="0">
                <a:latin typeface="Bookman Old Style" pitchFamily="18" charset="0"/>
              </a:rPr>
              <a:t>   3. Умел ошибиться, умей и поправиться.</a:t>
            </a:r>
          </a:p>
          <a:p>
            <a:pPr eaLnBrk="1" hangingPunct="1"/>
            <a:endParaRPr lang="ru-RU" b="1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142852"/>
            <a:ext cx="8286776" cy="92869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/>
              <a:t>Расставьте  картинки  по порядку</a:t>
            </a:r>
            <a:endParaRPr lang="ru-RU" sz="3200" dirty="0"/>
          </a:p>
        </p:txBody>
      </p:sp>
      <p:pic>
        <p:nvPicPr>
          <p:cNvPr id="1741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38" y="1071563"/>
            <a:ext cx="6072187" cy="5438775"/>
          </a:xfr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2286000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72438" y="1643063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29438" y="5602288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5875" y="3786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143875" y="3714750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615237" cy="79690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071563" y="1071563"/>
            <a:ext cx="7858125" cy="528637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r>
              <a:rPr lang="ru-RU" i="1" smtClean="0"/>
              <a:t>1. Ребята строят горку .(+)</a:t>
            </a:r>
            <a:endParaRPr lang="ru-RU" smtClean="0"/>
          </a:p>
          <a:p>
            <a:r>
              <a:rPr lang="ru-RU" i="1" smtClean="0"/>
              <a:t>2. Хитрый Котька смотрит в окно. (-)</a:t>
            </a:r>
            <a:endParaRPr lang="ru-RU" smtClean="0"/>
          </a:p>
          <a:p>
            <a:r>
              <a:rPr lang="ru-RU" i="1" smtClean="0"/>
              <a:t>3. Хитрец на скользкой горке.(+)</a:t>
            </a:r>
            <a:endParaRPr lang="ru-RU" smtClean="0"/>
          </a:p>
          <a:p>
            <a:r>
              <a:rPr lang="ru-RU" i="1" smtClean="0"/>
              <a:t>4. Котька испортил  горку песком.(+)</a:t>
            </a:r>
            <a:endParaRPr lang="ru-RU" smtClean="0"/>
          </a:p>
          <a:p>
            <a:r>
              <a:rPr lang="ru-RU" i="1" smtClean="0"/>
              <a:t>5. Ребята ругают Котьку (+)</a:t>
            </a:r>
            <a:endParaRPr lang="ru-RU" smtClean="0"/>
          </a:p>
          <a:p>
            <a:r>
              <a:rPr lang="ru-RU" i="1" smtClean="0"/>
              <a:t>6. Котька помогает ребятам. (+)</a:t>
            </a:r>
            <a:endParaRPr lang="ru-RU" smtClean="0"/>
          </a:p>
          <a:p>
            <a:r>
              <a:rPr lang="ru-RU" i="1" smtClean="0"/>
              <a:t>7. Котька делает ступеньки</a:t>
            </a:r>
            <a:r>
              <a:rPr lang="ru-RU" smtClean="0"/>
              <a:t>. (-)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Пересказ плана по сюжетным картинкам</a:t>
            </a:r>
          </a:p>
          <a:p>
            <a:r>
              <a:rPr lang="ru-RU" smtClean="0"/>
              <a:t>Нарисовать картинку для недостающего пункта плана «Котька делает ступеньки»</a:t>
            </a:r>
          </a:p>
          <a:p>
            <a:r>
              <a:rPr lang="ru-RU" smtClean="0"/>
              <a:t>Составит кластер или синквейн к слову «Друзья»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615237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С какой целью Н.Носов написал рассказ «На горке»?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smtClean="0"/>
              <a:t>1. Развеселить читателей</a:t>
            </a:r>
          </a:p>
          <a:p>
            <a:r>
              <a:rPr lang="ru-RU" sz="4000" b="1" smtClean="0"/>
              <a:t>2. Подшутить, посмеяться над ребятами.</a:t>
            </a:r>
          </a:p>
          <a:p>
            <a:r>
              <a:rPr lang="ru-RU" sz="4000" b="1" smtClean="0"/>
              <a:t>3. Показать, что не нужно бояться признавать и исправлять свои ошибки.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smtClean="0"/>
              <a:t>1.</a:t>
            </a:r>
            <a:r>
              <a:rPr lang="ru-RU" sz="4000" smtClean="0"/>
              <a:t> </a:t>
            </a:r>
            <a:r>
              <a:rPr lang="ru-RU" sz="4000" b="1" smtClean="0"/>
              <a:t>Я научился…</a:t>
            </a:r>
          </a:p>
          <a:p>
            <a:r>
              <a:rPr lang="ru-RU" sz="4000" b="1" smtClean="0"/>
              <a:t>2. Было интересно…</a:t>
            </a:r>
          </a:p>
          <a:p>
            <a:r>
              <a:rPr lang="ru-RU" sz="4000" b="1" smtClean="0"/>
              <a:t>3. Было трудно…</a:t>
            </a:r>
          </a:p>
          <a:p>
            <a:r>
              <a:rPr lang="ru-RU" sz="4000" b="1" smtClean="0"/>
              <a:t>4. Больше всего мне понравилось…</a:t>
            </a:r>
          </a:p>
          <a:p>
            <a:r>
              <a:rPr lang="ru-RU" sz="4000" b="1" smtClean="0"/>
              <a:t>5. Я понял, что…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428604"/>
            <a:ext cx="7615237" cy="78581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071563" y="642938"/>
            <a:ext cx="7715250" cy="5715000"/>
          </a:xfrm>
        </p:spPr>
        <p:txBody>
          <a:bodyPr/>
          <a:lstStyle/>
          <a:p>
            <a:pPr eaLnBrk="1" hangingPunct="1"/>
            <a:r>
              <a:rPr lang="ru-RU" sz="2800" smtClean="0"/>
              <a:t>ТИП УРОКА: комбинированный</a:t>
            </a:r>
          </a:p>
          <a:p>
            <a:pPr eaLnBrk="1" hangingPunct="1"/>
            <a:r>
              <a:rPr lang="ru-RU" sz="2800" smtClean="0"/>
              <a:t>ЦЕЛИ: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1. Познакомить учащихся с содержанием рассказа.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2. Учить делить текст на части, составлять план,  находить главную мысль, подробно излагать прочитанное.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3. Развивать навыки чтения, связную речь, мышление, память, внимание.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4.Воспитывать трудолюбие и уважение к чужому труду.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3357586" cy="5929354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ru-RU" sz="2000" dirty="0" smtClean="0"/>
              <a:t>- </a:t>
            </a:r>
            <a:r>
              <a:rPr lang="ru-RU" sz="2700" dirty="0" smtClean="0"/>
              <a:t>Знакомы  ли  вы с  этим  героем?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Какой  писатель написал  книгу об  этом  герое?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Какие произведения этого  автора  вы знаете?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6147" name="Содержимое 5" descr="b17b1795-ee3a-48d9-84a1-6502ac3656c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9625" y="571500"/>
            <a:ext cx="4524375" cy="57261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800" dirty="0" smtClean="0"/>
              <a:t>Найдите  портрет  Н. Носова  среди портретов  других  писателей</a:t>
            </a:r>
            <a:endParaRPr lang="ru-RU" sz="2800" dirty="0"/>
          </a:p>
        </p:txBody>
      </p:sp>
      <p:pic>
        <p:nvPicPr>
          <p:cNvPr id="10" name="Содержимое 9" descr="122660656025Chukovskii1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071810"/>
            <a:ext cx="2310856" cy="3543312"/>
          </a:xfrm>
          <a:effectLst>
            <a:softEdge rad="112500"/>
          </a:effectLst>
        </p:spPr>
      </p:pic>
      <p:pic>
        <p:nvPicPr>
          <p:cNvPr id="12" name="Содержимое 11" descr="98433258_442DA2F5BC9C6CCF566FDBC1831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715140" y="1428736"/>
            <a:ext cx="1987077" cy="3073181"/>
          </a:xfrm>
          <a:effectLst>
            <a:softEdge rad="112500"/>
          </a:effectLst>
        </p:spPr>
      </p:pic>
      <p:pic>
        <p:nvPicPr>
          <p:cNvPr id="17410" name="Picture 2" descr="http://s-marshak.ru/books/i/i05/i05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500174"/>
            <a:ext cx="2700887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extrabooks.ru/wp-content/uploads/2010/03/nikolai_nos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643314"/>
            <a:ext cx="2540290" cy="3044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5" name="TextBox 13"/>
          <p:cNvSpPr txBox="1">
            <a:spLocks noChangeArrowheads="1"/>
          </p:cNvSpPr>
          <p:nvPr/>
        </p:nvSpPr>
        <p:spPr bwMode="auto">
          <a:xfrm>
            <a:off x="1071563" y="257175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 1</a:t>
            </a:r>
          </a:p>
        </p:txBody>
      </p:sp>
      <p:sp>
        <p:nvSpPr>
          <p:cNvPr id="7176" name="TextBox 14"/>
          <p:cNvSpPr txBox="1">
            <a:spLocks noChangeArrowheads="1"/>
          </p:cNvSpPr>
          <p:nvPr/>
        </p:nvSpPr>
        <p:spPr bwMode="auto">
          <a:xfrm>
            <a:off x="3357563" y="5357813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2</a:t>
            </a:r>
          </a:p>
        </p:txBody>
      </p:sp>
      <p:sp>
        <p:nvSpPr>
          <p:cNvPr id="7177" name="TextBox 15"/>
          <p:cNvSpPr txBox="1">
            <a:spLocks noChangeArrowheads="1"/>
          </p:cNvSpPr>
          <p:nvPr/>
        </p:nvSpPr>
        <p:spPr bwMode="auto">
          <a:xfrm>
            <a:off x="5500688" y="3143250"/>
            <a:ext cx="100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3</a:t>
            </a:r>
          </a:p>
        </p:txBody>
      </p:sp>
      <p:sp>
        <p:nvSpPr>
          <p:cNvPr id="7178" name="TextBox 16"/>
          <p:cNvSpPr txBox="1">
            <a:spLocks noChangeArrowheads="1"/>
          </p:cNvSpPr>
          <p:nvPr/>
        </p:nvSpPr>
        <p:spPr bwMode="auto">
          <a:xfrm>
            <a:off x="7429500" y="4500563"/>
            <a:ext cx="1071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615237" cy="51115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/>
              <a:t>Проверь себя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928688"/>
            <a:ext cx="8143875" cy="5197475"/>
          </a:xfrm>
        </p:spPr>
        <p:txBody>
          <a:bodyPr/>
          <a:lstStyle/>
          <a:p>
            <a:pPr eaLnBrk="1" hangingPunct="1"/>
            <a:r>
              <a:rPr lang="ru-RU" sz="3000" smtClean="0"/>
              <a:t>Тест по рассказу Н.Носова «Живая шляпа»</a:t>
            </a:r>
          </a:p>
          <a:p>
            <a:pPr eaLnBrk="1" hangingPunct="1">
              <a:buFont typeface="Arial" charset="0"/>
              <a:buNone/>
            </a:pPr>
            <a:r>
              <a:rPr lang="ru-RU" sz="3000" smtClean="0"/>
              <a:t>    </a:t>
            </a:r>
            <a:r>
              <a:rPr lang="ru-RU" sz="2800" smtClean="0"/>
              <a:t> 1</a:t>
            </a:r>
            <a:r>
              <a:rPr lang="ru-RU" sz="2800" u="sng" smtClean="0"/>
              <a:t>. Как звали котёнка?</a:t>
            </a:r>
            <a:endParaRPr lang="ru-RU" sz="2800" smtClean="0"/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а) Мурзик;  б) Васька;  в) Пушок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2. </a:t>
            </a:r>
            <a:r>
              <a:rPr lang="ru-RU" sz="2800" u="sng" smtClean="0"/>
              <a:t>Что делал котёнок в начале рассказа?</a:t>
            </a:r>
            <a:endParaRPr lang="ru-RU" sz="2800" smtClean="0"/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а) Сидел на полу возле комода и ловил мух;</a:t>
            </a:r>
            <a:br>
              <a:rPr lang="ru-RU" sz="2800" smtClean="0"/>
            </a:br>
            <a:r>
              <a:rPr lang="ru-RU" sz="2800" smtClean="0"/>
              <a:t> б) Спал на диване;</a:t>
            </a:r>
            <a:br>
              <a:rPr lang="ru-RU" sz="2800" smtClean="0"/>
            </a:br>
            <a:r>
              <a:rPr lang="ru-RU" sz="2800" smtClean="0"/>
              <a:t> в) Играл с мальчиками.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3. </a:t>
            </a:r>
            <a:r>
              <a:rPr lang="ru-RU" sz="2800" u="sng" smtClean="0"/>
              <a:t>Какой был хвост у кота?</a:t>
            </a:r>
            <a:endParaRPr lang="ru-RU" sz="2800" smtClean="0"/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а) белый; б) серый;. в) черный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4.</a:t>
            </a:r>
            <a:r>
              <a:rPr lang="ru-RU" sz="2800" u="sng" smtClean="0"/>
              <a:t>Где лежала шляпа?</a:t>
            </a:r>
            <a:endParaRPr lang="ru-RU" sz="2800" smtClean="0"/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 а) на столе; б) на комоде; в) на полке</a:t>
            </a:r>
          </a:p>
          <a:p>
            <a:pPr eaLnBrk="1" hangingPunct="1"/>
            <a:endParaRPr lang="ru-RU" sz="3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1563" y="428625"/>
            <a:ext cx="7615237" cy="62150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    5. </a:t>
            </a:r>
            <a:r>
              <a:rPr lang="ru-RU" sz="2800" u="sng" smtClean="0"/>
              <a:t>Почему  упала  шляпа?</a:t>
            </a:r>
            <a:endParaRPr lang="ru-RU" sz="2800" smtClean="0"/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а) уцепился кот; б) дунул ветер; в) задели ребята;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6. </a:t>
            </a:r>
            <a:r>
              <a:rPr lang="ru-RU" sz="2800" u="sng" smtClean="0"/>
              <a:t>Как звали мальчиков – героев рассказа?</a:t>
            </a:r>
            <a:endParaRPr lang="ru-RU" sz="2800" smtClean="0"/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а) Леша и Дима; б) Толя и Коля; в) Володя и Вадик.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7. </a:t>
            </a:r>
            <a:r>
              <a:rPr lang="ru-RU" sz="2800" u="sng" smtClean="0"/>
              <a:t>Какое оружие выбрали мальчики для борьбы со шляпой?</a:t>
            </a:r>
            <a:endParaRPr lang="ru-RU" sz="2800" smtClean="0"/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а) Огурцы; б) Картофель; в) Яблоки.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8. </a:t>
            </a:r>
            <a:r>
              <a:rPr lang="ru-RU" sz="2800" u="sng" smtClean="0"/>
              <a:t>Кто первый раскрыл секрет «живой» шляпы?</a:t>
            </a:r>
            <a:endParaRPr lang="ru-RU" sz="2800" smtClean="0"/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а) Володя; б) Вадик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Ключ к тесту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0" y="1600200"/>
          <a:ext cx="7258050" cy="4756150"/>
        </p:xfrm>
        <a:graphic>
          <a:graphicData uri="http://schemas.openxmlformats.org/drawingml/2006/table">
            <a:tbl>
              <a:tblPr/>
              <a:tblGrid>
                <a:gridCol w="1814513"/>
                <a:gridCol w="1814512"/>
                <a:gridCol w="1814513"/>
                <a:gridCol w="1814512"/>
              </a:tblGrid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вопрос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вопрос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вопрос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вопрос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FF5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вопрос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вопрос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вопрос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вопрос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F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Разгадайте  анаграмму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88" y="1357313"/>
            <a:ext cx="3786187" cy="4768850"/>
          </a:xfrm>
        </p:spPr>
        <p:txBody>
          <a:bodyPr/>
          <a:lstStyle/>
          <a:p>
            <a:pPr eaLnBrk="1" hangingPunct="1"/>
            <a:r>
              <a:rPr lang="ru-RU" sz="4800" b="1" smtClean="0"/>
              <a:t>Г - - Ь                 </a:t>
            </a:r>
          </a:p>
          <a:p>
            <a:pPr eaLnBrk="1" hangingPunct="1"/>
            <a:r>
              <a:rPr lang="ru-RU" sz="4800" b="1" smtClean="0"/>
              <a:t>О - - - Ь</a:t>
            </a:r>
          </a:p>
          <a:p>
            <a:pPr eaLnBrk="1" hangingPunct="1"/>
            <a:r>
              <a:rPr lang="ru-RU" sz="4800" b="1" smtClean="0"/>
              <a:t>Р - - - - Ь          </a:t>
            </a:r>
          </a:p>
          <a:p>
            <a:pPr eaLnBrk="1" hangingPunct="1"/>
            <a:r>
              <a:rPr lang="ru-RU" sz="4800" b="1" smtClean="0"/>
              <a:t>К - - - - -  Ь       </a:t>
            </a:r>
          </a:p>
          <a:p>
            <a:pPr eaLnBrk="1" hangingPunct="1"/>
            <a:r>
              <a:rPr lang="ru-RU" sz="4800" b="1" smtClean="0"/>
              <a:t>А - - - - - - Ь      </a:t>
            </a:r>
          </a:p>
          <a:p>
            <a:pPr algn="ctr" eaLnBrk="1" hangingPunct="1">
              <a:buFont typeface="Arial" charset="0"/>
              <a:buNone/>
            </a:pPr>
            <a:endParaRPr lang="ru-RU" sz="5400" b="1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14938" y="1357313"/>
            <a:ext cx="3929062" cy="4768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800" b="1" smtClean="0"/>
              <a:t>  </a:t>
            </a:r>
            <a:r>
              <a:rPr lang="ru-RU" sz="4800" b="1" smtClean="0">
                <a:solidFill>
                  <a:srgbClr val="7030A0"/>
                </a:solidFill>
              </a:rPr>
              <a:t>Г</a:t>
            </a:r>
            <a:r>
              <a:rPr lang="ru-RU" sz="4800" b="1" smtClean="0"/>
              <a:t>УСЬ</a:t>
            </a:r>
          </a:p>
          <a:p>
            <a:pPr>
              <a:buFont typeface="Arial" charset="0"/>
              <a:buNone/>
            </a:pPr>
            <a:r>
              <a:rPr lang="ru-RU" sz="4800" b="1" smtClean="0"/>
              <a:t>  </a:t>
            </a:r>
            <a:r>
              <a:rPr lang="ru-RU" sz="4800" b="1" smtClean="0">
                <a:solidFill>
                  <a:srgbClr val="7030A0"/>
                </a:solidFill>
              </a:rPr>
              <a:t>О</a:t>
            </a:r>
            <a:r>
              <a:rPr lang="ru-RU" sz="4800" b="1" smtClean="0"/>
              <a:t>СЕНЬ</a:t>
            </a:r>
          </a:p>
          <a:p>
            <a:pPr>
              <a:buFont typeface="Arial" charset="0"/>
              <a:buNone/>
            </a:pPr>
            <a:r>
              <a:rPr lang="ru-RU" sz="4800" b="1" smtClean="0"/>
              <a:t>  </a:t>
            </a:r>
            <a:r>
              <a:rPr lang="ru-RU" sz="4800" b="1" smtClean="0">
                <a:solidFill>
                  <a:srgbClr val="7030A0"/>
                </a:solidFill>
              </a:rPr>
              <a:t>Р</a:t>
            </a:r>
            <a:r>
              <a:rPr lang="ru-RU" sz="4800" b="1" smtClean="0"/>
              <a:t>ЕМЕНЬ</a:t>
            </a:r>
          </a:p>
          <a:p>
            <a:pPr>
              <a:buFont typeface="Arial" charset="0"/>
              <a:buNone/>
            </a:pPr>
            <a:r>
              <a:rPr lang="ru-RU" sz="4800" b="1" smtClean="0"/>
              <a:t>  </a:t>
            </a:r>
            <a:r>
              <a:rPr lang="ru-RU" sz="4800" b="1" smtClean="0">
                <a:solidFill>
                  <a:srgbClr val="7030A0"/>
                </a:solidFill>
              </a:rPr>
              <a:t>К</a:t>
            </a:r>
            <a:r>
              <a:rPr lang="ru-RU" sz="4800" b="1" smtClean="0"/>
              <a:t>ОРАБЛЬ</a:t>
            </a:r>
          </a:p>
          <a:p>
            <a:pPr>
              <a:buFont typeface="Arial" charset="0"/>
              <a:buNone/>
            </a:pPr>
            <a:r>
              <a:rPr lang="ru-RU" sz="4800" b="1" smtClean="0"/>
              <a:t>  </a:t>
            </a:r>
            <a:r>
              <a:rPr lang="ru-RU" sz="4800" b="1" smtClean="0">
                <a:solidFill>
                  <a:srgbClr val="7030A0"/>
                </a:solidFill>
              </a:rPr>
              <a:t>А</a:t>
            </a:r>
            <a:r>
              <a:rPr lang="ru-RU" sz="4800" b="1" smtClean="0"/>
              <a:t>КВАРЕЛЬ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1" cy="100010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 smtClean="0"/>
              <a:t>Ответьте на вопросы по тексту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785813"/>
            <a:ext cx="8072437" cy="5340350"/>
          </a:xfrm>
        </p:spPr>
        <p:txBody>
          <a:bodyPr/>
          <a:lstStyle/>
          <a:p>
            <a:pPr eaLnBrk="1" hangingPunct="1"/>
            <a:r>
              <a:rPr lang="ru-RU" sz="2800" smtClean="0"/>
              <a:t>- Понравилось ли вам произведение            Н.Н. Носова?</a:t>
            </a:r>
          </a:p>
          <a:p>
            <a:pPr eaLnBrk="1" hangingPunct="1"/>
            <a:r>
              <a:rPr lang="ru-RU" sz="2800" smtClean="0"/>
              <a:t>- Бывали ли в вашей жизни подобные ситуации? Расскажите об этом.</a:t>
            </a:r>
          </a:p>
          <a:p>
            <a:pPr eaLnBrk="1" hangingPunct="1"/>
            <a:r>
              <a:rPr lang="ru-RU" sz="2800" smtClean="0"/>
              <a:t>- Кто из вас более точно предположил то, о чем будет рассказано в произведении?</a:t>
            </a:r>
          </a:p>
          <a:p>
            <a:pPr eaLnBrk="1" hangingPunct="1"/>
            <a:r>
              <a:rPr lang="ru-RU" sz="2800" smtClean="0"/>
              <a:t>- К какому жанру оно относится? Почему вы так думаете?</a:t>
            </a:r>
          </a:p>
          <a:p>
            <a:pPr eaLnBrk="1" hangingPunct="1"/>
            <a:r>
              <a:rPr lang="ru-RU" sz="2800" smtClean="0"/>
              <a:t>- Какое настроение  вызывает этот рассказ? Почему?</a:t>
            </a:r>
          </a:p>
          <a:p>
            <a:pPr eaLnBrk="1" hangingPunct="1"/>
            <a:r>
              <a:rPr lang="ru-RU" sz="2800" smtClean="0"/>
              <a:t>- Хочется ли вам самим выразительно прочитать его?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ima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zima</Template>
  <TotalTime>285</TotalTime>
  <Words>700</Words>
  <Application>Microsoft Office PowerPoint</Application>
  <PresentationFormat>Экран (4:3)</PresentationFormat>
  <Paragraphs>124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Constantia</vt:lpstr>
      <vt:lpstr>Calibri</vt:lpstr>
      <vt:lpstr>Times New Roman</vt:lpstr>
      <vt:lpstr>Bookman Old Style</vt:lpstr>
      <vt:lpstr>zima</vt:lpstr>
      <vt:lpstr>Государственное бюджетное общеобразовательное учреждение Самарской области основная общеобразовательная школа пос.Кошелевка муниципального района Сызранский Самарской области</vt:lpstr>
      <vt:lpstr> </vt:lpstr>
      <vt:lpstr>- Знакомы  ли  вы с  этим  героем?  - Какой  писатель написал  книгу об  этом  герое?  - Какие произведения этого  автора  вы знаете? </vt:lpstr>
      <vt:lpstr>Найдите  портрет  Н. Носова  среди портретов  других  писателей</vt:lpstr>
      <vt:lpstr>Проверь себя</vt:lpstr>
      <vt:lpstr>Слайд 6</vt:lpstr>
      <vt:lpstr>Ключ к тесту</vt:lpstr>
      <vt:lpstr>Разгадайте  анаграмму</vt:lpstr>
      <vt:lpstr>Ответьте на вопросы по тексту</vt:lpstr>
      <vt:lpstr>Физкультминутка  «Во дворе» </vt:lpstr>
      <vt:lpstr>Прочитайте  стихотворение   В. Волиной,  выбрав подходящую интонацию:  уверенность, удивление, обиду, недовольство, осуждение, угрозу </vt:lpstr>
      <vt:lpstr>Словарная работа</vt:lpstr>
      <vt:lpstr>Найдите пословицу, которая выражает главную мысль рассказа</vt:lpstr>
      <vt:lpstr>Расставьте  картинки  по порядку</vt:lpstr>
      <vt:lpstr>план</vt:lpstr>
      <vt:lpstr>Домашнее задание</vt:lpstr>
      <vt:lpstr>С какой целью Н.Носов написал рассказ «На горке»?</vt:lpstr>
      <vt:lpstr>Итог урока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2014-03-01T17:37:03Z</dcterms:created>
  <dcterms:modified xsi:type="dcterms:W3CDTF">2014-04-02T10:10:19Z</dcterms:modified>
</cp:coreProperties>
</file>