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5" r:id="rId9"/>
    <p:sldId id="262" r:id="rId10"/>
    <p:sldId id="264" r:id="rId11"/>
    <p:sldId id="263" r:id="rId12"/>
  </p:sldIdLst>
  <p:sldSz cx="9144000" cy="6858000" type="screen4x3"/>
  <p:notesSz cx="6867525" cy="99949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76056" y="188640"/>
            <a:ext cx="39421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МЕТОДИЧЕСКАЯ  РАБОТА  С ПЕДАГОГИЧЕСКИМ  КОЛЛЕКТИВОМ  В ДОШКОЛЬНОМ    УЧРЕЖДЕНИИ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32221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99"/>
                </a:solidFill>
              </a:rPr>
              <a:t>Используемая </a:t>
            </a:r>
            <a:r>
              <a:rPr lang="ru-RU" dirty="0" smtClean="0">
                <a:solidFill>
                  <a:srgbClr val="FFFF99"/>
                </a:solidFill>
              </a:rPr>
              <a:t>педагогическая</a:t>
            </a:r>
          </a:p>
          <a:p>
            <a:r>
              <a:rPr lang="ru-RU" dirty="0" smtClean="0">
                <a:solidFill>
                  <a:srgbClr val="FFFF99"/>
                </a:solidFill>
              </a:rPr>
              <a:t> </a:t>
            </a:r>
            <a:r>
              <a:rPr lang="ru-RU" dirty="0">
                <a:solidFill>
                  <a:srgbClr val="FFFF99"/>
                </a:solidFill>
              </a:rPr>
              <a:t>технология:  </a:t>
            </a:r>
            <a:r>
              <a:rPr lang="ru-RU" b="1" dirty="0" err="1" smtClean="0">
                <a:solidFill>
                  <a:srgbClr val="FFFF99"/>
                </a:solidFill>
              </a:rPr>
              <a:t>мнемотурнир</a:t>
            </a:r>
            <a:endParaRPr lang="ru-RU" b="1" dirty="0">
              <a:solidFill>
                <a:srgbClr val="FFFF99"/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179512" y="1340768"/>
            <a:ext cx="3528392" cy="3600400"/>
          </a:xfrm>
          <a:prstGeom prst="bevel">
            <a:avLst/>
          </a:prstGeom>
          <a:solidFill>
            <a:srgbClr val="A5644E">
              <a:lumMod val="50000"/>
            </a:srgb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  <a:scene3d>
            <a:camera prst="obliqueBottomRight"/>
            <a:lightRig rig="threePt" dir="t"/>
          </a:scene3d>
          <a:sp3d>
            <a:bevelT w="152400" h="50800" prst="softRound"/>
          </a:sp3d>
        </p:spPr>
        <p:txBody>
          <a:bodyPr vert="horz" numCol="1" anchor="b">
            <a:prstTxWarp prst="textPlain">
              <a:avLst>
                <a:gd name="adj" fmla="val 52167"/>
              </a:avLst>
            </a:prstTxWarp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2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95000"/>
                  </a:sysClr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Тема: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None/>
              <a:tabLst/>
              <a:defRPr/>
            </a:pPr>
            <a:r>
              <a:rPr lang="ru-RU" sz="2820" dirty="0" smtClean="0">
                <a:solidFill>
                  <a:sysClr val="window" lastClr="FFFFFF">
                    <a:lumMod val="95000"/>
                  </a:sysClr>
                </a:solidFill>
                <a:latin typeface="Cambria"/>
              </a:rPr>
              <a:t>«Развитие игровой деятельности дошкольника</a:t>
            </a:r>
            <a:r>
              <a:rPr kumimoji="0" lang="ru-RU" sz="282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>
                    <a:lumMod val="95000"/>
                  </a:sysClr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»</a:t>
            </a:r>
            <a:endParaRPr kumimoji="0" lang="ru-RU" sz="2820" b="0" i="0" u="none" strike="noStrike" kern="1200" cap="none" spc="0" normalizeH="0" baseline="0" noProof="0" dirty="0">
              <a:ln>
                <a:noFill/>
              </a:ln>
              <a:solidFill>
                <a:sysClr val="window" lastClr="FFFFFF">
                  <a:lumMod val="95000"/>
                </a:sysClr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504" y="5365909"/>
            <a:ext cx="2069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b="1" dirty="0">
                <a:solidFill>
                  <a:srgbClr val="FFFF99"/>
                </a:solidFill>
                <a:latin typeface="Cambria"/>
              </a:rPr>
              <a:t>Опыт работы </a:t>
            </a:r>
          </a:p>
          <a:p>
            <a:pPr lvl="0"/>
            <a:r>
              <a:rPr lang="ru-RU" sz="1200" b="1" dirty="0">
                <a:solidFill>
                  <a:srgbClr val="FFFF99"/>
                </a:solidFill>
                <a:latin typeface="Cambria"/>
              </a:rPr>
              <a:t>Старшего воспитателя </a:t>
            </a:r>
          </a:p>
          <a:p>
            <a:pPr lvl="0"/>
            <a:r>
              <a:rPr lang="ru-RU" sz="1200" b="1" dirty="0">
                <a:solidFill>
                  <a:srgbClr val="FFFF99"/>
                </a:solidFill>
                <a:latin typeface="Cambria"/>
              </a:rPr>
              <a:t>ГБДОУ детский сад </a:t>
            </a:r>
            <a:r>
              <a:rPr lang="ru-RU" sz="1200" b="1" dirty="0" smtClean="0">
                <a:solidFill>
                  <a:srgbClr val="FFFF99"/>
                </a:solidFill>
                <a:latin typeface="Cambria"/>
              </a:rPr>
              <a:t>№100 </a:t>
            </a:r>
            <a:endParaRPr lang="ru-RU" sz="1200" b="1" dirty="0">
              <a:solidFill>
                <a:srgbClr val="FFFF99"/>
              </a:solidFill>
              <a:latin typeface="Cambria"/>
            </a:endParaRPr>
          </a:p>
          <a:p>
            <a:pPr lvl="0"/>
            <a:r>
              <a:rPr lang="ru-RU" sz="1200" b="1" dirty="0">
                <a:solidFill>
                  <a:srgbClr val="FFFF99"/>
                </a:solidFill>
                <a:latin typeface="Cambria"/>
              </a:rPr>
              <a:t>Калининского района </a:t>
            </a:r>
          </a:p>
          <a:p>
            <a:pPr lvl="0"/>
            <a:r>
              <a:rPr lang="ru-RU" sz="1200" b="1" dirty="0">
                <a:solidFill>
                  <a:srgbClr val="FFFF99"/>
                </a:solidFill>
                <a:latin typeface="Cambria"/>
              </a:rPr>
              <a:t>Санкт-Петербурга</a:t>
            </a:r>
          </a:p>
          <a:p>
            <a:pPr lvl="0"/>
            <a:r>
              <a:rPr lang="ru-RU" sz="1200" b="1" dirty="0">
                <a:solidFill>
                  <a:srgbClr val="FFFF99"/>
                </a:solidFill>
                <a:latin typeface="Cambria"/>
              </a:rPr>
              <a:t>Храповой П.И.</a:t>
            </a:r>
          </a:p>
        </p:txBody>
      </p:sp>
    </p:spTree>
    <p:extLst>
      <p:ext uri="{BB962C8B-B14F-4D97-AF65-F5344CB8AC3E}">
        <p14:creationId xmlns:p14="http://schemas.microsoft.com/office/powerpoint/2010/main" val="196996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56084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7030A0"/>
                </a:solidFill>
              </a:rPr>
              <a:t>13.  Что подразумевает выражение: педагогический процесс организации игры носит </a:t>
            </a:r>
            <a:r>
              <a:rPr lang="ru-RU" sz="1400" dirty="0" err="1">
                <a:solidFill>
                  <a:srgbClr val="7030A0"/>
                </a:solidFill>
              </a:rPr>
              <a:t>двучастный</a:t>
            </a:r>
            <a:r>
              <a:rPr lang="ru-RU" sz="1400" dirty="0">
                <a:solidFill>
                  <a:srgbClr val="7030A0"/>
                </a:solidFill>
              </a:rPr>
              <a:t> характер?  </a:t>
            </a:r>
            <a:r>
              <a:rPr lang="ru-RU" sz="1400" b="1" dirty="0"/>
              <a:t>(назовите две составляющие игры) </a:t>
            </a:r>
            <a:r>
              <a:rPr lang="ru-RU" sz="1400" dirty="0"/>
              <a:t> включает два момента</a:t>
            </a:r>
            <a:endParaRPr lang="ru-RU" sz="1400" b="1" dirty="0"/>
          </a:p>
          <a:p>
            <a:pPr lvl="0"/>
            <a:r>
              <a:rPr lang="ru-RU" sz="1400" dirty="0"/>
              <a:t>-формирование игровых умений в </a:t>
            </a:r>
            <a:r>
              <a:rPr lang="ru-RU" sz="1400" b="1" dirty="0"/>
              <a:t>совместной игре воспитателя с детьми</a:t>
            </a:r>
          </a:p>
          <a:p>
            <a:pPr lvl="0"/>
            <a:r>
              <a:rPr lang="ru-RU" sz="1400" dirty="0"/>
              <a:t>-создание условий </a:t>
            </a:r>
            <a:r>
              <a:rPr lang="ru-RU" sz="1400" b="1" dirty="0"/>
              <a:t>для самостоятельной детской игры</a:t>
            </a:r>
          </a:p>
          <a:p>
            <a:endParaRPr lang="ru-RU" sz="1400" dirty="0" smtClean="0">
              <a:solidFill>
                <a:srgbClr val="7030A0"/>
              </a:solidFill>
            </a:endParaRPr>
          </a:p>
          <a:p>
            <a:endParaRPr lang="ru-RU" sz="1400" dirty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7030A0"/>
                </a:solidFill>
              </a:rPr>
              <a:t>14.  </a:t>
            </a:r>
            <a:r>
              <a:rPr lang="ru-RU" sz="1400" dirty="0">
                <a:solidFill>
                  <a:srgbClr val="7030A0"/>
                </a:solidFill>
              </a:rPr>
              <a:t>Что необходимо детям для развертывания самостоятельной игры?</a:t>
            </a:r>
          </a:p>
          <a:p>
            <a:r>
              <a:rPr lang="ru-RU" sz="1400" dirty="0"/>
              <a:t>-время</a:t>
            </a:r>
            <a:endParaRPr lang="ru-RU" sz="1400" b="1" dirty="0"/>
          </a:p>
          <a:p>
            <a:r>
              <a:rPr lang="ru-RU" sz="1400" dirty="0"/>
              <a:t>-место</a:t>
            </a:r>
            <a:endParaRPr lang="ru-RU" sz="1400" b="1" dirty="0"/>
          </a:p>
          <a:p>
            <a:r>
              <a:rPr lang="ru-RU" sz="1400" dirty="0"/>
              <a:t>-</a:t>
            </a:r>
            <a:r>
              <a:rPr lang="ru-RU" sz="1400" dirty="0" smtClean="0"/>
              <a:t>материал</a:t>
            </a:r>
          </a:p>
          <a:p>
            <a:endParaRPr lang="ru-RU" sz="1400" b="1" dirty="0"/>
          </a:p>
          <a:p>
            <a:r>
              <a:rPr lang="ru-RU" sz="1400" dirty="0" smtClean="0">
                <a:solidFill>
                  <a:srgbClr val="7030A0"/>
                </a:solidFill>
              </a:rPr>
              <a:t>15. </a:t>
            </a:r>
            <a:r>
              <a:rPr lang="ru-RU" sz="1400" dirty="0">
                <a:solidFill>
                  <a:srgbClr val="7030A0"/>
                </a:solidFill>
              </a:rPr>
              <a:t>Назовите типы игровых действий:</a:t>
            </a:r>
          </a:p>
          <a:p>
            <a:pPr lvl="0"/>
            <a:r>
              <a:rPr lang="ru-RU" sz="1400" dirty="0"/>
              <a:t>действия с сюжетной игрушкой</a:t>
            </a:r>
          </a:p>
          <a:p>
            <a:pPr lvl="0"/>
            <a:r>
              <a:rPr lang="ru-RU" sz="1400" dirty="0"/>
              <a:t>действия с предметом-заместителем</a:t>
            </a:r>
          </a:p>
          <a:p>
            <a:pPr lvl="0"/>
            <a:r>
              <a:rPr lang="ru-RU" sz="1400" dirty="0"/>
              <a:t>действия с воображаемым предметом</a:t>
            </a:r>
          </a:p>
          <a:p>
            <a:r>
              <a:rPr lang="ru-RU" sz="1400" dirty="0"/>
              <a:t> </a:t>
            </a:r>
            <a:endParaRPr lang="ru-RU" sz="1400" dirty="0">
              <a:solidFill>
                <a:srgbClr val="7030A0"/>
              </a:solidFill>
            </a:endParaRPr>
          </a:p>
          <a:p>
            <a:r>
              <a:rPr lang="ru-RU" sz="1400" dirty="0" smtClean="0">
                <a:solidFill>
                  <a:srgbClr val="7030A0"/>
                </a:solidFill>
              </a:rPr>
              <a:t>16. Назовите </a:t>
            </a:r>
            <a:r>
              <a:rPr lang="ru-RU" sz="1400" dirty="0">
                <a:solidFill>
                  <a:srgbClr val="7030A0"/>
                </a:solidFill>
              </a:rPr>
              <a:t>основные структурные части сюжетной </a:t>
            </a:r>
            <a:r>
              <a:rPr lang="ru-RU" sz="1400" dirty="0" smtClean="0">
                <a:solidFill>
                  <a:srgbClr val="7030A0"/>
                </a:solidFill>
              </a:rPr>
              <a:t>игры</a:t>
            </a:r>
            <a:r>
              <a:rPr lang="ru-RU" sz="1400" b="1" dirty="0" smtClean="0"/>
              <a:t>:</a:t>
            </a:r>
            <a:r>
              <a:rPr lang="ru-RU" sz="1400" dirty="0"/>
              <a:t> </a:t>
            </a:r>
            <a:r>
              <a:rPr lang="ru-RU" sz="1400" dirty="0" smtClean="0"/>
              <a:t>        -сюжет </a:t>
            </a:r>
            <a:r>
              <a:rPr lang="ru-RU" sz="1400" dirty="0"/>
              <a:t>(  отражает широкую сферу жизни: например: </a:t>
            </a:r>
            <a:r>
              <a:rPr lang="ru-RU" sz="1400" dirty="0" smtClean="0"/>
              <a:t>больница) - содержание </a:t>
            </a:r>
            <a:r>
              <a:rPr lang="ru-RU" sz="1400" dirty="0"/>
              <a:t>(часть сферы, например: прием больного</a:t>
            </a:r>
            <a:r>
              <a:rPr lang="ru-RU" sz="1400" dirty="0" smtClean="0"/>
              <a:t>)</a:t>
            </a:r>
          </a:p>
          <a:p>
            <a:endParaRPr lang="ru-RU" sz="1400" dirty="0"/>
          </a:p>
          <a:p>
            <a:r>
              <a:rPr lang="ru-RU" sz="1400" dirty="0" smtClean="0">
                <a:solidFill>
                  <a:srgbClr val="7030A0"/>
                </a:solidFill>
              </a:rPr>
              <a:t>17. </a:t>
            </a:r>
            <a:r>
              <a:rPr lang="ru-RU" sz="1400" dirty="0">
                <a:solidFill>
                  <a:srgbClr val="7030A0"/>
                </a:solidFill>
              </a:rPr>
              <a:t>Сформулируйте значение сюжетно-ролевой игры </a:t>
            </a:r>
            <a:r>
              <a:rPr lang="ru-RU" sz="1400" b="1" dirty="0"/>
              <a:t>– </a:t>
            </a:r>
            <a:r>
              <a:rPr lang="ru-RU" sz="1400" dirty="0"/>
              <a:t>это способ  социального развития ребенка</a:t>
            </a:r>
            <a:endParaRPr lang="ru-RU" sz="1400" b="1" dirty="0"/>
          </a:p>
          <a:p>
            <a:r>
              <a:rPr lang="ru-RU" sz="1400" b="1" dirty="0"/>
              <a:t> 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18. </a:t>
            </a:r>
            <a:r>
              <a:rPr lang="ru-RU" sz="1400" dirty="0">
                <a:solidFill>
                  <a:srgbClr val="7030A0"/>
                </a:solidFill>
              </a:rPr>
              <a:t>Как называется план , в котором игра имеет тенденцию разворачиваться?     </a:t>
            </a:r>
          </a:p>
          <a:p>
            <a:r>
              <a:rPr lang="ru-RU" sz="1400" dirty="0"/>
              <a:t>условный, воображаемый (как бы, </a:t>
            </a:r>
            <a:r>
              <a:rPr lang="ru-RU" sz="1400" dirty="0" err="1"/>
              <a:t>по-нарошку</a:t>
            </a:r>
            <a:r>
              <a:rPr lang="ru-RU" sz="1400" dirty="0"/>
              <a:t>)</a:t>
            </a:r>
            <a:endParaRPr lang="ru-RU" sz="1400" b="1" dirty="0"/>
          </a:p>
          <a:p>
            <a:endParaRPr lang="ru-RU" sz="1400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05286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332656"/>
            <a:ext cx="8085584" cy="504056"/>
          </a:xfrm>
        </p:spPr>
        <p:txBody>
          <a:bodyPr/>
          <a:lstStyle/>
          <a:p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751344"/>
            <a:ext cx="80648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Помимо всего игра является индикатором полноценного развития ребенка.</a:t>
            </a:r>
          </a:p>
          <a:p>
            <a:r>
              <a:rPr lang="ru-RU" dirty="0"/>
              <a:t>Перед </a:t>
            </a:r>
            <a:r>
              <a:rPr lang="ru-RU" dirty="0" smtClean="0"/>
              <a:t> </a:t>
            </a:r>
            <a:r>
              <a:rPr lang="ru-RU" dirty="0"/>
              <a:t>игрой стоит грандиозная задача – приобретение социального зрения, чутья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Ребенок не умеющий играть не может определить свое социальное положение, не сможет найти себе место, адаптироваться полноценно и стабильно в дальнейшей жизни, т.к. не умеет понимать позиции других людей, их переживания, предвидеть ход событий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Ребенок оказывается социально не готов к смене социальной позиции в жизни ( в данном случае переходу в школу), не готов к новой жизни и новому статусу ( школьника) и жизни в коллективе и </a:t>
            </a:r>
            <a:r>
              <a:rPr lang="ru-RU" dirty="0" smtClean="0"/>
              <a:t>обществе.</a:t>
            </a:r>
          </a:p>
          <a:p>
            <a:endParaRPr lang="ru-RU" dirty="0"/>
          </a:p>
          <a:p>
            <a:r>
              <a:rPr lang="ru-RU" dirty="0" smtClean="0"/>
              <a:t>Задача педагога – со всей серьезностью относиться на протяжении всего дошкольного детства с развитию игровой деятельности детей. Это не просто понимание, но и способствование развития игры во всех ее планах и видах.  Это систематическое совершенствование компетентности педагога по вопросам развития игры. И как результат – максимально полноценное развитие игровой деятельности ребенка и развитие его как полноценной самодостаточной личности.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7384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15616" y="1817440"/>
            <a:ext cx="7499176" cy="504056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Цель:  восстановление в памяти, повторение и закрепление ранее воспринятой информации по теме Игра дошкольника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З</a:t>
            </a:r>
            <a:r>
              <a:rPr lang="ru-RU" sz="2000" dirty="0" smtClean="0">
                <a:solidFill>
                  <a:schemeClr val="tx1"/>
                </a:solidFill>
              </a:rPr>
              <a:t>адачи: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-развитие памяти педагогов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закрепление знаний по вопросам развития игры дошкольника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 активизация обучающей функции контроля знаний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активизация стимулирующей функции опроса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А</a:t>
            </a:r>
            <a:r>
              <a:rPr lang="ru-RU" sz="2000" dirty="0" smtClean="0">
                <a:solidFill>
                  <a:schemeClr val="tx1"/>
                </a:solidFill>
              </a:rPr>
              <a:t>удитория: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-воспитатели ДОУ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-специалисты ДОУ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Длительность: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=1час 30 мин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</a:rPr>
              <a:t/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8426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772400" cy="4267200"/>
          </a:xfrm>
        </p:spPr>
        <p:txBody>
          <a:bodyPr/>
          <a:lstStyle/>
          <a:p>
            <a:pPr algn="l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043608" y="260648"/>
            <a:ext cx="7632848" cy="6120680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</a:rPr>
              <a:t>Структура </a:t>
            </a:r>
            <a:r>
              <a:rPr lang="ru-RU" sz="2800" b="1" dirty="0" err="1" smtClean="0">
                <a:solidFill>
                  <a:schemeClr val="accent2">
                    <a:lumMod val="75000"/>
                  </a:schemeClr>
                </a:solidFill>
              </a:rPr>
              <a:t>мнемотурнира</a:t>
            </a:r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800" b="1" dirty="0" smtClean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Сообщение темы, цели и актуальности проводимого мероприятия.</a:t>
            </a:r>
          </a:p>
          <a:p>
            <a:pPr marL="342900" indent="-342900" algn="l">
              <a:buAutoNum type="arabicPeriod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 экспертов и секретаря.</a:t>
            </a:r>
          </a:p>
          <a:p>
            <a:pPr marL="342900" indent="-342900" algn="l">
              <a:buAutoNum type="arabicPeriod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Сообщается организационный регламент и правила сотрудничества: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индивидуальная работа каждого педагога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количество предъявленных вопросов: 18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время  индивидуального обдумывания ответа: 3 минуты</a:t>
            </a:r>
          </a:p>
          <a:p>
            <a:pPr marL="285750" indent="-285750" algn="l">
              <a:buFontTx/>
              <a:buChar char="-"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общее время  консультации в группе: 10-15 мин</a:t>
            </a:r>
          </a:p>
          <a:p>
            <a:pPr marL="285750" indent="-285750" algn="l">
              <a:buFontTx/>
              <a:buChar char="-"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ремя проверки ответов: 10-15 мин</a:t>
            </a:r>
          </a:p>
          <a:p>
            <a:pPr marL="285750" indent="-285750" algn="l">
              <a:buFontTx/>
              <a:buChar char="-"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одведение итогов и результатов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мнемотурнира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3-5 мин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Характер представления вопросов устный с дополнительным визуальным дублированием на экране.</a:t>
            </a:r>
          </a:p>
          <a:p>
            <a:pPr algn="l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После озвучивания вопроса засекается время по команде Время каждый участник обдумывает вопрос и отвечает на него. Заносит ответ в карточку в колонку Я. На данном этапе не допустимо общение. За нарушение следует наказание отрицательными баллами. </a:t>
            </a:r>
          </a:p>
          <a:p>
            <a:pPr algn="l"/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истечении времени  участник ставит после последнего слова скобки и в них вписать цифру, которая определяет степень  уверенности: 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– не уверен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 сомневаюсь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– уверен</a:t>
            </a: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l">
              <a:buFontTx/>
              <a:buChar char="-"/>
            </a:pPr>
            <a:endParaRPr lang="ru-RU" sz="18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AutoNum type="arabicPeriod"/>
            </a:pP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00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88832" cy="6336704"/>
          </a:xfrm>
        </p:spPr>
        <p:txBody>
          <a:bodyPr/>
          <a:lstStyle/>
          <a:p>
            <a:pPr lvl="0" algn="l">
              <a:lnSpc>
                <a:spcPct val="100000"/>
              </a:lnSpc>
              <a:spcBef>
                <a:spcPct val="20000"/>
              </a:spcBef>
            </a:pPr>
            <a:r>
              <a:rPr lang="ru-RU" sz="18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7. После ответов на все вопросы участники консультируются друг с другом в малых подгруппах  либо в коллективе в целом. Скорректированный ответ вносится в листок самоконтроля в колонку Группа. Ставится балл степени уверенности.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8. Далее ответы на вопросы зачитываются поочередно участниками. По ходу эксперты сообщают правильный ответ. Этот ответ участники вносят в карточку в третью колонку  Эталон.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9. каждый игрок в четвертой графе выставляет себе балл по данному вопросу: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ответ полностью совпал с эталоном  - 3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ответ в большей степени верен – 2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ответ  верен на половину – 1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ответ не верен – 0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10. Подсчитываются результат – баллы по всем ответам суммируются. Эксперты делают сводную: сколько человек получили определенное количество баллов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11. Листки контроля сдаются экспертам, которые проверяют правильность баллов по каждому вопросу и итоговый балл.</a:t>
            </a:r>
            <a:b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6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600" b="1" dirty="0" smtClean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12. Секретарь фиксирует ход мероприятия и результаты.</a:t>
            </a:r>
            <a:r>
              <a:rPr lang="ru-RU" sz="1800" b="1" dirty="0">
                <a:solidFill>
                  <a:srgbClr val="9C5252">
                    <a:lumMod val="75000"/>
                  </a:srgbClr>
                </a:solidFill>
                <a:effectLst/>
                <a:latin typeface="Century Gothic"/>
                <a:ea typeface="+mn-ea"/>
                <a:cs typeface="+mn-cs"/>
              </a:rPr>
              <a:t/>
            </a:r>
            <a:br>
              <a:rPr lang="ru-RU" sz="1800" b="1" dirty="0">
                <a:solidFill>
                  <a:srgbClr val="9C5252">
                    <a:lumMod val="75000"/>
                  </a:srgbClr>
                </a:solidFill>
                <a:effectLst/>
                <a:latin typeface="Century Gothic"/>
                <a:ea typeface="+mn-ea"/>
                <a:cs typeface="+mn-cs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9517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29600" cy="619472"/>
          </a:xfrm>
        </p:spPr>
        <p:txBody>
          <a:bodyPr/>
          <a:lstStyle/>
          <a:p>
            <a:r>
              <a:rPr lang="ru-RU" sz="2800" dirty="0" smtClean="0">
                <a:solidFill>
                  <a:srgbClr val="7030A0"/>
                </a:solidFill>
              </a:rPr>
              <a:t>Пример карты участника и ее заполнение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809498"/>
              </p:ext>
            </p:extLst>
          </p:nvPr>
        </p:nvGraphicFramePr>
        <p:xfrm>
          <a:off x="1187624" y="836712"/>
          <a:ext cx="7270115" cy="2208276"/>
        </p:xfrm>
        <a:graphic>
          <a:graphicData uri="http://schemas.openxmlformats.org/drawingml/2006/table">
            <a:tbl>
              <a:tblPr firstRow="1" firstCol="1" bandRow="1"/>
              <a:tblGrid>
                <a:gridCol w="1817370"/>
                <a:gridCol w="1817370"/>
                <a:gridCol w="1817370"/>
                <a:gridCol w="1818005"/>
              </a:tblGrid>
              <a:tr h="28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Группа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Эталон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81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61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Пример заполнения: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861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Ответ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Ответ (2)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Эталон либо 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3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86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 Ответ (0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   Ответ (0)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  неполный ответ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 балла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5"/>
          <p:cNvSpPr txBox="1">
            <a:spLocks/>
          </p:cNvSpPr>
          <p:nvPr/>
        </p:nvSpPr>
        <p:spPr>
          <a:xfrm>
            <a:off x="880539" y="3378696"/>
            <a:ext cx="8229600" cy="6194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endParaRPr lang="ru-RU" sz="2800" dirty="0" smtClean="0">
              <a:solidFill>
                <a:srgbClr val="7030A0"/>
              </a:solidFill>
            </a:endParaRPr>
          </a:p>
          <a:p>
            <a:endParaRPr lang="ru-RU" sz="2800" dirty="0">
              <a:solidFill>
                <a:srgbClr val="7030A0"/>
              </a:solidFill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endParaRPr lang="ru-RU" sz="28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</a:rPr>
              <a:t>Итоговая таблица результатов</a:t>
            </a:r>
            <a:endParaRPr lang="ru-RU" sz="2800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113503"/>
              </p:ext>
            </p:extLst>
          </p:nvPr>
        </p:nvGraphicFramePr>
        <p:xfrm>
          <a:off x="1276036" y="4365104"/>
          <a:ext cx="7200798" cy="1007440"/>
        </p:xfrm>
        <a:graphic>
          <a:graphicData uri="http://schemas.openxmlformats.org/drawingml/2006/table">
            <a:tbl>
              <a:tblPr firstRow="1" firstCol="1" bandRow="1"/>
              <a:tblGrid>
                <a:gridCol w="1439958"/>
                <a:gridCol w="1439958"/>
                <a:gridCol w="1439958"/>
                <a:gridCol w="1440462"/>
                <a:gridCol w="1440462"/>
              </a:tblGrid>
              <a:tr h="44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45 – 40 баллов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 – 34 баллов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33 – 28 баллов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27 – 22 балла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Меньше 22 баллов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2102" marR="6210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700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187624" y="1916832"/>
            <a:ext cx="7488832" cy="3960440"/>
          </a:xfrm>
        </p:spPr>
        <p:txBody>
          <a:bodyPr/>
          <a:lstStyle/>
          <a:p>
            <a:pPr lvl="0" algn="l">
              <a:lnSpc>
                <a:spcPct val="150000"/>
              </a:lnSpc>
              <a:spcBef>
                <a:spcPts val="0"/>
              </a:spcBef>
            </a:pPr>
            <a:r>
              <a:rPr lang="ru-RU" sz="1800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Одна из причин того, что дети не играют, - недооценка этой деятельности взрослыми. Зачастую недооценка подразумевает под собой бесполезность т.е. отсутствие жизненно необходимого результата. Так ли это на самом деле? (вопрос к педагогам?) И всегда ли люди занимаются полезным?</a:t>
            </a:r>
            <a:br>
              <a:rPr lang="ru-RU" sz="1800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В игре ребенок впервые осуществляет интеллектуальную систематическую работу. Именно в игре дошкольник учится относиться к придуманному им миру как к настоящему, со всей серьезностью.</a:t>
            </a:r>
            <a:br>
              <a:rPr lang="ru-RU" sz="1800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Играя , ребенок всегда находится на стыке реального и игрового мира</a:t>
            </a:r>
            <a:r>
              <a:rPr lang="ru-RU" sz="18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  <a:t>,</a:t>
            </a:r>
            <a:br>
              <a:rPr lang="ru-RU" sz="1800" b="1" dirty="0">
                <a:solidFill>
                  <a:schemeClr val="tx1"/>
                </a:solidFill>
                <a:effectLst/>
                <a:latin typeface="Century Gothic"/>
                <a:ea typeface="+mn-ea"/>
                <a:cs typeface="+mn-cs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340581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99592" y="332656"/>
            <a:ext cx="8085584" cy="504056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Вопросы к участникам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321" y="692696"/>
            <a:ext cx="792088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 smtClean="0"/>
              <a:t>1</a:t>
            </a:r>
            <a:r>
              <a:rPr lang="ru-RU" sz="1400" dirty="0" smtClean="0">
                <a:solidFill>
                  <a:srgbClr val="7030A0"/>
                </a:solidFill>
              </a:rPr>
              <a:t>. Дайте </a:t>
            </a:r>
            <a:r>
              <a:rPr lang="ru-RU" sz="1400" dirty="0">
                <a:solidFill>
                  <a:srgbClr val="7030A0"/>
                </a:solidFill>
              </a:rPr>
              <a:t>определение </a:t>
            </a:r>
            <a:r>
              <a:rPr lang="ru-RU" sz="1400" dirty="0" smtClean="0">
                <a:solidFill>
                  <a:srgbClr val="7030A0"/>
                </a:solidFill>
              </a:rPr>
              <a:t> что такое развивающая среда </a:t>
            </a:r>
            <a:r>
              <a:rPr lang="ru-RU" sz="1400" dirty="0"/>
              <a:t>–</a:t>
            </a:r>
          </a:p>
          <a:p>
            <a:r>
              <a:rPr lang="ru-RU" sz="1400" dirty="0"/>
              <a:t> это естественная комфортабельная уютная обстановка, рационально организованная, насыщенная разнообразными сенсорными раздражителями , игровыми материалами.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/>
              <a:t>2..</a:t>
            </a:r>
            <a:r>
              <a:rPr lang="ru-RU" sz="1400" dirty="0">
                <a:solidFill>
                  <a:srgbClr val="7030A0"/>
                </a:solidFill>
              </a:rPr>
              <a:t>Назовите параметры характеристики развивающей среды:</a:t>
            </a:r>
          </a:p>
          <a:p>
            <a:r>
              <a:rPr lang="ru-RU" sz="1400" dirty="0"/>
              <a:t>.комфортность</a:t>
            </a:r>
          </a:p>
          <a:p>
            <a:r>
              <a:rPr lang="ru-RU" sz="1400" dirty="0"/>
              <a:t>.безопасность</a:t>
            </a:r>
          </a:p>
          <a:p>
            <a:r>
              <a:rPr lang="ru-RU" sz="1400" dirty="0"/>
              <a:t>.богатство сенсорных эталонов</a:t>
            </a:r>
          </a:p>
          <a:p>
            <a:r>
              <a:rPr lang="ru-RU" sz="1400" dirty="0"/>
              <a:t>.обеспечение самостоятельной индивидуальной деятельности </a:t>
            </a:r>
            <a:r>
              <a:rPr lang="ru-RU" sz="1400" dirty="0" smtClean="0"/>
              <a:t>ребенка</a:t>
            </a:r>
          </a:p>
          <a:p>
            <a:r>
              <a:rPr lang="ru-RU" sz="1400" dirty="0" smtClean="0"/>
              <a:t> .возможность </a:t>
            </a:r>
            <a:r>
              <a:rPr lang="ru-RU" sz="1400" dirty="0"/>
              <a:t>исследовательской деятельности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>
                <a:solidFill>
                  <a:srgbClr val="7030A0"/>
                </a:solidFill>
              </a:rPr>
              <a:t>3.Какой компонент является определяющим моментом в создании развивающей среды?</a:t>
            </a:r>
          </a:p>
          <a:p>
            <a:r>
              <a:rPr lang="ru-RU" sz="1400" dirty="0"/>
              <a:t>педагогическая идея </a:t>
            </a:r>
            <a:r>
              <a:rPr lang="ru-RU" sz="1400" dirty="0" smtClean="0"/>
              <a:t>(т.е</a:t>
            </a:r>
            <a:r>
              <a:rPr lang="ru-RU" sz="1400" dirty="0"/>
              <a:t>. это цель, которой руководствуется образовательное учреждение, а достижение этой цели осуществляется через реализацию определенной  образовательной </a:t>
            </a:r>
            <a:r>
              <a:rPr lang="ru-RU" sz="1400" dirty="0" smtClean="0"/>
              <a:t>программы)</a:t>
            </a:r>
            <a:endParaRPr lang="ru-RU" sz="1400" dirty="0"/>
          </a:p>
          <a:p>
            <a:r>
              <a:rPr lang="ru-RU" sz="1400" dirty="0"/>
              <a:t> </a:t>
            </a:r>
          </a:p>
          <a:p>
            <a:r>
              <a:rPr lang="ru-RU" sz="1400" dirty="0">
                <a:solidFill>
                  <a:srgbClr val="7030A0"/>
                </a:solidFill>
              </a:rPr>
              <a:t> </a:t>
            </a:r>
            <a:r>
              <a:rPr lang="ru-RU" sz="1400" dirty="0" smtClean="0">
                <a:solidFill>
                  <a:srgbClr val="7030A0"/>
                </a:solidFill>
              </a:rPr>
              <a:t>4</a:t>
            </a:r>
            <a:r>
              <a:rPr lang="ru-RU" sz="1400" dirty="0">
                <a:solidFill>
                  <a:srgbClr val="7030A0"/>
                </a:solidFill>
              </a:rPr>
              <a:t>. Назовите другие моменты (компоненты), которые учитываются при создании  развивающей среды:</a:t>
            </a:r>
          </a:p>
          <a:p>
            <a:pPr lvl="0"/>
            <a:r>
              <a:rPr lang="ru-RU" sz="1400" dirty="0"/>
              <a:t>возрастные особенности детей</a:t>
            </a:r>
          </a:p>
          <a:p>
            <a:pPr lvl="0"/>
            <a:r>
              <a:rPr lang="ru-RU" sz="1400" dirty="0"/>
              <a:t>уровень развития детей</a:t>
            </a:r>
          </a:p>
          <a:p>
            <a:pPr lvl="0"/>
            <a:r>
              <a:rPr lang="ru-RU" sz="1400" dirty="0"/>
              <a:t>интересы детей</a:t>
            </a:r>
          </a:p>
          <a:p>
            <a:pPr lvl="0"/>
            <a:r>
              <a:rPr lang="ru-RU" sz="1400" dirty="0"/>
              <a:t>способности детей</a:t>
            </a:r>
          </a:p>
          <a:p>
            <a:pPr lvl="0"/>
            <a:r>
              <a:rPr lang="ru-RU" sz="1400" dirty="0"/>
              <a:t>половые различия</a:t>
            </a:r>
          </a:p>
          <a:p>
            <a:pPr lvl="0"/>
            <a:r>
              <a:rPr lang="ru-RU" sz="1400" dirty="0"/>
              <a:t>личностные особенности и педагогические установки педагога (</a:t>
            </a:r>
            <a:r>
              <a:rPr lang="ru-RU" sz="1400" dirty="0" err="1"/>
              <a:t>ов</a:t>
            </a:r>
            <a:r>
              <a:rPr lang="ru-RU" sz="1400" dirty="0"/>
              <a:t>)</a:t>
            </a:r>
          </a:p>
          <a:p>
            <a:pPr lvl="0"/>
            <a:r>
              <a:rPr lang="ru-RU" sz="1400" dirty="0"/>
              <a:t>идея развивающего обучения (возможность саморазвития ребенка)</a:t>
            </a:r>
          </a:p>
          <a:p>
            <a:pPr lvl="0"/>
            <a:r>
              <a:rPr lang="ru-RU" sz="1400" dirty="0"/>
              <a:t>личностно-ориентированная модель взаимодействия между педагогом и ребенком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12666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27584" y="1412776"/>
            <a:ext cx="8085584" cy="504056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ru-RU" sz="1400" dirty="0" smtClean="0">
                <a:solidFill>
                  <a:srgbClr val="7030A0"/>
                </a:solidFill>
                <a:effectLst/>
              </a:rPr>
              <a:t>5. Назовите принципы построения развивающей среды в группе:</a:t>
            </a:r>
            <a:br>
              <a:rPr lang="ru-RU" sz="1400" dirty="0" smtClean="0">
                <a:solidFill>
                  <a:srgbClr val="7030A0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-принцип уважения к потребностям  и нуждам ребенка  в движении, в общении, в познании. 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-принцип уважения к мнению ребенка ( не все что нравится педагогу удобно ребенку)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-принцип функциональности ( материалы, которые востребованы детьми и выполняют развивающую функцию)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-принцип опережающего характера содержания образования (15% материалов, ориентированных на детей более старшего возраста – примерно на год)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-принцип динамичности – статичности среды  (привычная, уютная, но «растет»)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первоначальный период построения среды – два месяца, далее – ее насыщение и реорганизация. Примерно один раз в два месяца часть материалов необходимо заменять, переставлять  некоторое оборудование.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- принцип интеграции образовательных областей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 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rgbClr val="7030A0"/>
                </a:solidFill>
                <a:effectLst/>
              </a:rPr>
              <a:t>6.Дайте параметры характеристики. которыми должны обладать игры и пособия?</a:t>
            </a:r>
            <a:br>
              <a:rPr lang="ru-RU" sz="1400" dirty="0" smtClean="0">
                <a:solidFill>
                  <a:srgbClr val="7030A0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многофункциональность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err="1" smtClean="0">
                <a:solidFill>
                  <a:schemeClr val="tx1"/>
                </a:solidFill>
                <a:effectLst/>
              </a:rPr>
              <a:t>комбинаторность</a:t>
            </a:r>
            <a:r>
              <a:rPr lang="ru-RU" sz="1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>вариативность</a:t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rgbClr val="7030A0"/>
                </a:solidFill>
                <a:effectLst/>
              </a:rPr>
              <a:t/>
            </a:r>
            <a:br>
              <a:rPr lang="ru-RU" sz="1400" dirty="0" smtClean="0">
                <a:solidFill>
                  <a:srgbClr val="7030A0"/>
                </a:solidFill>
                <a:effectLst/>
              </a:rPr>
            </a:br>
            <a:r>
              <a:rPr lang="ru-RU" sz="1400" dirty="0">
                <a:solidFill>
                  <a:srgbClr val="7030A0"/>
                </a:solidFill>
                <a:effectLst/>
              </a:rPr>
              <a:t>7</a:t>
            </a:r>
            <a:r>
              <a:rPr lang="ru-RU" sz="1400" dirty="0" smtClean="0">
                <a:solidFill>
                  <a:srgbClr val="7030A0"/>
                </a:solidFill>
                <a:effectLst/>
              </a:rPr>
              <a:t>.Дайте </a:t>
            </a:r>
            <a:r>
              <a:rPr lang="ru-RU" sz="1400" dirty="0">
                <a:solidFill>
                  <a:srgbClr val="7030A0"/>
                </a:solidFill>
                <a:effectLst/>
              </a:rPr>
              <a:t>определение:</a:t>
            </a:r>
            <a:r>
              <a:rPr lang="ru-RU" sz="1400" dirty="0">
                <a:solidFill>
                  <a:schemeClr val="tx1"/>
                </a:solidFill>
                <a:effectLst/>
              </a:rPr>
              <a:t/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>
                <a:solidFill>
                  <a:schemeClr val="tx1"/>
                </a:solidFill>
                <a:effectLst/>
              </a:rPr>
              <a:t>«Игра </a:t>
            </a:r>
            <a:r>
              <a:rPr lang="ru-RU" sz="1400" b="1" dirty="0">
                <a:solidFill>
                  <a:schemeClr val="tx1"/>
                </a:solidFill>
                <a:effectLst/>
              </a:rPr>
              <a:t>– это</a:t>
            </a:r>
            <a:r>
              <a:rPr lang="ru-RU" sz="1400" dirty="0">
                <a:solidFill>
                  <a:schemeClr val="tx1"/>
                </a:solidFill>
                <a:effectLst/>
              </a:rPr>
              <a:t>  преобладающий вид  деятельности ребенка»</a:t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>
                <a:solidFill>
                  <a:schemeClr val="tx1"/>
                </a:solidFill>
                <a:effectLst/>
              </a:rPr>
              <a:t> </a:t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rgbClr val="7030A0"/>
                </a:solidFill>
                <a:effectLst/>
              </a:rPr>
              <a:t>8. </a:t>
            </a:r>
            <a:r>
              <a:rPr lang="ru-RU" sz="1400" dirty="0">
                <a:solidFill>
                  <a:srgbClr val="7030A0"/>
                </a:solidFill>
                <a:effectLst/>
              </a:rPr>
              <a:t>Назовите основные критерии уровня игровой деятельности ребенка:    </a:t>
            </a:r>
            <a:r>
              <a:rPr lang="ru-RU" sz="1400" dirty="0">
                <a:solidFill>
                  <a:schemeClr val="tx1"/>
                </a:solidFill>
                <a:effectLst/>
              </a:rPr>
              <a:t>*игровые умения =</a:t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>
                <a:solidFill>
                  <a:schemeClr val="tx1"/>
                </a:solidFill>
                <a:effectLst/>
              </a:rPr>
              <a:t> преобладающий способ построения игры и потенциальная возможность использовать различные способы ( умение  в зависимости от собственного замысла включать в игру условные действия в с предметом, ролевые диалоги, комбинировать разнообразные события)</a:t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>
                <a:solidFill>
                  <a:schemeClr val="tx1"/>
                </a:solidFill>
                <a:effectLst/>
              </a:rPr>
              <a:t/>
            </a:r>
            <a:br>
              <a:rPr lang="ru-RU" sz="1400" dirty="0">
                <a:solidFill>
                  <a:schemeClr val="tx1"/>
                </a:solidFill>
                <a:effectLst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1400" dirty="0" smtClean="0">
                <a:solidFill>
                  <a:schemeClr val="tx1"/>
                </a:solidFill>
                <a:effectLst/>
              </a:rPr>
            </a:br>
            <a:endParaRPr lang="ru-RU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35731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406" y="332656"/>
            <a:ext cx="81369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7030A0"/>
                </a:solidFill>
              </a:rPr>
              <a:t>9. Перечислите </a:t>
            </a:r>
            <a:r>
              <a:rPr lang="ru-RU" sz="1400" dirty="0">
                <a:solidFill>
                  <a:srgbClr val="7030A0"/>
                </a:solidFill>
              </a:rPr>
              <a:t>виды игр:</a:t>
            </a:r>
          </a:p>
          <a:p>
            <a:pPr lvl="0"/>
            <a:r>
              <a:rPr lang="ru-RU" sz="1400" dirty="0"/>
              <a:t>. ролевая</a:t>
            </a:r>
          </a:p>
          <a:p>
            <a:pPr lvl="0"/>
            <a:r>
              <a:rPr lang="ru-RU" sz="1400" dirty="0"/>
              <a:t>. режиссерская (разновидность сюжетно-ролевой игры, разновидность театрализованной)</a:t>
            </a:r>
          </a:p>
          <a:p>
            <a:pPr lvl="0"/>
            <a:r>
              <a:rPr lang="ru-RU" sz="1400" dirty="0"/>
              <a:t>. театрализованная</a:t>
            </a:r>
          </a:p>
          <a:p>
            <a:pPr lvl="0"/>
            <a:r>
              <a:rPr lang="ru-RU" sz="1400" dirty="0"/>
              <a:t>. сюжетно-ролевая</a:t>
            </a:r>
          </a:p>
          <a:p>
            <a:pPr lvl="0"/>
            <a:r>
              <a:rPr lang="ru-RU" sz="1400" dirty="0"/>
              <a:t>. музыкальная</a:t>
            </a:r>
          </a:p>
          <a:p>
            <a:pPr lvl="0"/>
            <a:r>
              <a:rPr lang="ru-RU" sz="1400" dirty="0"/>
              <a:t>. строительная</a:t>
            </a:r>
          </a:p>
          <a:p>
            <a:pPr lvl="0"/>
            <a:r>
              <a:rPr lang="ru-RU" sz="1400" dirty="0"/>
              <a:t>. подвижная</a:t>
            </a:r>
          </a:p>
          <a:p>
            <a:pPr lvl="0"/>
            <a:r>
              <a:rPr lang="ru-RU" sz="1400" dirty="0"/>
              <a:t>. дидактическая</a:t>
            </a:r>
          </a:p>
          <a:p>
            <a:pPr lvl="0"/>
            <a:r>
              <a:rPr lang="ru-RU" sz="1400" dirty="0"/>
              <a:t>. развивающая</a:t>
            </a:r>
          </a:p>
          <a:p>
            <a:pPr lvl="0"/>
            <a:r>
              <a:rPr lang="ru-RU" sz="1400" dirty="0"/>
              <a:t>. игра-экспериментирование</a:t>
            </a:r>
          </a:p>
          <a:p>
            <a:pPr lvl="0"/>
            <a:r>
              <a:rPr lang="ru-RU" sz="1400" dirty="0"/>
              <a:t>. </a:t>
            </a:r>
            <a:r>
              <a:rPr lang="ru-RU" sz="1400" dirty="0" smtClean="0"/>
              <a:t>игра-фантазирование</a:t>
            </a:r>
          </a:p>
          <a:p>
            <a:pPr lvl="0"/>
            <a:endParaRPr lang="ru-RU" sz="1400" dirty="0"/>
          </a:p>
          <a:p>
            <a:r>
              <a:rPr lang="ru-RU" sz="1400" dirty="0"/>
              <a:t> </a:t>
            </a:r>
            <a:r>
              <a:rPr lang="ru-RU" sz="1400" dirty="0" smtClean="0">
                <a:solidFill>
                  <a:srgbClr val="7030A0"/>
                </a:solidFill>
              </a:rPr>
              <a:t>10. .Дайте определение что такое сюжетная игра</a:t>
            </a:r>
            <a:endParaRPr lang="ru-RU" sz="1400" dirty="0">
              <a:solidFill>
                <a:srgbClr val="7030A0"/>
              </a:solidFill>
            </a:endParaRPr>
          </a:p>
          <a:p>
            <a:r>
              <a:rPr lang="ru-RU" sz="1400" b="1" dirty="0"/>
              <a:t>«</a:t>
            </a:r>
            <a:r>
              <a:rPr lang="ru-RU" sz="1400" dirty="0"/>
              <a:t>Сюжетная игра </a:t>
            </a:r>
            <a:r>
              <a:rPr lang="ru-RU" sz="1400" b="1" dirty="0"/>
              <a:t>– </a:t>
            </a:r>
            <a:r>
              <a:rPr lang="ru-RU" sz="1400" dirty="0"/>
              <a:t>это умение осуществлять разнообразные условные игровые действия</a:t>
            </a:r>
            <a:r>
              <a:rPr lang="ru-RU" sz="1400" dirty="0" smtClean="0"/>
              <a:t>»</a:t>
            </a:r>
          </a:p>
          <a:p>
            <a:endParaRPr lang="ru-RU" sz="1400" dirty="0"/>
          </a:p>
          <a:p>
            <a:r>
              <a:rPr lang="ru-RU" sz="1400" dirty="0" smtClean="0">
                <a:solidFill>
                  <a:srgbClr val="7030A0"/>
                </a:solidFill>
              </a:rPr>
              <a:t>11.Сформулируйте  </a:t>
            </a:r>
            <a:r>
              <a:rPr lang="ru-RU" sz="1400" dirty="0">
                <a:solidFill>
                  <a:srgbClr val="7030A0"/>
                </a:solidFill>
              </a:rPr>
              <a:t>основную цель педагогических воздействий (по отношению к игре):</a:t>
            </a:r>
          </a:p>
          <a:p>
            <a:r>
              <a:rPr lang="ru-RU" sz="1400" dirty="0"/>
              <a:t>формирование игровых умений</a:t>
            </a:r>
            <a:r>
              <a:rPr lang="ru-RU" sz="1400" b="1" dirty="0"/>
              <a:t>,</a:t>
            </a:r>
            <a:r>
              <a:rPr lang="ru-RU" sz="1400" dirty="0"/>
              <a:t> обеспечивающих самостоятельную творческую игру детей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>
                <a:solidFill>
                  <a:srgbClr val="7030A0"/>
                </a:solidFill>
              </a:rPr>
              <a:t>12.Сформулируйте </a:t>
            </a:r>
            <a:r>
              <a:rPr lang="ru-RU" sz="1400" dirty="0">
                <a:solidFill>
                  <a:srgbClr val="7030A0"/>
                </a:solidFill>
              </a:rPr>
              <a:t>принципы (стратегию) организации сюжетной игры:</a:t>
            </a:r>
          </a:p>
          <a:p>
            <a:pPr lvl="0"/>
            <a:r>
              <a:rPr lang="ru-RU" sz="1400" i="1" dirty="0"/>
              <a:t>1 совместная игра педагога и детьми</a:t>
            </a:r>
            <a:r>
              <a:rPr lang="ru-RU" sz="1400" dirty="0"/>
              <a:t> ( цель: овладение детьми игровыми умениями)</a:t>
            </a:r>
          </a:p>
          <a:p>
            <a:pPr lvl="0"/>
            <a:r>
              <a:rPr lang="ru-RU" sz="1400" i="1" dirty="0"/>
              <a:t>2 постепенное усложнение игры на протяжении всего </a:t>
            </a:r>
            <a:r>
              <a:rPr lang="ru-RU" sz="1400" i="1" dirty="0" err="1"/>
              <a:t>дошк</a:t>
            </a:r>
            <a:r>
              <a:rPr lang="ru-RU" sz="1400" i="1" dirty="0"/>
              <a:t>. детства</a:t>
            </a:r>
            <a:r>
              <a:rPr lang="ru-RU" sz="1400" dirty="0"/>
              <a:t> (цель: усвоение новых, более сложных способов построения игры)</a:t>
            </a:r>
          </a:p>
          <a:p>
            <a:pPr lvl="0"/>
            <a:r>
              <a:rPr lang="ru-RU" sz="1400" i="1" dirty="0"/>
              <a:t>3.одновременное осуществление игрового действия и пояснение его смысла партнерам</a:t>
            </a:r>
            <a:r>
              <a:rPr lang="ru-RU" sz="1400" dirty="0"/>
              <a:t> (цель: подведение к индивидуальной самостоятельно организованной игре и согласованной совместной игре)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63433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664</Words>
  <Application>Microsoft Office PowerPoint</Application>
  <PresentationFormat>Экран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Исполнительная</vt:lpstr>
      <vt:lpstr>Презентация PowerPoint</vt:lpstr>
      <vt:lpstr>Цель:  восстановление в памяти, повторение и закрепление ранее воспринятой информации по теме Игра дошкольника  Задачи:  -развитие памяти педагогов - закрепление знаний по вопросам развития игры дошкольника - активизация обучающей функции контроля знаний активизация стимулирующей функции опроса  Аудитория: -воспитатели ДОУ -специалисты ДОУ  Длительность: =1час 30 мин     </vt:lpstr>
      <vt:lpstr>   </vt:lpstr>
      <vt:lpstr> 7. После ответов на все вопросы участники консультируются друг с другом в малых подгруппах  либо в коллективе в целом. Скорректированный ответ вносится в листок самоконтроля в колонку Группа. Ставится балл степени уверенности.  8. Далее ответы на вопросы зачитываются поочередно участниками. По ходу эксперты сообщают правильный ответ. Этот ответ участники вносят в карточку в третью колонку  Эталон.  9. каждый игрок в четвертой графе выставляет себе балл по данному вопросу: ответ полностью совпал с эталоном  - 3 ответ в большей степени верен – 2 ответ  верен на половину – 1 ответ не верен – 0  10. Подсчитываются результат – баллы по всем ответам суммируются. Эксперты делают сводную: сколько человек получили определенное количество баллов  11. Листки контроля сдаются экспертам, которые проверяют правильность баллов по каждому вопросу и итоговый балл.  12. Секретарь фиксирует ход мероприятия и результаты. </vt:lpstr>
      <vt:lpstr>Пример карты участника и ее заполнение</vt:lpstr>
      <vt:lpstr>Одна из причин того, что дети не играют, - недооценка этой деятельности взрослыми. Зачастую недооценка подразумевает под собой бесполезность т.е. отсутствие жизненно необходимого результата. Так ли это на самом деле? (вопрос к педагогам?) И всегда ли люди занимаются полезным? В игре ребенок впервые осуществляет интеллектуальную систематическую работу. Именно в игре дошкольник учится относиться к придуманному им миру как к настоящему, со всей серьезностью. Играя , ребенок всегда находится на стыке реального и игрового мира, </vt:lpstr>
      <vt:lpstr>Вопросы к участникам</vt:lpstr>
      <vt:lpstr>5. Назовите принципы построения развивающей среды в группе: -принцип уважения к потребностям  и нуждам ребенка  в движении, в общении, в познании.  -принцип уважения к мнению ребенка ( не все что нравится педагогу удобно ребенку) -принцип функциональности ( материалы, которые востребованы детьми и выполняют развивающую функцию) -принцип опережающего характера содержания образования (15% материалов, ориентированных на детей более старшего возраста – примерно на год) -принцип динамичности – статичности среды  (привычная, уютная, но «растет») первоначальный период построения среды – два месяца, далее – ее насыщение и реорганизация. Примерно один раз в два месяца часть материалов необходимо заменять, переставлять  некоторое оборудование. - принцип интеграции образовательных областей   6.Дайте параметры характеристики. которыми должны обладать игры и пособия? многофункциональность комбинаторность вариативность  7.Дайте определение: «Игра – это  преобладающий вид  деятельности ребенка»   8. Назовите основные критерии уровня игровой деятельности ребенка:    *игровые умения =  преобладающий способ построения игры и потенциальная возможность использовать различные способы ( умение  в зависимости от собственного замысла включать в игру условные действия в с предметом, ролевые диалоги, комбинировать разнообразные события)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16</cp:revision>
  <dcterms:modified xsi:type="dcterms:W3CDTF">2013-12-28T21:31:20Z</dcterms:modified>
</cp:coreProperties>
</file>