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3" r:id="rId8"/>
    <p:sldId id="261" r:id="rId9"/>
    <p:sldId id="260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5C76655-C5B8-4AAF-949F-A1996465CFD2}">
          <p14:sldIdLst>
            <p14:sldId id="256"/>
            <p14:sldId id="257"/>
            <p14:sldId id="258"/>
            <p14:sldId id="259"/>
            <p14:sldId id="265"/>
            <p14:sldId id="262"/>
            <p14:sldId id="263"/>
            <p14:sldId id="261"/>
            <p14:sldId id="260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5040560" cy="2880320"/>
          </a:xfrm>
        </p:spPr>
        <p:txBody>
          <a:bodyPr/>
          <a:lstStyle/>
          <a:p>
            <a:r>
              <a:rPr lang="ru-RU" sz="4800" dirty="0" smtClean="0"/>
              <a:t>Электронное портфолио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221088"/>
            <a:ext cx="6511131" cy="1944216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latin typeface="Constantia" pitchFamily="18" charset="0"/>
              </a:rPr>
              <a:t>воспитателя НДОУ «Детский сад №15 ОАО «РЖД»</a:t>
            </a:r>
            <a:r>
              <a:rPr lang="ru-RU" sz="2800" dirty="0">
                <a:latin typeface="Constantia" pitchFamily="18" charset="0"/>
              </a:rPr>
              <a:t/>
            </a:r>
            <a:br>
              <a:rPr lang="ru-RU" sz="2800" dirty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Меркурьевой </a:t>
            </a:r>
            <a:r>
              <a:rPr lang="ru-RU" sz="2800" b="1" dirty="0">
                <a:latin typeface="Constantia" pitchFamily="18" charset="0"/>
              </a:rPr>
              <a:t>Ольги </a:t>
            </a:r>
            <a:br>
              <a:rPr lang="ru-RU" sz="2800" b="1" dirty="0">
                <a:latin typeface="Constantia" pitchFamily="18" charset="0"/>
              </a:rPr>
            </a:br>
            <a:r>
              <a:rPr lang="ru-RU" sz="2800" b="1" dirty="0">
                <a:latin typeface="Constantia" pitchFamily="18" charset="0"/>
              </a:rPr>
              <a:t>Викторовны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23731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Кемь,</a:t>
            </a:r>
          </a:p>
          <a:p>
            <a:pPr algn="ctr"/>
            <a:r>
              <a:rPr lang="ru-RU" dirty="0" smtClean="0"/>
              <a:t>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Награды: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59"/>
            <a:ext cx="3960440" cy="327179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735">
            <a:off x="2617296" y="4477359"/>
            <a:ext cx="5208448" cy="2178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3372">
            <a:off x="5772535" y="1044413"/>
            <a:ext cx="3574201" cy="2889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801">
            <a:off x="232080" y="1204974"/>
            <a:ext cx="2804266" cy="39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DCIM\100PHOTO\SAM_1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6402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PHOTO\SAM_1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0"/>
            <a:ext cx="4788025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0PHOTO\SAM_1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3437620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CIM\100PHOTO\SAM_12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571024"/>
            <a:ext cx="4499991" cy="33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DCIM\100PHOTO\SAM_11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41" y="2074540"/>
            <a:ext cx="3222103" cy="241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001"/>
            <a:ext cx="7520940" cy="54864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Общие</a:t>
            </a:r>
            <a:r>
              <a:rPr lang="ru-RU" sz="3600" dirty="0" smtClean="0">
                <a:solidFill>
                  <a:schemeClr val="accent3"/>
                </a:solidFill>
              </a:rPr>
              <a:t> </a:t>
            </a:r>
            <a:r>
              <a:rPr lang="ru-RU" sz="3600" b="1" dirty="0" smtClean="0">
                <a:solidFill>
                  <a:schemeClr val="accent3"/>
                </a:solidFill>
              </a:rPr>
              <a:t>сведения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5408" y="836712"/>
            <a:ext cx="5328592" cy="4680520"/>
          </a:xfrm>
        </p:spPr>
        <p:txBody>
          <a:bodyPr>
            <a:normAutofit fontScale="92500" lnSpcReduction="10000"/>
          </a:bodyPr>
          <a:lstStyle/>
          <a:p>
            <a:r>
              <a:rPr lang="ru-RU" sz="2600" i="1" dirty="0" smtClean="0">
                <a:solidFill>
                  <a:schemeClr val="accent2"/>
                </a:solidFill>
              </a:rPr>
              <a:t>Меркурьева </a:t>
            </a:r>
            <a:r>
              <a:rPr lang="ru-RU" sz="2600" i="1" dirty="0">
                <a:solidFill>
                  <a:schemeClr val="accent2"/>
                </a:solidFill>
              </a:rPr>
              <a:t>Ольга Викторовна</a:t>
            </a:r>
          </a:p>
          <a:p>
            <a:r>
              <a:rPr lang="ru-RU" sz="1800" dirty="0">
                <a:solidFill>
                  <a:schemeClr val="accent3"/>
                </a:solidFill>
              </a:rPr>
              <a:t>Дата рождения:</a:t>
            </a:r>
            <a:r>
              <a:rPr lang="ru-RU" sz="1800" dirty="0"/>
              <a:t> 08.03.1962 г.</a:t>
            </a:r>
          </a:p>
          <a:p>
            <a:r>
              <a:rPr lang="ru-RU" sz="1800" dirty="0" smtClean="0">
                <a:solidFill>
                  <a:schemeClr val="accent3"/>
                </a:solidFill>
              </a:rPr>
              <a:t>Образование</a:t>
            </a:r>
            <a:r>
              <a:rPr lang="ru-RU" sz="1800" dirty="0">
                <a:solidFill>
                  <a:schemeClr val="accent3"/>
                </a:solidFill>
              </a:rPr>
              <a:t>:</a:t>
            </a:r>
            <a:r>
              <a:rPr lang="ru-RU" sz="1800" dirty="0"/>
              <a:t> средне-специальное</a:t>
            </a:r>
          </a:p>
          <a:p>
            <a:r>
              <a:rPr lang="ru-RU" sz="1800" dirty="0">
                <a:solidFill>
                  <a:schemeClr val="accent3"/>
                </a:solidFill>
              </a:rPr>
              <a:t>Место учебы:</a:t>
            </a:r>
            <a:r>
              <a:rPr lang="ru-RU" sz="1800" dirty="0"/>
              <a:t> Петрозаводское Педагогическое училище №2</a:t>
            </a:r>
          </a:p>
          <a:p>
            <a:r>
              <a:rPr lang="ru-RU" sz="1800" dirty="0">
                <a:solidFill>
                  <a:schemeClr val="accent3"/>
                </a:solidFill>
              </a:rPr>
              <a:t>Год окончания: </a:t>
            </a:r>
            <a:r>
              <a:rPr lang="ru-RU" sz="1800" dirty="0"/>
              <a:t>1982</a:t>
            </a:r>
          </a:p>
          <a:p>
            <a:r>
              <a:rPr lang="ru-RU" sz="1800" dirty="0">
                <a:solidFill>
                  <a:schemeClr val="accent3"/>
                </a:solidFill>
              </a:rPr>
              <a:t>Специальность: </a:t>
            </a:r>
            <a:r>
              <a:rPr lang="ru-RU" sz="1800" dirty="0"/>
              <a:t>воспитатель в дошкольных учреждениях</a:t>
            </a:r>
          </a:p>
          <a:p>
            <a:r>
              <a:rPr lang="ru-RU" sz="1800" dirty="0">
                <a:solidFill>
                  <a:schemeClr val="accent3"/>
                </a:solidFill>
              </a:rPr>
              <a:t>Педагогический стаж</a:t>
            </a:r>
            <a:r>
              <a:rPr lang="ru-RU" sz="1800" dirty="0"/>
              <a:t>: 31 год</a:t>
            </a:r>
          </a:p>
          <a:p>
            <a:r>
              <a:rPr lang="ru-RU" sz="1800" dirty="0">
                <a:solidFill>
                  <a:schemeClr val="accent3"/>
                </a:solidFill>
              </a:rPr>
              <a:t>По итогам аттестации</a:t>
            </a:r>
            <a:r>
              <a:rPr lang="ru-RU" sz="1800" dirty="0"/>
              <a:t>: в 2008 присвоена первая квалификационная категория</a:t>
            </a:r>
          </a:p>
          <a:p>
            <a:r>
              <a:rPr lang="ru-RU" sz="1800" dirty="0">
                <a:solidFill>
                  <a:schemeClr val="accent3"/>
                </a:solidFill>
              </a:rPr>
              <a:t>Сведения о повышении квалификации: </a:t>
            </a:r>
            <a:r>
              <a:rPr lang="ru-RU" sz="1800" dirty="0"/>
              <a:t>город Петрозаводск (28.10 – 27.11.2013 год). </a:t>
            </a:r>
            <a:r>
              <a:rPr lang="ru-RU" sz="1800" dirty="0" smtClean="0"/>
              <a:t>Тема</a:t>
            </a:r>
            <a:r>
              <a:rPr lang="ru-RU" sz="1800" dirty="0"/>
              <a:t>: «Современные образовательные технологии в ДОУ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45638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3"/>
                </a:solidFill>
              </a:rPr>
              <a:t>Мой жизненный девиз: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Покинут </a:t>
            </a:r>
            <a:r>
              <a:rPr lang="ru-RU" sz="3200" dirty="0">
                <a:solidFill>
                  <a:schemeClr val="accent2"/>
                </a:solidFill>
              </a:rPr>
              <a:t>счастьем будет тот,</a:t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dirty="0">
                <a:solidFill>
                  <a:schemeClr val="accent2"/>
                </a:solidFill>
              </a:rPr>
              <a:t>Кого ребенком плохо воспитали.</a:t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dirty="0">
                <a:solidFill>
                  <a:schemeClr val="accent2"/>
                </a:solidFill>
              </a:rPr>
              <a:t>Побег зеленый выпрямить легко,</a:t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dirty="0">
                <a:solidFill>
                  <a:schemeClr val="accent2"/>
                </a:solidFill>
              </a:rPr>
              <a:t>Сухую ветвь один огонь исправит</a:t>
            </a:r>
            <a:r>
              <a:rPr lang="ru-RU" sz="3200" dirty="0" smtClean="0">
                <a:solidFill>
                  <a:schemeClr val="accent2"/>
                </a:solidFill>
              </a:rPr>
              <a:t>.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3"/>
                </a:solidFill>
              </a:rPr>
              <a:t>Мои педагогические принципы: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8486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-Индивидуальный подход к каждому ребенку в процессе воспитания и обучения;</a:t>
            </a:r>
          </a:p>
          <a:p>
            <a:pPr>
              <a:buFontTx/>
              <a:buChar char="-"/>
            </a:pPr>
            <a:r>
              <a:rPr lang="ru-RU" sz="2000" dirty="0" smtClean="0"/>
              <a:t>Видеть в ребенке в первую очередь личность;</a:t>
            </a:r>
          </a:p>
          <a:p>
            <a:pPr>
              <a:buFontTx/>
              <a:buChar char="-"/>
            </a:pPr>
            <a:r>
              <a:rPr lang="ru-RU" sz="2000" dirty="0" smtClean="0"/>
              <a:t>Умеешь сам, научи другого;</a:t>
            </a:r>
          </a:p>
          <a:p>
            <a:pPr>
              <a:buFontTx/>
              <a:buChar char="-"/>
            </a:pPr>
            <a:r>
              <a:rPr lang="ru-RU" sz="2000" dirty="0" smtClean="0"/>
              <a:t>Тесное взаимодействие с родителями ребенка;</a:t>
            </a:r>
          </a:p>
          <a:p>
            <a:pPr>
              <a:buFontTx/>
              <a:buChar char="-"/>
            </a:pPr>
            <a:r>
              <a:rPr lang="ru-RU" sz="2000" dirty="0" smtClean="0"/>
              <a:t>Искренняя готовность принять чувства ребенка, даже если они отличаются от моих;</a:t>
            </a:r>
          </a:p>
          <a:p>
            <a:pPr>
              <a:buFontTx/>
              <a:buChar char="-"/>
            </a:pPr>
            <a:r>
              <a:rPr lang="ru-RU" sz="2000" dirty="0" smtClean="0"/>
              <a:t>Полагаюсь на способность ребенка разбираться в своих чувствах.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4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Документ об образовании: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68141" cy="3600400"/>
          </a:xfrm>
        </p:spPr>
      </p:pic>
    </p:spTree>
    <p:extLst>
      <p:ext uri="{BB962C8B-B14F-4D97-AF65-F5344CB8AC3E}">
        <p14:creationId xmlns:p14="http://schemas.microsoft.com/office/powerpoint/2010/main" val="19584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Тема самообразования: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«ОБУЧЕНИЕ ГРАМОТЕ И ПОДГОТОВКА РУКИ К ПИСЬМУ ДЕТЕЙ ДОШКОЛЬНОГО ВОЗРАСТА»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097004" cy="45365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accent3"/>
                </a:solidFill>
              </a:rPr>
              <a:t>ПРОБЛЕМА</a:t>
            </a:r>
            <a:r>
              <a:rPr lang="ru-RU" dirty="0" smtClean="0">
                <a:solidFill>
                  <a:schemeClr val="accent3"/>
                </a:solidFill>
              </a:rPr>
              <a:t>:  </a:t>
            </a:r>
            <a:r>
              <a:rPr lang="ru-RU" sz="1800" dirty="0" smtClean="0"/>
              <a:t>Плохая </a:t>
            </a:r>
            <a:r>
              <a:rPr lang="ru-RU" sz="1800" dirty="0" err="1" smtClean="0"/>
              <a:t>с</a:t>
            </a:r>
            <a:r>
              <a:rPr lang="ru-RU" sz="1800" dirty="0" err="1" smtClean="0">
                <a:cs typeface="Times New Roman" pitchFamily="18" charset="0"/>
              </a:rPr>
              <a:t>формированность</a:t>
            </a:r>
            <a:r>
              <a:rPr lang="ru-RU" sz="1800" dirty="0" smtClean="0">
                <a:cs typeface="Times New Roman" pitchFamily="18" charset="0"/>
              </a:rPr>
              <a:t> </a:t>
            </a:r>
            <a:r>
              <a:rPr lang="ru-RU" sz="1800" dirty="0">
                <a:cs typeface="Times New Roman" pitchFamily="18" charset="0"/>
              </a:rPr>
              <a:t>звуковой стороны </a:t>
            </a:r>
            <a:r>
              <a:rPr lang="ru-RU" sz="1800" dirty="0" smtClean="0">
                <a:cs typeface="Times New Roman" pitchFamily="18" charset="0"/>
              </a:rPr>
              <a:t>речи</a:t>
            </a:r>
            <a:r>
              <a:rPr lang="ru-RU" sz="1800" dirty="0"/>
              <a:t> </a:t>
            </a:r>
            <a:r>
              <a:rPr lang="ru-RU" sz="1800" dirty="0" smtClean="0"/>
              <a:t>и </a:t>
            </a:r>
            <a:r>
              <a:rPr lang="ru-RU" sz="1800" dirty="0">
                <a:cs typeface="Times New Roman" pitchFamily="18" charset="0"/>
              </a:rPr>
              <a:t>фонематических </a:t>
            </a:r>
            <a:r>
              <a:rPr lang="ru-RU" sz="1800" dirty="0" smtClean="0">
                <a:cs typeface="Times New Roman" pitchFamily="18" charset="0"/>
              </a:rPr>
              <a:t>процессов;  малая готовность </a:t>
            </a:r>
            <a:r>
              <a:rPr lang="ru-RU" sz="1800" dirty="0">
                <a:cs typeface="Times New Roman" pitchFamily="18" charset="0"/>
              </a:rPr>
              <a:t>к звукобуквенному анализу и </a:t>
            </a:r>
            <a:r>
              <a:rPr lang="ru-RU" sz="1800" dirty="0" smtClean="0">
                <a:cs typeface="Times New Roman" pitchFamily="18" charset="0"/>
              </a:rPr>
              <a:t>синтезу; низкий уровень развития общей и мелкой моторики у детей дошкольного возраста.</a:t>
            </a:r>
            <a:endParaRPr lang="ru-RU" sz="1800" dirty="0"/>
          </a:p>
          <a:p>
            <a:pPr marL="0" indent="457200" algn="just"/>
            <a:endParaRPr lang="ru-RU" sz="1800" b="0" dirty="0" smtClean="0">
              <a:cs typeface="Times New Roman" pitchFamily="18" charset="0"/>
            </a:endParaRPr>
          </a:p>
          <a:p>
            <a:pPr marL="0" indent="457200" algn="just"/>
            <a:r>
              <a:rPr lang="ru-RU" sz="1800" b="0" dirty="0" smtClean="0">
                <a:cs typeface="Times New Roman" pitchFamily="18" charset="0"/>
              </a:rPr>
              <a:t>Обучение </a:t>
            </a:r>
            <a:r>
              <a:rPr lang="ru-RU" sz="1800" b="0" dirty="0">
                <a:cs typeface="Times New Roman" pitchFamily="18" charset="0"/>
              </a:rPr>
              <a:t>грамоте в детском саду - это целенаправленный, систематический процесс по подготовке к овладению письмом и чтением. Неправильный подход к обучению грамоте может привести к дополнительным проблемам обучения. </a:t>
            </a:r>
          </a:p>
          <a:p>
            <a:pPr marL="0" indent="457200" algn="just"/>
            <a:r>
              <a:rPr lang="ru-RU" sz="1800" b="0" dirty="0">
                <a:cs typeface="Times New Roman" pitchFamily="18" charset="0"/>
              </a:rPr>
              <a:t>Обучение грамоте проводится со средней группы и продолжается в старшей и подготовительной группах на специально организованных занятиях по обучению грамоте. </a:t>
            </a:r>
          </a:p>
          <a:p>
            <a:pPr marL="0" indent="457200" algn="just"/>
            <a:r>
              <a:rPr lang="ru-RU" sz="1800" b="0" dirty="0">
                <a:cs typeface="Times New Roman" pitchFamily="18" charset="0"/>
              </a:rPr>
              <a:t>Именно такая система обучения </a:t>
            </a:r>
            <a:r>
              <a:rPr lang="ru-RU" sz="1800" b="0" dirty="0" smtClean="0">
                <a:cs typeface="Times New Roman" pitchFamily="18" charset="0"/>
              </a:rPr>
              <a:t>даёт </a:t>
            </a:r>
            <a:r>
              <a:rPr lang="ru-RU" sz="1800" b="0" dirty="0">
                <a:cs typeface="Times New Roman" pitchFamily="18" charset="0"/>
              </a:rPr>
              <a:t>наиболее высокие результаты в освоении детьми начальной грамоты.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31253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562">
            <a:off x="212831" y="372184"/>
            <a:ext cx="3960440" cy="29703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954">
            <a:off x="4511507" y="852702"/>
            <a:ext cx="4317563" cy="2448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811">
            <a:off x="246128" y="3480704"/>
            <a:ext cx="4196587" cy="2966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500">
            <a:off x="4270387" y="3337687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853496" cy="548640"/>
          </a:xfrm>
        </p:spPr>
        <p:txBody>
          <a:bodyPr/>
          <a:lstStyle/>
          <a:p>
            <a:r>
              <a:rPr lang="ru-RU" b="1" dirty="0">
                <a:solidFill>
                  <a:schemeClr val="accent3"/>
                </a:solidFill>
                <a:latin typeface="+mn-lt"/>
              </a:rPr>
              <a:t>Повышение профессиональной  компетентности на курсах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412776"/>
            <a:ext cx="3699892" cy="4056564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апрель 2013г.</a:t>
            </a:r>
            <a:r>
              <a:rPr lang="ru-RU" dirty="0"/>
              <a:t>-краткосрочное обучение в МКОУ ДПО </a:t>
            </a:r>
            <a:r>
              <a:rPr lang="ru-RU" dirty="0" err="1"/>
              <a:t>Кемском</a:t>
            </a:r>
            <a:r>
              <a:rPr lang="ru-RU" dirty="0"/>
              <a:t> ОМЦ по программе «Основы информационно-коммуникативных технологий»</a:t>
            </a:r>
          </a:p>
          <a:p>
            <a:endParaRPr lang="ru-RU" dirty="0"/>
          </a:p>
          <a:p>
            <a:r>
              <a:rPr lang="ru-RU" dirty="0">
                <a:solidFill>
                  <a:schemeClr val="accent3"/>
                </a:solidFill>
              </a:rPr>
              <a:t>ноябрь 2013г</a:t>
            </a:r>
            <a:r>
              <a:rPr lang="ru-RU" dirty="0"/>
              <a:t>.-прошла обучение в ГАОУ РК ИПКРО </a:t>
            </a:r>
            <a:r>
              <a:rPr lang="ru-RU" dirty="0" err="1"/>
              <a:t>г.Петрозаводск</a:t>
            </a:r>
            <a:r>
              <a:rPr lang="ru-RU" dirty="0"/>
              <a:t> по дополнительной программе «Современные образовательные технологии в ДОУ»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53650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Участие в методических мероприятиях: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520940" cy="51640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физкультурно-образовательный фестиваль </a:t>
            </a:r>
            <a:r>
              <a:rPr lang="ru-RU" sz="1800" dirty="0"/>
              <a:t>«ДЕТИ РОССИИ ОБРАЗОВАНЫ и ЗДОРОВЫ» - «ДРОЗД»; 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муниципальная педагогическая конференция «Региональный </a:t>
            </a:r>
            <a:r>
              <a:rPr lang="ru-RU" sz="1800" dirty="0"/>
              <a:t>компонент содержания образования: нормативная база, опыт, творчество»; 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научно-практическая </a:t>
            </a:r>
            <a:r>
              <a:rPr lang="ru-RU" sz="1800" dirty="0"/>
              <a:t>конференция негосударственных дошкольных образовательных учреждений ОАО «РЖД»: «Внедрение эффективных технологий художественно-эстетического развития детей дошкольного возраста</a:t>
            </a:r>
            <a:r>
              <a:rPr lang="ru-RU" sz="1800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/>
              <a:t>с</a:t>
            </a:r>
            <a:r>
              <a:rPr lang="ru-RU" sz="1800" dirty="0" smtClean="0"/>
              <a:t>еминар –практикум «Психологическая помощь родителям в воспитании детей» (г. Санкт-Петербург)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/>
              <a:t>н</a:t>
            </a:r>
            <a:r>
              <a:rPr lang="ru-RU" sz="1800" dirty="0" smtClean="0"/>
              <a:t>аучно-практическая </a:t>
            </a:r>
            <a:r>
              <a:rPr lang="ru-RU" sz="1800" dirty="0"/>
              <a:t>конференция негосударственных дошкольных образовательных учреждений ОАО «РЖД»: «Внедрение эффективных технологий художественно-эстетического развития детей дошкольного 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26255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108</TotalTime>
  <Words>392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Электронное портфолио</vt:lpstr>
      <vt:lpstr>Общие сведения</vt:lpstr>
      <vt:lpstr>Мой жизненный девиз:  </vt:lpstr>
      <vt:lpstr>Мои педагогические принципы: </vt:lpstr>
      <vt:lpstr>Документ об образовании:</vt:lpstr>
      <vt:lpstr>Тема самообразования:  «ОБУЧЕНИЕ ГРАМОТЕ И ПОДГОТОВКА РУКИ К ПИСЬМУ ДЕТЕЙ ДОШКОЛЬНОГО ВОЗРАСТА»</vt:lpstr>
      <vt:lpstr>Презентация PowerPoint</vt:lpstr>
      <vt:lpstr>Повышение профессиональной  компетентности на курсах</vt:lpstr>
      <vt:lpstr>Участие в методических мероприятиях:</vt:lpstr>
      <vt:lpstr>Награды: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</dc:title>
  <dc:creator>Home</dc:creator>
  <cp:lastModifiedBy>Home</cp:lastModifiedBy>
  <cp:revision>14</cp:revision>
  <dcterms:created xsi:type="dcterms:W3CDTF">2014-01-04T17:41:35Z</dcterms:created>
  <dcterms:modified xsi:type="dcterms:W3CDTF">2014-01-04T19:30:01Z</dcterms:modified>
</cp:coreProperties>
</file>