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sldIdLst>
    <p:sldId id="256" r:id="rId3"/>
    <p:sldId id="273" r:id="rId4"/>
    <p:sldId id="272" r:id="rId5"/>
    <p:sldId id="277" r:id="rId6"/>
    <p:sldId id="278" r:id="rId7"/>
    <p:sldId id="279" r:id="rId8"/>
    <p:sldId id="274" r:id="rId9"/>
    <p:sldId id="275" r:id="rId10"/>
    <p:sldId id="280" r:id="rId11"/>
    <p:sldId id="27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8" r:id="rId21"/>
    <p:sldId id="292" r:id="rId22"/>
    <p:sldId id="269" r:id="rId23"/>
    <p:sldId id="271" r:id="rId24"/>
    <p:sldId id="265" r:id="rId25"/>
    <p:sldId id="281" r:id="rId26"/>
    <p:sldId id="270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67"/>
    <a:srgbClr val="552579"/>
    <a:srgbClr val="BC0043"/>
    <a:srgbClr val="64583E"/>
    <a:srgbClr val="403928"/>
    <a:srgbClr val="65593F"/>
    <a:srgbClr val="04545C"/>
    <a:srgbClr val="003300"/>
    <a:srgbClr val="09C5D9"/>
    <a:srgbClr val="0A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7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&#1056;&#1072;&#1073;&#1086;&#1090;&#1072;%20&#1089;%20&#1087;&#1088;&#1077;&#1079;&#1077;&#1085;&#1090;&#1072;&#1094;&#1080;&#1103;&#1084;&#1080;\&#1055;&#1088;&#1077;&#1079;&#1077;&#1085;&#1090;&#1072;&#1094;&#1080;&#1080;\&#1063;&#1058;&#1045;&#1053;&#1048;&#1045;\2%20&#1082;&#1083;&#1072;&#1089;&#1089;\&#1040;.%20&#1051;.&#1041;&#1072;&#1088;&#1090;&#1086;\&#1042;&#1077;&#1088;&#1105;&#1074;&#1086;&#1095;&#1082;&#1072;%201\stihi-agnii-barto_mishka.avi" TargetMode="Externa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atchina3000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&#1056;&#1072;&#1073;&#1086;&#1090;&#1072;%20&#1089;%20&#1087;&#1088;&#1077;&#1079;&#1077;&#1085;&#1090;&#1072;&#1094;&#1080;&#1103;&#1084;&#1080;\&#1055;&#1088;&#1077;&#1079;&#1077;&#1085;&#1090;&#1072;&#1094;&#1080;&#1080;\&#1063;&#1058;&#1045;&#1053;&#1048;&#1045;\2%20&#1082;&#1083;&#1072;&#1089;&#1089;\&#1040;.%20&#1051;.&#1041;&#1072;&#1088;&#1090;&#1086;\&#1042;&#1077;&#1088;&#1105;&#1074;&#1086;&#1095;&#1082;&#1072;%201\stihi-agnii-barto_lyubochka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&#1056;&#1072;&#1073;&#1086;&#1090;&#1072;%20&#1089;%20&#1087;&#1088;&#1077;&#1079;&#1077;&#1085;&#1090;&#1072;&#1094;&#1080;&#1103;&#1084;&#1080;\&#1055;&#1088;&#1077;&#1079;&#1077;&#1085;&#1090;&#1072;&#1094;&#1080;&#1080;\&#1063;&#1058;&#1045;&#1053;&#1048;&#1045;\2%20&#1082;&#1083;&#1072;&#1089;&#1089;\&#1040;.%20&#1051;.&#1041;&#1072;&#1088;&#1090;&#1086;\&#1042;&#1077;&#1088;&#1105;&#1074;&#1086;&#1095;&#1082;&#1072;%201\stihi-agnii-barto_u-menya-vesnushki.avi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&#1056;&#1072;&#1073;&#1086;&#1090;&#1072;%20&#1089;%20&#1087;&#1088;&#1077;&#1079;&#1077;&#1085;&#1090;&#1072;&#1094;&#1080;&#1103;&#1084;&#1080;\&#1055;&#1088;&#1077;&#1079;&#1077;&#1085;&#1090;&#1072;&#1094;&#1080;&#1080;\&#1063;&#1058;&#1045;&#1053;&#1048;&#1045;\2%20&#1082;&#1083;&#1072;&#1089;&#1089;\&#1040;.%20&#1051;.&#1041;&#1072;&#1088;&#1090;&#1086;\&#1042;&#1077;&#1088;&#1105;&#1074;&#1086;&#1095;&#1082;&#1072;%201\&#1041;&#1072;&#1088;&#1090;&#1086;%20&#1103;%20&#1088;&#1072;&#1089;&#1090;&#1091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Агния </a:t>
            </a:r>
            <a:r>
              <a:rPr lang="ru-RU" dirty="0" err="1" smtClean="0"/>
              <a:t>Барто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учитель начальных классов Добрина О.Ю.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3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11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08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14290"/>
            <a:ext cx="1905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613656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71810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2767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14290"/>
            <a:ext cx="21070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6758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4000504"/>
            <a:ext cx="2000264" cy="26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285728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0054909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214290"/>
            <a:ext cx="1768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59061308_pomoshhnica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488" y="3000372"/>
            <a:ext cx="2247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5047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9124" y="4214818"/>
            <a:ext cx="16480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Рисунок 1" descr="Image9.bmp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15074" y="2928934"/>
            <a:ext cx="2714625" cy="3714750"/>
          </a:xfrm>
          <a:prstGeom prst="rect">
            <a:avLst/>
          </a:prstGeom>
          <a:ln w="38100">
            <a:solidFill>
              <a:srgbClr val="BC0043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в конец 11">
            <a:hlinkClick r:id="rId12" action="ppaction://hlinksldjump" highlightClick="1"/>
          </p:cNvPr>
          <p:cNvSpPr/>
          <p:nvPr/>
        </p:nvSpPr>
        <p:spPr>
          <a:xfrm>
            <a:off x="8286744" y="6143620"/>
            <a:ext cx="857256" cy="714380"/>
          </a:xfrm>
          <a:prstGeom prst="actionButtonE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4fa5_8126bc9a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2996" y="785794"/>
            <a:ext cx="3268028" cy="404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54fa3_7df0feb8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71480"/>
            <a:ext cx="378607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8596" y="214290"/>
            <a:ext cx="8501122" cy="5572164"/>
            <a:chOff x="428596" y="214290"/>
            <a:chExt cx="8501122" cy="5572164"/>
          </a:xfrm>
        </p:grpSpPr>
        <p:pic>
          <p:nvPicPr>
            <p:cNvPr id="2" name="Рисунок 1" descr="0_54fa7_5fa5119b_XXL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28596" y="214290"/>
              <a:ext cx="4143404" cy="2643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  <p:pic>
          <p:nvPicPr>
            <p:cNvPr id="3" name="Рисунок 2" descr="0_54fa6_1c6b863d_XXL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286248" y="214290"/>
              <a:ext cx="4643470" cy="5572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</p:grpSp>
      <p:pic>
        <p:nvPicPr>
          <p:cNvPr id="8" name="Рисунок 7" descr="0_54fa7_5fa5119b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DDFB2"/>
              </a:clrFrom>
              <a:clrTo>
                <a:srgbClr val="EDDFB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2786058"/>
            <a:ext cx="3097520" cy="3938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9_bd36524c_XX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4E8C2"/>
              </a:clrFrom>
              <a:clrTo>
                <a:srgbClr val="F4E8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28" y="1500174"/>
            <a:ext cx="400052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54fa8_86cfb3d9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DFB8"/>
              </a:clrFrom>
              <a:clrTo>
                <a:srgbClr val="E8DFB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14290"/>
            <a:ext cx="515848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54fa9_bd36524c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4E8C2"/>
              </a:clrFrom>
              <a:clrTo>
                <a:srgbClr val="F4E8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7686" y="214290"/>
            <a:ext cx="3978173" cy="1490674"/>
          </a:xfrm>
          <a:prstGeom prst="rect">
            <a:avLst/>
          </a:prstGeom>
        </p:spPr>
      </p:pic>
      <p:pic>
        <p:nvPicPr>
          <p:cNvPr id="5" name="Рисунок 4" descr="0_54fa8_86cfb3d9_XX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8DFB8"/>
              </a:clrFrom>
              <a:clrTo>
                <a:srgbClr val="E8DFB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857760"/>
            <a:ext cx="407193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4faa_a9497aee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785926"/>
            <a:ext cx="3857652" cy="1446619"/>
          </a:xfrm>
          <a:prstGeom prst="rect">
            <a:avLst/>
          </a:prstGeom>
        </p:spPr>
      </p:pic>
      <p:pic>
        <p:nvPicPr>
          <p:cNvPr id="4" name="Рисунок 3" descr="0_54fab_5bbe24f2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EAC0"/>
              </a:clrFrom>
              <a:clrTo>
                <a:srgbClr val="F7EAC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2857496"/>
            <a:ext cx="4114828" cy="38576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500694" y="500042"/>
            <a:ext cx="3000396" cy="3857652"/>
            <a:chOff x="4143372" y="1857364"/>
            <a:chExt cx="2000264" cy="2428892"/>
          </a:xfrm>
        </p:grpSpPr>
        <p:pic>
          <p:nvPicPr>
            <p:cNvPr id="2" name="Рисунок 1" descr="0_54fab_5bbe24f2_XXL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7EAC0"/>
                </a:clrFrom>
                <a:clrTo>
                  <a:srgbClr val="F7EA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857884" y="3714752"/>
              <a:ext cx="285752" cy="571504"/>
            </a:xfrm>
            <a:prstGeom prst="rect">
              <a:avLst/>
            </a:prstGeom>
          </p:spPr>
        </p:pic>
        <p:pic>
          <p:nvPicPr>
            <p:cNvPr id="5" name="Рисунок 4" descr="0_54fab_5bbe24f2_XXL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7EAC0"/>
                </a:clrFrom>
                <a:clrTo>
                  <a:srgbClr val="F7EA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143372" y="1857364"/>
              <a:ext cx="2000264" cy="1928826"/>
            </a:xfrm>
            <a:prstGeom prst="rect">
              <a:avLst/>
            </a:prstGeom>
          </p:spPr>
        </p:pic>
      </p:grpSp>
      <p:pic>
        <p:nvPicPr>
          <p:cNvPr id="6" name="Рисунок 5" descr="0_54faa_a9497aee_XX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58" y="214290"/>
            <a:ext cx="1643074" cy="6050895"/>
          </a:xfrm>
          <a:prstGeom prst="rect">
            <a:avLst/>
          </a:prstGeom>
        </p:spPr>
      </p:pic>
      <p:pic>
        <p:nvPicPr>
          <p:cNvPr id="7" name="Рисунок 6" descr="0_54faa_a9497aee_XX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000108"/>
            <a:ext cx="3482603" cy="928694"/>
          </a:xfrm>
          <a:prstGeom prst="rect">
            <a:avLst/>
          </a:prstGeom>
        </p:spPr>
      </p:pic>
      <p:pic>
        <p:nvPicPr>
          <p:cNvPr id="8" name="Рисунок 7" descr="0_54faa_a9497aee_XXL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14480" y="642918"/>
            <a:ext cx="3500462" cy="500066"/>
          </a:xfrm>
          <a:prstGeom prst="rect">
            <a:avLst/>
          </a:prstGeom>
        </p:spPr>
      </p:pic>
      <p:pic>
        <p:nvPicPr>
          <p:cNvPr id="9" name="Рисунок 8" descr="0_54faa_a9497aee_XX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3EAC1"/>
              </a:clrFrom>
              <a:clrTo>
                <a:srgbClr val="F3EA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285728"/>
            <a:ext cx="364333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4fac_d0cc3a2d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3E7BF"/>
              </a:clrFrom>
              <a:clrTo>
                <a:srgbClr val="F3E7B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3506932"/>
            <a:ext cx="8429684" cy="3065339"/>
          </a:xfrm>
          <a:prstGeom prst="rect">
            <a:avLst/>
          </a:prstGeom>
        </p:spPr>
      </p:pic>
      <p:pic>
        <p:nvPicPr>
          <p:cNvPr id="5" name="Рисунок 4" descr="0_54fac_d0cc3a2d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3E7BF"/>
              </a:clrFrom>
              <a:clrTo>
                <a:srgbClr val="F3E7B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0298" y="-21191"/>
            <a:ext cx="3429024" cy="368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d_eee29742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E8BD"/>
              </a:clrFrom>
              <a:clrTo>
                <a:srgbClr val="F7E8B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1" y="3257548"/>
            <a:ext cx="8143933" cy="3257574"/>
          </a:xfrm>
          <a:prstGeom prst="rect">
            <a:avLst/>
          </a:prstGeom>
        </p:spPr>
      </p:pic>
      <p:pic>
        <p:nvPicPr>
          <p:cNvPr id="3" name="Рисунок 2" descr="0_54fad_eee29742_XX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E8BD"/>
              </a:clrFrom>
              <a:clrTo>
                <a:srgbClr val="F7E8B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794" y="214290"/>
            <a:ext cx="4429156" cy="34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ae_debe565b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DDFAE"/>
              </a:clrFrom>
              <a:clrTo>
                <a:srgbClr val="EDDFA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89502" y="214290"/>
            <a:ext cx="3968778" cy="3571900"/>
          </a:xfrm>
          <a:prstGeom prst="rect">
            <a:avLst/>
          </a:prstGeom>
        </p:spPr>
      </p:pic>
      <p:pic>
        <p:nvPicPr>
          <p:cNvPr id="5" name="Рисунок 4" descr="0_54fae_debe565b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DDFAE"/>
              </a:clrFrom>
              <a:clrTo>
                <a:srgbClr val="EDDFA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929066"/>
            <a:ext cx="6473382" cy="27146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85720" y="214290"/>
            <a:ext cx="3071834" cy="2552696"/>
            <a:chOff x="285720" y="214290"/>
            <a:chExt cx="3071834" cy="255269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5720" y="214290"/>
              <a:ext cx="2952307" cy="2552696"/>
              <a:chOff x="4143372" y="2571744"/>
              <a:chExt cx="2952307" cy="2552696"/>
            </a:xfrm>
          </p:grpSpPr>
          <p:pic>
            <p:nvPicPr>
              <p:cNvPr id="3" name="Рисунок 2" descr="0_54fae_debe565b_XXL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EBE2BB"/>
                  </a:clrFrom>
                  <a:clrTo>
                    <a:srgbClr val="EBE2B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5572132" y="2571744"/>
                <a:ext cx="1000132" cy="500066"/>
              </a:xfrm>
              <a:prstGeom prst="rect">
                <a:avLst/>
              </a:prstGeom>
            </p:spPr>
          </p:pic>
          <p:pic>
            <p:nvPicPr>
              <p:cNvPr id="4" name="Рисунок 3" descr="0_54fae_debe565b_XXL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EBE2BB"/>
                  </a:clrFrom>
                  <a:clrTo>
                    <a:srgbClr val="EBE2B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4143372" y="2857496"/>
                <a:ext cx="2952307" cy="2266944"/>
              </a:xfrm>
              <a:prstGeom prst="rect">
                <a:avLst/>
              </a:prstGeom>
            </p:spPr>
          </p:pic>
        </p:grpSp>
        <p:pic>
          <p:nvPicPr>
            <p:cNvPr id="9" name="Рисунок 8" descr="0_54fae_debe565b_XXL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EBDFB7"/>
                </a:clrFrom>
                <a:clrTo>
                  <a:srgbClr val="EBDFB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907494" y="2143116"/>
              <a:ext cx="450060" cy="5000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b0_7ac3bab0_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E4C2"/>
              </a:clrFrom>
              <a:clrTo>
                <a:srgbClr val="F1E4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78376" y="71414"/>
            <a:ext cx="4365624" cy="4000528"/>
          </a:xfrm>
          <a:prstGeom prst="rect">
            <a:avLst/>
          </a:prstGeom>
        </p:spPr>
      </p:pic>
      <p:pic>
        <p:nvPicPr>
          <p:cNvPr id="3" name="Рисунок 2" descr="0_54faf_3bda461f_X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5149" y="0"/>
            <a:ext cx="2732451" cy="1214422"/>
          </a:xfrm>
          <a:prstGeom prst="rect">
            <a:avLst/>
          </a:prstGeom>
        </p:spPr>
      </p:pic>
      <p:pic>
        <p:nvPicPr>
          <p:cNvPr id="4" name="Рисунок 3" descr="0_54faf_3bda461f_XX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DE1B9"/>
              </a:clrFrom>
              <a:clrTo>
                <a:srgbClr val="EDE1B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2214554"/>
            <a:ext cx="2928958" cy="357190"/>
          </a:xfrm>
          <a:prstGeom prst="rect">
            <a:avLst/>
          </a:prstGeom>
        </p:spPr>
      </p:pic>
      <p:pic>
        <p:nvPicPr>
          <p:cNvPr id="5" name="Рисунок 4" descr="0_54faf_3bda461f_XX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428736"/>
            <a:ext cx="2286016" cy="1028707"/>
          </a:xfrm>
          <a:prstGeom prst="rect">
            <a:avLst/>
          </a:prstGeom>
        </p:spPr>
      </p:pic>
      <p:pic>
        <p:nvPicPr>
          <p:cNvPr id="6" name="Рисунок 5" descr="0_54faf_3bda461f_XX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8794" y="2643182"/>
            <a:ext cx="2571768" cy="428628"/>
          </a:xfrm>
          <a:prstGeom prst="rect">
            <a:avLst/>
          </a:prstGeom>
        </p:spPr>
      </p:pic>
      <p:pic>
        <p:nvPicPr>
          <p:cNvPr id="7" name="Рисунок 6" descr="0_54faf_3bda461f_XX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3571876"/>
            <a:ext cx="2714644" cy="678661"/>
          </a:xfrm>
          <a:prstGeom prst="rect">
            <a:avLst/>
          </a:prstGeom>
        </p:spPr>
      </p:pic>
      <p:pic>
        <p:nvPicPr>
          <p:cNvPr id="8" name="Рисунок 7" descr="0_54faf_3bda461f_XX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214290"/>
            <a:ext cx="1500198" cy="625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_54faf_3bda461f_XX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4414" y="5072074"/>
            <a:ext cx="3857652" cy="1071546"/>
          </a:xfrm>
          <a:prstGeom prst="rect">
            <a:avLst/>
          </a:prstGeom>
        </p:spPr>
      </p:pic>
      <p:pic>
        <p:nvPicPr>
          <p:cNvPr id="10" name="Рисунок 9" descr="0_54faf_3bda461f_XXL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EEE0B1"/>
              </a:clrFrom>
              <a:clrTo>
                <a:srgbClr val="EEE0B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4429132"/>
            <a:ext cx="3429024" cy="1143008"/>
          </a:xfrm>
          <a:prstGeom prst="rect">
            <a:avLst/>
          </a:prstGeom>
        </p:spPr>
      </p:pic>
      <p:pic>
        <p:nvPicPr>
          <p:cNvPr id="11" name="Рисунок 10" descr="0_54fb0_7ac3bab0_XXL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1E4C2"/>
              </a:clrFrom>
              <a:clrTo>
                <a:srgbClr val="F1E4C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57752" y="3929066"/>
            <a:ext cx="1785950" cy="256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8436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Проворонила ворона воронёнка.</a:t>
            </a:r>
            <a:endParaRPr lang="ru-RU" sz="36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143248"/>
            <a:ext cx="863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Водовоз вез воду из водопровода.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3839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Сел и всё съел.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Галка села на забор,</a:t>
            </a:r>
            <a:b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Грач завел с ней разговор.</a:t>
            </a:r>
            <a:endParaRPr lang="ru-RU" sz="36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14290"/>
            <a:ext cx="5596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СКОРОГОВОРКИ </a:t>
            </a:r>
            <a:endParaRPr lang="ru-RU" sz="4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Image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356393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tihi-agnii-barto_mis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1142984"/>
            <a:ext cx="4747879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latin typeface="Georgia" pitchFamily="18" charset="0"/>
                <a:ea typeface="Times New Roman" pitchFamily="18" charset="0"/>
              </a:rPr>
              <a:t>- При чтении стихотворения внимательный читатель может не только представить девочек, которые скачут через верёвочку, и почувствовать их радость, но и «услышать», как они скачут. Найдите и прочитайте строки, которые доказывают это.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52579"/>
              </a:solidFill>
              <a:latin typeface="Georgia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2285992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C0043"/>
                </a:solidFill>
                <a:effectLst/>
                <a:latin typeface="Georgia" pitchFamily="18" charset="0"/>
                <a:ea typeface="Times New Roman" pitchFamily="18" charset="0"/>
              </a:rPr>
              <a:t>- Найдите строки, где Барто описывает, как скачет через верёвочку Лида. Прочитайте их вслух, прохлопывая при этом их ритм.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C0043"/>
              </a:solidFill>
              <a:effectLst/>
              <a:latin typeface="Georgia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64331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  <a:ea typeface="Times New Roman" pitchFamily="18" charset="0"/>
              </a:rPr>
              <a:t>- Как вначале девочки относились к маленькой Лиде?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52579"/>
              </a:solidFill>
              <a:effectLst/>
              <a:latin typeface="Georgia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471488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C0043"/>
                </a:solidFill>
                <a:effectLst/>
                <a:latin typeface="Georgia" pitchFamily="18" charset="0"/>
                <a:ea typeface="Times New Roman" pitchFamily="18" charset="0"/>
              </a:rPr>
              <a:t>- Как  изменилось отношение к ней в конце стихотворении? Почему?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C0043"/>
              </a:solidFill>
              <a:effectLst/>
              <a:latin typeface="Georgia" pitchFamily="18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5786454"/>
            <a:ext cx="6572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  <a:ea typeface="Times New Roman" pitchFamily="18" charset="0"/>
              </a:rPr>
              <a:t>- Какие черты характера вы видите в маленькой Лиде?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52579"/>
              </a:solidFill>
              <a:effectLst/>
              <a:latin typeface="Georgia" pitchFamily="18" charset="0"/>
            </a:endParaRPr>
          </a:p>
        </p:txBody>
      </p:sp>
      <p:sp>
        <p:nvSpPr>
          <p:cNvPr id="7" name="Управляющая кнопка: в конец 6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613788" cy="571504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6" grpId="0"/>
      <p:bldP spid="52227" grpId="0"/>
      <p:bldP spid="52228" grpId="0"/>
      <p:bldP spid="522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15" name="Group 19"/>
          <p:cNvGraphicFramePr>
            <a:graphicFrameLocks noGrp="1"/>
          </p:cNvGraphicFramePr>
          <p:nvPr/>
        </p:nvGraphicFramePr>
        <p:xfrm>
          <a:off x="428596" y="285728"/>
          <a:ext cx="8715404" cy="5943600"/>
        </p:xfrm>
        <a:graphic>
          <a:graphicData uri="http://schemas.openxmlformats.org/drawingml/2006/table">
            <a:tbl>
              <a:tblPr/>
              <a:tblGrid>
                <a:gridCol w="8715404"/>
              </a:tblGrid>
              <a:tr h="5000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         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 Французы придумали стихотворение, которое назвали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"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синквейн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".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Говорят, что в вольном переводе это означает "пять вдохновений", или "пять удач".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Правила написания этого чуда такие: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67"/>
                          </a:solidFill>
                          <a:effectLst/>
                          <a:latin typeface="Georgia" pitchFamily="18" charset="0"/>
                        </a:rPr>
                        <a:t>Первая строка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- существительное, которое, собственно, и нужно осмыслить.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67"/>
                          </a:solidFill>
                          <a:effectLst/>
                          <a:latin typeface="Georgia" pitchFamily="18" charset="0"/>
                        </a:rPr>
                        <a:t>Вторая строка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- два прилагательных, определяющих это существительное и описывающих ваше представление о нём.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67"/>
                          </a:solidFill>
                          <a:effectLst/>
                          <a:latin typeface="Georgia" pitchFamily="18" charset="0"/>
                        </a:rPr>
                        <a:t>Третья строка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- три глагола: действия, которые производит существительное.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67"/>
                          </a:solidFill>
                          <a:effectLst/>
                          <a:latin typeface="Georgia" pitchFamily="18" charset="0"/>
                        </a:rPr>
                        <a:t>Четвёртая строка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- фраза из четырёх слов, передающая ваше отношение к существительному.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67"/>
                          </a:solidFill>
                          <a:effectLst/>
                          <a:latin typeface="Georgia" pitchFamily="18" charset="0"/>
                        </a:rPr>
                        <a:t>Пятая строка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- синоним слова или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ts val="2400"/>
                        <a:buFont typeface="Courier New" pitchFamily="49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2579"/>
                          </a:solidFill>
                          <a:effectLst/>
                          <a:latin typeface="Georgia" pitchFamily="18" charset="0"/>
                        </a:rPr>
                        <a:t>ваши ассоциации к этому слову.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ChangeArrowheads="1"/>
          </p:cNvPicPr>
          <p:nvPr/>
        </p:nvPicPr>
        <p:blipFill>
          <a:blip r:embed="rId2" cstate="email">
            <a:duotone>
              <a:prstClr val="black"/>
              <a:srgbClr val="BC004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_4c546d4564e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75572" y="4071942"/>
            <a:ext cx="3254146" cy="2550235"/>
          </a:xfrm>
          <a:prstGeom prst="rect">
            <a:avLst/>
          </a:prstGeom>
        </p:spPr>
      </p:pic>
      <p:sp>
        <p:nvSpPr>
          <p:cNvPr id="1027" name="Content Placeholder 2"/>
          <p:cNvSpPr>
            <a:spLocks/>
          </p:cNvSpPr>
          <p:nvPr/>
        </p:nvSpPr>
        <p:spPr bwMode="auto">
          <a:xfrm>
            <a:off x="500034" y="1214422"/>
            <a:ext cx="8229600" cy="33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</a:rPr>
              <a:t>РАДУГА –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</a:rPr>
              <a:t>Яркая, волшебная,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</a:rPr>
              <a:t>Переливается, играет красками, исполняет все желания.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</a:rPr>
              <a:t>Хочется пройти по радужному мосту.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2579"/>
                </a:solidFill>
                <a:effectLst/>
                <a:latin typeface="Georgia" pitchFamily="18" charset="0"/>
              </a:rPr>
              <a:t>РАДУГА – это чудо и много радости.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52579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fb2_4eafc024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143272" cy="35719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2285992"/>
            <a:ext cx="3086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85728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верёвочка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785794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скакалка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85728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прыгалки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000504"/>
            <a:ext cx="43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2 прилагательных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572008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3 глагола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143512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Своё отношение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000768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4545C"/>
                </a:solidFill>
                <a:latin typeface="Georgia" pitchFamily="18" charset="0"/>
              </a:rPr>
              <a:t>Синоним или сравнение  </a:t>
            </a:r>
            <a:endParaRPr lang="ru-RU" sz="3200" b="1" dirty="0">
              <a:solidFill>
                <a:srgbClr val="04545C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3214686"/>
            <a:ext cx="3057247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ACFE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Верёвочка  </a:t>
            </a:r>
            <a:endParaRPr lang="ru-RU" sz="3600" b="1" dirty="0">
              <a:solidFill>
                <a:srgbClr val="0ACFE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1571612"/>
            <a:ext cx="6394699" cy="584775"/>
          </a:xfrm>
          <a:prstGeom prst="rect">
            <a:avLst/>
          </a:prstGeom>
          <a:noFill/>
          <a:effectLst>
            <a:outerShdw blurRad="25400" dist="25400" algn="ctr" rotWithShape="0">
              <a:srgbClr val="0033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9C5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в парах или группах </a:t>
            </a:r>
            <a:endParaRPr lang="ru-RU" sz="3200" b="1" dirty="0">
              <a:solidFill>
                <a:srgbClr val="09C5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3714744" y="500042"/>
            <a:ext cx="5040312" cy="43577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A91F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«Я дарила детям радость, а дети возвратили мне молодость. Даже в 75 лет!»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A91F67"/>
              </a:solidFill>
              <a:effectLst/>
              <a:latin typeface="Georgia" pitchFamily="18" charset="0"/>
            </a:endParaRPr>
          </a:p>
        </p:txBody>
      </p:sp>
      <p:pic>
        <p:nvPicPr>
          <p:cNvPr id="6147" name="Picture 4" descr="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38147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000240"/>
            <a:ext cx="6215106" cy="189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A91F6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A91F6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00042"/>
            <a:ext cx="263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Интернет-ресурсы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http://detochki.su/index.php?option=com_content&amp;view=article&amp;id=663:2009-12-19-22-24-21&amp;catid=86:2009-12-19-22-15-23&amp;Itemid=195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http://www.liveinternet.ru/users/svetlusha/post179510152/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85992"/>
            <a:ext cx="451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http://allforchildren.ru/kidfun/fastspeak1.php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http://gatchina3000.ru</a:t>
            </a:r>
            <a:endParaRPr lang="ru-RU" dirty="0" smtClean="0"/>
          </a:p>
          <a:p>
            <a:r>
              <a:rPr lang="en-US" b="1" i="1" dirty="0" smtClean="0"/>
              <a:t>barto</a:t>
            </a:r>
            <a:r>
              <a:rPr lang="en-US" i="1" dirty="0" smtClean="0"/>
              <a:t>.ouc.ru/</a:t>
            </a:r>
            <a:endParaRPr lang="ru-RU" i="1" dirty="0" smtClean="0"/>
          </a:p>
          <a:p>
            <a:r>
              <a:rPr lang="en-US" dirty="0" smtClean="0"/>
              <a:t>krugosvet.ru</a:t>
            </a:r>
            <a:endParaRPr lang="ru-RU" dirty="0" smtClean="0"/>
          </a:p>
          <a:p>
            <a:r>
              <a:rPr lang="en-US" dirty="0" smtClean="0"/>
              <a:t>rusmilestones.ru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714348" y="428604"/>
            <a:ext cx="7407275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300" b="1" i="0" u="none" strike="noStrike" cap="none" normalizeH="0" baseline="0" dirty="0" smtClean="0">
                <a:ln>
                  <a:noFill/>
                </a:ln>
                <a:solidFill>
                  <a:srgbClr val="BC00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АГНИЯ ЛЬВОВНА БАРТО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BC0043"/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Ba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928802"/>
            <a:ext cx="2856356" cy="4110366"/>
          </a:xfrm>
          <a:prstGeom prst="rect">
            <a:avLst/>
          </a:prstGeom>
          <a:ln w="57150">
            <a:solidFill>
              <a:srgbClr val="BC0043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6143644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(1906-1981)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51282737_in1_42_01_0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929090" cy="4385493"/>
          </a:xfrm>
          <a:prstGeom prst="rect">
            <a:avLst/>
          </a:prstGeom>
          <a:ln w="38100">
            <a:solidFill>
              <a:srgbClr val="7030A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143372" y="428604"/>
            <a:ext cx="5000628" cy="38576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Родилась 4 (17) февраля 1906 в Москве в семье врача-ветеринара. </a:t>
            </a:r>
            <a:endParaRPr lang="ru-RU" sz="2400" b="1" dirty="0" smtClean="0">
              <a:solidFill>
                <a:srgbClr val="6458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Стихи Агния начала писать еще в детстве, но в будущем видела себя балериной и даже окончила хореографическое училище</a:t>
            </a:r>
            <a:r>
              <a:rPr lang="ru-RU" sz="2400" b="1" dirty="0" smtClean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57760"/>
            <a:ext cx="701836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1925 были опубликованы ее первые стихотворения . Незаурядный талант Барто как детского поэта  отметил</a:t>
            </a:r>
            <a:endParaRPr lang="en-US" sz="2400" b="1" dirty="0" smtClean="0">
              <a:solidFill>
                <a:srgbClr val="6458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2400" b="1" dirty="0" smtClean="0">
                <a:solidFill>
                  <a:srgbClr val="645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К. И. Чуковский.</a:t>
            </a:r>
            <a:endParaRPr lang="ru-RU" sz="2400" b="1" dirty="0">
              <a:solidFill>
                <a:srgbClr val="6458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14290"/>
            <a:ext cx="9144000" cy="26432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5593F"/>
                </a:solidFill>
                <a:latin typeface="Georgia" pitchFamily="18" charset="0"/>
              </a:rPr>
              <a:t>Во время Отечественной войны Барто часто выступала по радио в Москве и Свердловске, писала военные стихи, статьи, очерки. В 1942 была корреспондентом "Комсомольской правды" на Западном фронте.</a:t>
            </a:r>
            <a:endParaRPr lang="ru-RU" sz="2800" dirty="0">
              <a:solidFill>
                <a:srgbClr val="65593F"/>
              </a:solidFill>
              <a:latin typeface="Georgia" pitchFamily="18" charset="0"/>
            </a:endParaRPr>
          </a:p>
        </p:txBody>
      </p:sp>
      <p:pic>
        <p:nvPicPr>
          <p:cNvPr id="5" name="Рисунок 4" descr="0_53a6e_e5d6f9e0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428868"/>
            <a:ext cx="5619790" cy="4214842"/>
          </a:xfrm>
          <a:prstGeom prst="rect">
            <a:avLst/>
          </a:prstGeom>
          <a:ln w="38100">
            <a:solidFill>
              <a:srgbClr val="7030A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%D0%9D%D0%B0%D0%B9%D1%82%D0%B8_%D1%87%D0%B5%D0%BB%D0%BE%D0%B2%D0%B5%D0%BA%D0%B0_%D0%BA%D0%BD%D0%B8%D0%B3%D0%B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53611" y="285728"/>
            <a:ext cx="4490389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85728"/>
            <a:ext cx="4857752" cy="57864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03928"/>
                </a:solidFill>
                <a:latin typeface="Georgia" pitchFamily="18" charset="0"/>
              </a:rPr>
              <a:t>В течение девяти лет </a:t>
            </a:r>
            <a:r>
              <a:rPr lang="ru-RU" sz="2800" b="1" dirty="0" err="1">
                <a:solidFill>
                  <a:srgbClr val="403928"/>
                </a:solidFill>
                <a:latin typeface="Georgia" pitchFamily="18" charset="0"/>
              </a:rPr>
              <a:t>Барто</a:t>
            </a:r>
            <a:r>
              <a:rPr lang="ru-RU" sz="2800" b="1" dirty="0">
                <a:solidFill>
                  <a:srgbClr val="403928"/>
                </a:solidFill>
                <a:latin typeface="Georgia" pitchFamily="18" charset="0"/>
              </a:rPr>
              <a:t> вела на радио передачу «Найти человека», в которой занималась поисками людей, разлученных войной. С ее помощью было воссоединено около 1000 семей. Об этой работе Барто написала повесть «Найти человека</a:t>
            </a:r>
            <a:r>
              <a:rPr lang="ru-RU" sz="2800" b="1" dirty="0" smtClean="0">
                <a:solidFill>
                  <a:srgbClr val="403928"/>
                </a:solidFill>
                <a:latin typeface="Georgia" pitchFamily="18" charset="0"/>
              </a:rPr>
              <a:t>».</a:t>
            </a:r>
            <a:endParaRPr lang="ru-RU" sz="2800" b="1" dirty="0">
              <a:solidFill>
                <a:srgbClr val="40392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Image6.bmp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EFDA"/>
              </a:clrFrom>
              <a:clrTo>
                <a:srgbClr val="F7EF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2705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tihi-agnii-barto_lyuboc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0430" y="2786058"/>
            <a:ext cx="5440278" cy="3929090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786050" y="357166"/>
            <a:ext cx="6143604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392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 1958 написала большой цикл сатирических стихов для детей "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392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Лешенька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392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392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Лешенька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392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", "Дедушкина внучка" и др.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03928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357694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3928"/>
                </a:solidFill>
                <a:latin typeface="Georgia" pitchFamily="18" charset="0"/>
              </a:rPr>
              <a:t>Подумайте, что здесь высмеивает автор?</a:t>
            </a:r>
            <a:endParaRPr lang="ru-RU" sz="2800" b="1" dirty="0">
              <a:solidFill>
                <a:srgbClr val="40392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ihi-agnii-barto_u-menya-vesnushk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6330506" cy="4572032"/>
          </a:xfrm>
          <a:prstGeom prst="rect">
            <a:avLst/>
          </a:prstGeom>
        </p:spPr>
      </p:pic>
      <p:pic>
        <p:nvPicPr>
          <p:cNvPr id="5" name="Рисунок 4" descr="9d822bfd158fddeeb41c36cf3bd4882a.gif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478" y="3429000"/>
            <a:ext cx="2476522" cy="3302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арто я расту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785794"/>
            <a:ext cx="752716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TS010362642</Template>
  <TotalTime>0</TotalTime>
  <Words>376</Words>
  <Application>Microsoft Office PowerPoint</Application>
  <PresentationFormat>Экран (4:3)</PresentationFormat>
  <Paragraphs>56</Paragraphs>
  <Slides>26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TS010362642</vt:lpstr>
      <vt:lpstr>Агния Барто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2011-12-29T07:40:16Z</dcterms:created>
  <dcterms:modified xsi:type="dcterms:W3CDTF">2014-02-27T10:40:35Z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