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76" r:id="rId4"/>
    <p:sldId id="277" r:id="rId5"/>
    <p:sldId id="258" r:id="rId6"/>
    <p:sldId id="259" r:id="rId7"/>
    <p:sldId id="262" r:id="rId8"/>
    <p:sldId id="261" r:id="rId9"/>
    <p:sldId id="260" r:id="rId10"/>
    <p:sldId id="266" r:id="rId11"/>
    <p:sldId id="264" r:id="rId12"/>
    <p:sldId id="269" r:id="rId13"/>
    <p:sldId id="270" r:id="rId14"/>
    <p:sldId id="271" r:id="rId15"/>
    <p:sldId id="272" r:id="rId16"/>
    <p:sldId id="273" r:id="rId17"/>
    <p:sldId id="274" r:id="rId18"/>
    <p:sldId id="265" r:id="rId19"/>
    <p:sldId id="268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C914CA-6B9A-4DF3-A1B4-1298517F745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E77580-1520-4C3C-9313-FE302300F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dreamworlds.ru/uploads/posts/2009-02/1233831906_1198606476__25.jpg" TargetMode="External"/><Relationship Id="rId3" Type="http://schemas.openxmlformats.org/officeDocument/2006/relationships/hyperlink" Target="http://www.chitalnya.ru/work/446196/" TargetMode="External"/><Relationship Id="rId7" Type="http://schemas.openxmlformats.org/officeDocument/2006/relationships/hyperlink" Target="http://www.mirfentazy.ru/images/phocagallery/c/carl_offterdinger/carl_offterdinger_11.jpg" TargetMode="External"/><Relationship Id="rId2" Type="http://schemas.openxmlformats.org/officeDocument/2006/relationships/hyperlink" Target="https://encrypted-tbn2.gstatic.com/images?q=tbn:ANd9GcSbbCqTYcA1J0UUBJoCGUCkP62-DSkgPzq_8KC383-4eHJXyfvhw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rod.tomsk.ru/posts-files/62/741/i/kot_v_sapogah.jpg" TargetMode="External"/><Relationship Id="rId5" Type="http://schemas.openxmlformats.org/officeDocument/2006/relationships/hyperlink" Target="http://content.foto.mail.ru/bk/a088/_answers/i-54.jpg" TargetMode="External"/><Relationship Id="rId4" Type="http://schemas.openxmlformats.org/officeDocument/2006/relationships/hyperlink" Target="http://i.planengo.ru/up_img/big_bhibootiheadi01.jpg" TargetMode="External"/><Relationship Id="rId9" Type="http://schemas.openxmlformats.org/officeDocument/2006/relationships/hyperlink" Target="http://omsk.kassy.ru/event/652144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42852"/>
            <a:ext cx="6172200" cy="714380"/>
          </a:xfrm>
        </p:spPr>
        <p:txBody>
          <a:bodyPr>
            <a:normAutofit/>
          </a:bodyPr>
          <a:lstStyle/>
          <a:p>
            <a:pPr algn="ctr"/>
            <a:r>
              <a:rPr lang="ru-RU" sz="1100" dirty="0" smtClean="0"/>
              <a:t>Муниципальное </a:t>
            </a:r>
            <a:r>
              <a:rPr lang="ru-RU" sz="1100" dirty="0" smtClean="0"/>
              <a:t>автономное общеобразовательное  учреждение</a:t>
            </a:r>
            <a:br>
              <a:rPr lang="ru-RU" sz="1100" dirty="0" smtClean="0"/>
            </a:br>
            <a:r>
              <a:rPr lang="ru-RU" sz="1100" dirty="0" smtClean="0"/>
              <a:t> </a:t>
            </a:r>
            <a:r>
              <a:rPr lang="ru-RU" sz="1100" dirty="0" smtClean="0"/>
              <a:t>лицей № 1 имени А.С.Пушкина города Томска</a:t>
            </a:r>
            <a:br>
              <a:rPr lang="ru-RU" sz="1100" dirty="0" smtClean="0"/>
            </a:br>
            <a:r>
              <a:rPr lang="ru-RU" sz="1100" dirty="0" smtClean="0"/>
              <a:t>Выполнила: Бондарь Елена Александровна, учитель начальных классов</a:t>
            </a:r>
            <a:endParaRPr lang="ru-RU" sz="1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928670"/>
            <a:ext cx="6172200" cy="5446252"/>
          </a:xfrm>
        </p:spPr>
        <p:txBody>
          <a:bodyPr>
            <a:normAutofit/>
          </a:bodyPr>
          <a:lstStyle/>
          <a:p>
            <a:pPr algn="ctr"/>
            <a:r>
              <a:rPr lang="ru-RU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Шарль Перро </a:t>
            </a:r>
          </a:p>
          <a:p>
            <a:pPr algn="ctr"/>
            <a:r>
              <a:rPr lang="ru-RU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«Кот в сапогах»</a:t>
            </a:r>
            <a:endParaRPr lang="ru-RU" sz="2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2" descr="C:\Users\User\Desktop\912975048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2285992"/>
            <a:ext cx="3786213" cy="39481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Вопросы по содержанию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 чего не может существовать волшебная сказка?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Давайте проследим, какие волшебные предметы есть в сказке “Кот в сапогах.”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Сколько раз Людоед превращался в животных и каких?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Есть ещё версии по поводу того, без чего не может существовать сказка?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Назовите героев этой сказки: злых и добрых.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ли назвать Кота в сапогах волшебным помощником героя?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Достоин ли герой иметь такого помощника?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что же сын мельника получат всё?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во французской авторской сказке напоминает сказки русские народные?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каких русских народных сказках действие развивается по тем же законам?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6000792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Кроссворд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857220" y="1643049"/>
          <a:ext cx="7067580" cy="3929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</a:tblGrid>
              <a:tr h="436566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36566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85786" y="857232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2.Что досталось в наследство младшему сыну?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200024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214546" y="2143116"/>
            <a:ext cx="540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6"/>
          <p:cNvGraphicFramePr>
            <a:graphicFrameLocks/>
          </p:cNvGraphicFramePr>
          <p:nvPr/>
        </p:nvGraphicFramePr>
        <p:xfrm>
          <a:off x="857220" y="1643049"/>
          <a:ext cx="7067580" cy="3929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</a:tblGrid>
              <a:tr h="436566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36566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85852" y="428604"/>
            <a:ext cx="7072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4. Что взял себе старший сын после смерти отца?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14282" y="3000372"/>
            <a:ext cx="540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1448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4324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8618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0056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1494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92932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14678" y="200024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57620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500562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6"/>
          <p:cNvGraphicFramePr>
            <a:graphicFrameLocks/>
          </p:cNvGraphicFramePr>
          <p:nvPr/>
        </p:nvGraphicFramePr>
        <p:xfrm>
          <a:off x="857220" y="1643049"/>
          <a:ext cx="7067580" cy="3929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</a:tblGrid>
              <a:tr h="436566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36566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928794" y="571480"/>
            <a:ext cx="55725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6. Что взял в наследство средний сын?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357686" y="4357694"/>
            <a:ext cx="540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286380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2932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4370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Ё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5808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14678" y="200024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00562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1448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2886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4324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8618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0056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1494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92932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6"/>
          <p:cNvGraphicFramePr>
            <a:graphicFrameLocks/>
          </p:cNvGraphicFramePr>
          <p:nvPr/>
        </p:nvGraphicFramePr>
        <p:xfrm>
          <a:off x="857220" y="1643049"/>
          <a:ext cx="7067580" cy="3929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</a:tblGrid>
              <a:tr h="436566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36566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14678" y="200024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00562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886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8618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0056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86380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4370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Ё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5808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357166"/>
            <a:ext cx="4980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1. Как назвал кот своего хозяина?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5839322" y="1090108"/>
            <a:ext cx="540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92932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92932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29322" y="1571612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929322" y="200024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29322" y="2500306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929322" y="3357562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929322" y="378619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6"/>
          <p:cNvGraphicFramePr>
            <a:graphicFrameLocks/>
          </p:cNvGraphicFramePr>
          <p:nvPr/>
        </p:nvGraphicFramePr>
        <p:xfrm>
          <a:off x="857220" y="1643049"/>
          <a:ext cx="7067580" cy="3929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</a:tblGrid>
              <a:tr h="436566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36566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14678" y="200024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886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8618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2932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86380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92932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4370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Ё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5808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2932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2932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929322" y="1571612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29322" y="200024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929322" y="2500306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929322" y="3357562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929322" y="378619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28662" y="571480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3. Сколько сыновей было у старого мельника?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00562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0056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500562" y="2500306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5400000">
            <a:off x="4410562" y="1447298"/>
            <a:ext cx="540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6"/>
          <p:cNvGraphicFramePr>
            <a:graphicFrameLocks/>
          </p:cNvGraphicFramePr>
          <p:nvPr/>
        </p:nvGraphicFramePr>
        <p:xfrm>
          <a:off x="857220" y="1643049"/>
          <a:ext cx="7067580" cy="3929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</a:tblGrid>
              <a:tr h="436566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36566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14678" y="200024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00562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886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8618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0056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2932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86380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92932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4370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Ё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5808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2932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2932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929322" y="1571612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29322" y="200024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929322" y="2500306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929322" y="3357562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929322" y="378619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500562" y="2500306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428860" y="642918"/>
            <a:ext cx="45356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4. В кого превратился людоед?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910100" y="2304554"/>
            <a:ext cx="540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71538" y="3357562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Ы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71538" y="378619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Ш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71538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2" grpId="0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6"/>
          <p:cNvGraphicFramePr>
            <a:graphicFrameLocks/>
          </p:cNvGraphicFramePr>
          <p:nvPr/>
        </p:nvGraphicFramePr>
        <p:xfrm>
          <a:off x="857220" y="1643049"/>
          <a:ext cx="7067580" cy="3929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  <a:gridCol w="706758"/>
              </a:tblGrid>
              <a:tr h="436566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36566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5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14678" y="200024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00562" y="2000240"/>
            <a:ext cx="468000" cy="46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886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8618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0056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2932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86380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92932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4370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Ё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5808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29322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29322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929322" y="1571612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29322" y="200024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929322" y="2500306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929322" y="3357562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929322" y="378619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500562" y="2500306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2338860" y="2375992"/>
            <a:ext cx="540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857224" y="642918"/>
            <a:ext cx="7286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5. Кто умел превращаться в разных животных?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71538" y="292893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71538" y="3357562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Ы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071538" y="378619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Ш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071538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428860" y="3357562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Ю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428860" y="3786190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428860" y="4214818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4643446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428860" y="5072074"/>
            <a:ext cx="432000" cy="432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6" grpId="0"/>
      <p:bldP spid="38" grpId="0"/>
      <p:bldP spid="39" grpId="0"/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274638"/>
            <a:ext cx="8358246" cy="1143000"/>
          </a:xfrm>
        </p:spPr>
        <p:txBody>
          <a:bodyPr>
            <a:norm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Скульптура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Г.Арбатский «Кот в сапогах»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146" name="Picture 2" descr="C:\Users\User\Downloads\bh_boot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785926"/>
            <a:ext cx="4214843" cy="471490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Источники иллюстраций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hlinkClick r:id="rId2"/>
              </a:rPr>
              <a:t>https://encrypted-tbn2.gstatic.com/images?q=tbn:ANd9GcSbbCqTYcA1J0UUBJoCGUCkP62-DSkgPzq_8KC383-4eHJXyfvhwg</a:t>
            </a:r>
            <a:r>
              <a:rPr lang="ru-RU" sz="1200" dirty="0" smtClean="0"/>
              <a:t> –портрет Перро.</a:t>
            </a:r>
          </a:p>
          <a:p>
            <a:r>
              <a:rPr lang="en-US" sz="1200" dirty="0" smtClean="0">
                <a:hlinkClick r:id="rId3"/>
              </a:rPr>
              <a:t>http://www.chitalnya.ru/work/446196/</a:t>
            </a:r>
            <a:r>
              <a:rPr lang="ru-RU" sz="1200" dirty="0" smtClean="0"/>
              <a:t> - загадка.</a:t>
            </a:r>
          </a:p>
          <a:p>
            <a:r>
              <a:rPr lang="en-US" sz="1200" dirty="0" smtClean="0">
                <a:hlinkClick r:id="rId4"/>
              </a:rPr>
              <a:t>http://i.planengo.ru/up_img/big_bhibootiheadi01.jpg</a:t>
            </a:r>
            <a:r>
              <a:rPr lang="ru-RU" sz="1200" dirty="0" smtClean="0"/>
              <a:t> - скульптура.</a:t>
            </a:r>
          </a:p>
          <a:p>
            <a:r>
              <a:rPr lang="en-US" sz="1200" dirty="0" smtClean="0">
                <a:hlinkClick r:id="rId5"/>
              </a:rPr>
              <a:t>http://content.foto.mail.ru/bk/a088/_answers/i-54.jpg</a:t>
            </a:r>
            <a:endParaRPr lang="ru-RU" sz="1200" dirty="0" smtClean="0"/>
          </a:p>
          <a:p>
            <a:r>
              <a:rPr lang="en-US" sz="1200" dirty="0" smtClean="0">
                <a:hlinkClick r:id="rId6"/>
              </a:rPr>
              <a:t>http://www.gorod.tomsk.ru/posts-files/62/741/i/kot_v_sapogah.jpg</a:t>
            </a:r>
            <a:endParaRPr lang="ru-RU" sz="1200" dirty="0" smtClean="0"/>
          </a:p>
          <a:p>
            <a:r>
              <a:rPr lang="en-US" sz="1200" dirty="0" smtClean="0">
                <a:hlinkClick r:id="rId7"/>
              </a:rPr>
              <a:t>http://www.mirfentazy.ru/images/phocagallery/c/carl_offterdinger/carl_offterdinger_11.jpg</a:t>
            </a:r>
            <a:endParaRPr lang="ru-RU" sz="1200" dirty="0" smtClean="0"/>
          </a:p>
          <a:p>
            <a:r>
              <a:rPr lang="en-US" sz="1200" dirty="0" smtClean="0">
                <a:hlinkClick r:id="rId8"/>
              </a:rPr>
              <a:t>http://dreamworlds.ru/uploads/posts/2009-02/1233831906_1198606476__25.jpg</a:t>
            </a:r>
            <a:endParaRPr lang="ru-RU" sz="1200" dirty="0" smtClean="0"/>
          </a:p>
          <a:p>
            <a:r>
              <a:rPr lang="en-US" sz="1200" dirty="0" smtClean="0">
                <a:hlinkClick r:id="rId9"/>
              </a:rPr>
              <a:t>http://omsk.kassy.ru/event/652144/</a:t>
            </a:r>
            <a:endParaRPr lang="ru-RU" sz="1200" dirty="0" smtClean="0">
              <a:hlinkClick r:id="rId9"/>
            </a:endParaRPr>
          </a:p>
          <a:p>
            <a:r>
              <a:rPr lang="en-US" sz="1200" dirty="0" smtClean="0">
                <a:hlinkClick r:id="rId9"/>
              </a:rPr>
              <a:t>http://omsk.kassy.ru/event/501975/</a:t>
            </a:r>
            <a:r>
              <a:rPr lang="ru-RU" sz="1200" dirty="0" smtClean="0">
                <a:hlinkClick r:id="rId9"/>
              </a:rPr>
              <a:t> - слайд 6, 7, 8.</a:t>
            </a:r>
          </a:p>
          <a:p>
            <a:r>
              <a:rPr lang="en-US" sz="1200" dirty="0" smtClean="0">
                <a:hlinkClick r:id="rId9"/>
              </a:rPr>
              <a:t>http://hobbitaniya.ru/perro/perro.php</a:t>
            </a:r>
            <a:r>
              <a:rPr lang="ru-RU" sz="1200" dirty="0" smtClean="0">
                <a:hlinkClick r:id="rId9"/>
              </a:rPr>
              <a:t> – слайд 9.</a:t>
            </a:r>
          </a:p>
          <a:p>
            <a:r>
              <a:rPr lang="en-US" sz="1200" dirty="0" smtClean="0">
                <a:hlinkClick r:id="rId9"/>
              </a:rPr>
              <a:t>http://img1.liveinternet.ru/images/attach/c/1/60/956/60956539_1267009527_med_gallery_9736_679_27064.jpg</a:t>
            </a:r>
            <a:r>
              <a:rPr lang="ru-RU" sz="1200" dirty="0" smtClean="0">
                <a:hlinkClick r:id="rId9"/>
              </a:rPr>
              <a:t> – слайд 20.</a:t>
            </a:r>
            <a:endParaRPr lang="en-US" sz="1200" dirty="0" smtClean="0">
              <a:hlinkClick r:id="rId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71604" y="357166"/>
            <a:ext cx="5429250" cy="571504"/>
          </a:xfrm>
        </p:spPr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Разминка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214422"/>
            <a:ext cx="7286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Какая героиня обладала хрустальной туфелькой?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1857364"/>
            <a:ext cx="207915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ЗОЛУШКА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2500306"/>
            <a:ext cx="7286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Назовите сказку, в которой героиня носит необычное платье из шкуры животного.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3500438"/>
            <a:ext cx="38748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«ОСЛИНАЯ ШКУРА»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4500570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 какого героя был на голове маленький хохолок?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28992" y="5214950"/>
            <a:ext cx="14414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РИККЕ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4286256"/>
            <a:ext cx="545534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ЗА ВНИМАНИЕ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Pictures\60956539_1267009527_med_gallery_9736_679_270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28604"/>
            <a:ext cx="28575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00042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Что испекла для бабушки мама Красной Шапочки?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14678" y="1285860"/>
            <a:ext cx="21228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ПИРОЖКИ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071678"/>
            <a:ext cx="7572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Чем уколола руку Спящая красавица, если вспомнить, что им прядут пряжу?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3286124"/>
            <a:ext cx="21563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ВЕРЕТЕНО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4143380"/>
            <a:ext cx="72152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Сколько фей было приглашено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 праздник в честь рождения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Спящей красавицы?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5500702"/>
            <a:ext cx="12586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СЕМЬ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1785926"/>
            <a:ext cx="211468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Ящерица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500042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Какое животное фея Золушки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превратила в выездного лакея,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одетого в зеленую ливрею?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714620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Кто спас Красную Шапочку и бабушку от волка?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3429000"/>
            <a:ext cx="24872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ДРОВОСЕКИ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4214818"/>
            <a:ext cx="3479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Кто автор этих сказок?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86050" y="5072074"/>
            <a:ext cx="28330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ШАРЛЬ ПЕРРО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14480" y="274638"/>
            <a:ext cx="535785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Шарль Перро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(1628 – 1703)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4294967295"/>
          </p:nvPr>
        </p:nvSpPr>
        <p:spPr>
          <a:xfrm>
            <a:off x="4841875" y="1600200"/>
            <a:ext cx="4302125" cy="49720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pic>
        <p:nvPicPr>
          <p:cNvPr id="2050" name="Picture 2" descr="C:\Users\User\Downloads\t5856SNZDNI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071678"/>
            <a:ext cx="4000528" cy="435768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928662" y="274638"/>
            <a:ext cx="6996138" cy="1143000"/>
          </a:xfrm>
        </p:spPr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Биография Шарля Перро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Давным-давно в тридевятом царстве, в тридесятом государстве жили-были пятеро братьев. Жан-адвокат, Пьер-сборщик налогов, Клод - врач и любитель архитектуры, Николя -ученый богослов и математик. А самый младший из братьев - Шарль - достиг самых больших высот: стал генеральным секретарем в интендантстве королевских построек, членом Французской академии, физиком, анатомом, языковедом... </a:t>
            </a:r>
            <a:endParaRPr lang="ru-RU" dirty="0"/>
          </a:p>
        </p:txBody>
      </p:sp>
      <p:pic>
        <p:nvPicPr>
          <p:cNvPr id="4099" name="Picture 3" descr="C:\Users\User\Desktop\1233831906_1198606476__25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32300" y="1743075"/>
            <a:ext cx="3333750" cy="4286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7467600" cy="487362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357166"/>
            <a:ext cx="707236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Много с тех пор воды утекло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ведь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жили братья в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XVII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веке. Но кто из вас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знает «Кота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сапогах», «Золушку» или « Мальчика - с - пальчика».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Всех 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ещё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многих других сказочных героев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придумал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описал в книжке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Сказки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моей матушки Гусыни, или Истории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сказки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былых времен»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французский писатель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Шарль Перро.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Правда, первое издание книги было подписано именем Пьера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д'Арманкура - так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звали одиннадцатилетнего сына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сказок. Почему писатель скрыл свое имя? Потому, что сочинение сказок считалось в то время занятием, недостойным взрослого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тем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более  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такой «важной птицы», как господин генеральный секретарь. Но уже во втором издании справедливость была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восстановлена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на обложке стояло подлинное имя автора.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заслуги господина Перро со временем забылись, а вот сказки, 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сочинённые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по-прежнему живы. В нашей стране их впервые читали в 1768 году (книга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называлась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«Сказки о волшебницах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нравоучениями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»). В 1845 году «Кота в сапогах» переводил В. А.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Жуковский.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Сказка «Золушка» стала оперой Дж. Россини и балетом С.С.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Прокофьева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есть даже опера «Замок герцога Синяя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Борода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композитора Б. Бартока. А уж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мультипликационных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художественных фильмов по сказкам Шарля Перро снято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видимо-невидимо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6710386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его зовут?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Его придумал Шарль Перро.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Есть шпага, шляпа и усы.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шляпе у него перо,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Усы невиданной красы.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Одет в роскошнейший кафтан,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Прошёл он тысячи дорог.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Да, он известный «хитрован»,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 великана слопать смог.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Он оказался очень крут.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Скажи мне : как его зовут?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kot_v_sapogah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714488"/>
            <a:ext cx="3500462" cy="43577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67818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История создания сказки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«Кот в сапогах»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4270248" y="2000240"/>
            <a:ext cx="3657600" cy="417196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Сюжет этой сказки был известен уже давно. Подобные истории встречаются в книгах итальянских сказочников. Несомненно, Перро был знаком с этими произведениями. Но он берёт за основу народную сказку. Мало того, он даёт коту имя и сапоги. Впервые в литературе появляется персонаж так изыскано одетый. Сапоги и шляпа с пером сразу выделяют его из ряда литературных представителей семейства кошачьих.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carl_offterdinger_1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3214710" cy="47149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415</TotalTime>
  <Words>719</Words>
  <Application>Microsoft Office PowerPoint</Application>
  <PresentationFormat>Экран (4:3)</PresentationFormat>
  <Paragraphs>241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Муниципальное автономное общеобразовательное  учреждение  лицей № 1 имени А.С.Пушкина города Томска Выполнила: Бондарь Елена Александровна, учитель начальных классов</vt:lpstr>
      <vt:lpstr>Разминка</vt:lpstr>
      <vt:lpstr>Слайд 3</vt:lpstr>
      <vt:lpstr>Слайд 4</vt:lpstr>
      <vt:lpstr>Шарль Перро (1628 – 1703)</vt:lpstr>
      <vt:lpstr>Биография Шарля Перро</vt:lpstr>
      <vt:lpstr>Слайд 7</vt:lpstr>
      <vt:lpstr>Как его зовут?</vt:lpstr>
      <vt:lpstr>История создания сказки  «Кот в сапогах»</vt:lpstr>
      <vt:lpstr>Вопросы по содержанию</vt:lpstr>
      <vt:lpstr>Кроссворд</vt:lpstr>
      <vt:lpstr>Слайд 12</vt:lpstr>
      <vt:lpstr>Слайд 13</vt:lpstr>
      <vt:lpstr>Слайд 14</vt:lpstr>
      <vt:lpstr>Слайд 15</vt:lpstr>
      <vt:lpstr>Слайд 16</vt:lpstr>
      <vt:lpstr>Слайд 17</vt:lpstr>
      <vt:lpstr>Скульптура Г.Арбатский «Кот в сапогах» </vt:lpstr>
      <vt:lpstr>Источники иллюстраций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учреждение лицей № 1 имени А.С.Пушкина города Томска Выполнила: Бондарь Елена Александровна, учитель начальных классов</dc:title>
  <dc:creator>User</dc:creator>
  <cp:lastModifiedBy>User</cp:lastModifiedBy>
  <cp:revision>104</cp:revision>
  <dcterms:created xsi:type="dcterms:W3CDTF">2013-05-02T09:07:18Z</dcterms:created>
  <dcterms:modified xsi:type="dcterms:W3CDTF">2014-04-10T04:33:59Z</dcterms:modified>
</cp:coreProperties>
</file>