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75" r:id="rId4"/>
    <p:sldId id="273" r:id="rId5"/>
    <p:sldId id="274" r:id="rId6"/>
    <p:sldId id="259" r:id="rId7"/>
    <p:sldId id="260" r:id="rId8"/>
    <p:sldId id="261" r:id="rId9"/>
    <p:sldId id="262" r:id="rId10"/>
    <p:sldId id="270" r:id="rId11"/>
    <p:sldId id="271" r:id="rId12"/>
    <p:sldId id="268" r:id="rId13"/>
    <p:sldId id="269" r:id="rId14"/>
    <p:sldId id="272" r:id="rId15"/>
    <p:sldId id="276" r:id="rId16"/>
    <p:sldId id="277"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63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821CCBF9-7A61-4150-9A28-122FD1418422}" type="datetimeFigureOut">
              <a:rPr lang="ru-RU" smtClean="0"/>
              <a:pPr/>
              <a:t>01.11.2013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0E3FB459-7A70-4C58-9861-4A36FEC8959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1CCBF9-7A61-4150-9A28-122FD1418422}" type="datetimeFigureOut">
              <a:rPr lang="ru-RU" smtClean="0"/>
              <a:pPr/>
              <a:t>01.11.2013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3FB459-7A70-4C58-9861-4A36FEC8959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1CCBF9-7A61-4150-9A28-122FD1418422}" type="datetimeFigureOut">
              <a:rPr lang="ru-RU" smtClean="0"/>
              <a:pPr/>
              <a:t>01.11.2013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3FB459-7A70-4C58-9861-4A36FEC8959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1CCBF9-7A61-4150-9A28-122FD1418422}" type="datetimeFigureOut">
              <a:rPr lang="ru-RU" smtClean="0"/>
              <a:pPr/>
              <a:t>01.11.2013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3FB459-7A70-4C58-9861-4A36FEC8959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21CCBF9-7A61-4150-9A28-122FD1418422}" type="datetimeFigureOut">
              <a:rPr lang="ru-RU" smtClean="0"/>
              <a:pPr/>
              <a:t>01.11.2013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3FB459-7A70-4C58-9861-4A36FEC8959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21CCBF9-7A61-4150-9A28-122FD1418422}" type="datetimeFigureOut">
              <a:rPr lang="ru-RU" smtClean="0"/>
              <a:pPr/>
              <a:t>01.11.2013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3FB459-7A70-4C58-9861-4A36FEC8959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21CCBF9-7A61-4150-9A28-122FD1418422}" type="datetimeFigureOut">
              <a:rPr lang="ru-RU" smtClean="0"/>
              <a:pPr/>
              <a:t>01.11.2013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E3FB459-7A70-4C58-9861-4A36FEC8959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21CCBF9-7A61-4150-9A28-122FD1418422}" type="datetimeFigureOut">
              <a:rPr lang="ru-RU" smtClean="0"/>
              <a:pPr/>
              <a:t>01.11.2013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E3FB459-7A70-4C58-9861-4A36FEC8959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21CCBF9-7A61-4150-9A28-122FD1418422}" type="datetimeFigureOut">
              <a:rPr lang="ru-RU" smtClean="0"/>
              <a:pPr/>
              <a:t>01.11.2013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E3FB459-7A70-4C58-9861-4A36FEC8959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21CCBF9-7A61-4150-9A28-122FD1418422}" type="datetimeFigureOut">
              <a:rPr lang="ru-RU" smtClean="0"/>
              <a:pPr/>
              <a:t>01.11.2013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3FB459-7A70-4C58-9861-4A36FEC8959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21CCBF9-7A61-4150-9A28-122FD1418422}" type="datetimeFigureOut">
              <a:rPr lang="ru-RU" smtClean="0"/>
              <a:pPr/>
              <a:t>01.11.2013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0E3FB459-7A70-4C58-9861-4A36FEC8959A}"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1CCBF9-7A61-4150-9A28-122FD1418422}" type="datetimeFigureOut">
              <a:rPr lang="ru-RU" smtClean="0"/>
              <a:pPr/>
              <a:t>01.11.2013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3FB459-7A70-4C58-9861-4A36FEC8959A}"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0"/>
            <a:ext cx="7851648" cy="5286388"/>
          </a:xfrm>
        </p:spPr>
        <p:txBody>
          <a:bodyPr>
            <a:normAutofit/>
          </a:bodyPr>
          <a:lstStyle/>
          <a:p>
            <a:pPr algn="ctr"/>
            <a:r>
              <a:rPr lang="ru-RU" sz="2700" dirty="0" smtClean="0">
                <a:solidFill>
                  <a:schemeClr val="tx1"/>
                </a:solidFill>
                <a:effectLst/>
                <a:latin typeface="Times New Roman" pitchFamily="18" charset="0"/>
                <a:cs typeface="Times New Roman" pitchFamily="18" charset="0"/>
              </a:rPr>
              <a:t>ВСЕРОССИЙСКИЙ ИНТЕРНЕТ – КОНКУРС</a:t>
            </a:r>
            <a:r>
              <a:rPr lang="ru-RU" sz="2700" dirty="0" smtClean="0">
                <a:solidFill>
                  <a:schemeClr val="tx1"/>
                </a:solidFill>
                <a:latin typeface="Times New Roman" pitchFamily="18" charset="0"/>
                <a:cs typeface="Times New Roman" pitchFamily="18" charset="0"/>
              </a:rPr>
              <a:t/>
            </a:r>
            <a:br>
              <a:rPr lang="ru-RU" sz="27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Педагогического творчества 2013 /14 учебного года</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ru-RU" sz="2400" dirty="0" smtClean="0">
                <a:solidFill>
                  <a:schemeClr val="tx1"/>
                </a:solidFill>
                <a:effectLst/>
                <a:latin typeface="Times New Roman" pitchFamily="18" charset="0"/>
                <a:cs typeface="Times New Roman" pitchFamily="18" charset="0"/>
              </a:rPr>
              <a:t>Номинация конкурса:</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2000" dirty="0" smtClean="0">
                <a:solidFill>
                  <a:schemeClr val="bg2">
                    <a:lumMod val="60000"/>
                    <a:lumOff val="40000"/>
                  </a:schemeClr>
                </a:solidFill>
                <a:latin typeface="Times New Roman" pitchFamily="18" charset="0"/>
                <a:cs typeface="Times New Roman" pitchFamily="18" charset="0"/>
              </a:rPr>
              <a:t>Педагогические идеи и технологии: дошкольное образование</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Название работы</a:t>
            </a:r>
            <a:r>
              <a:rPr lang="ru-RU" sz="2000" dirty="0" smtClean="0">
                <a:solidFill>
                  <a:schemeClr val="tx1"/>
                </a:solidFill>
                <a:latin typeface="Times New Roman" pitchFamily="18" charset="0"/>
                <a:cs typeface="Times New Roman" pitchFamily="18" charset="0"/>
              </a:rPr>
              <a:t>:</a:t>
            </a:r>
            <a:r>
              <a:rPr lang="ru-RU" sz="3100" dirty="0" smtClean="0">
                <a:solidFill>
                  <a:schemeClr val="bg2">
                    <a:lumMod val="60000"/>
                    <a:lumOff val="40000"/>
                  </a:schemeClr>
                </a:solidFill>
                <a:latin typeface="Times New Roman" pitchFamily="18" charset="0"/>
                <a:cs typeface="Times New Roman" pitchFamily="18" charset="0"/>
              </a:rPr>
              <a:t> </a:t>
            </a:r>
            <a:r>
              <a:rPr lang="ru-RU" sz="3100" dirty="0" smtClean="0">
                <a:solidFill>
                  <a:schemeClr val="bg2">
                    <a:lumMod val="60000"/>
                    <a:lumOff val="40000"/>
                  </a:schemeClr>
                </a:solidFill>
                <a:latin typeface="Times New Roman" pitchFamily="18" charset="0"/>
                <a:cs typeface="Times New Roman" pitchFamily="18" charset="0"/>
              </a:rPr>
              <a:t>«Функции менеджмента»</a:t>
            </a:r>
            <a:br>
              <a:rPr lang="ru-RU" sz="3100" dirty="0" smtClean="0">
                <a:solidFill>
                  <a:schemeClr val="bg2">
                    <a:lumMod val="60000"/>
                    <a:lumOff val="40000"/>
                  </a:schemeClr>
                </a:solidFill>
                <a:latin typeface="Times New Roman" pitchFamily="18" charset="0"/>
                <a:cs typeface="Times New Roman" pitchFamily="18" charset="0"/>
              </a:rPr>
            </a:br>
            <a:r>
              <a:rPr lang="ru-RU" sz="2800" dirty="0" smtClean="0">
                <a:solidFill>
                  <a:schemeClr val="bg2">
                    <a:lumMod val="60000"/>
                    <a:lumOff val="40000"/>
                  </a:schemeClr>
                </a:solidFill>
                <a:latin typeface="Times New Roman" pitchFamily="18" charset="0"/>
                <a:cs typeface="Times New Roman" pitchFamily="18" charset="0"/>
              </a:rPr>
              <a:t/>
            </a:r>
            <a:br>
              <a:rPr lang="ru-RU" sz="2800" dirty="0" smtClean="0">
                <a:solidFill>
                  <a:schemeClr val="bg2">
                    <a:lumMod val="60000"/>
                    <a:lumOff val="40000"/>
                  </a:schemeClr>
                </a:solidFill>
                <a:latin typeface="Times New Roman" pitchFamily="18" charset="0"/>
                <a:cs typeface="Times New Roman" pitchFamily="18" charset="0"/>
              </a:rPr>
            </a:br>
            <a:r>
              <a:rPr lang="ru-RU" sz="2200" dirty="0" smtClean="0">
                <a:solidFill>
                  <a:schemeClr val="tx1"/>
                </a:solidFill>
                <a:effectLst/>
                <a:latin typeface="Times New Roman" pitchFamily="18" charset="0"/>
                <a:cs typeface="Times New Roman" pitchFamily="18" charset="0"/>
              </a:rPr>
              <a:t>Автор</a:t>
            </a:r>
            <a:r>
              <a:rPr lang="ru-RU" sz="2000" dirty="0" smtClean="0">
                <a:solidFill>
                  <a:schemeClr val="tx1"/>
                </a:solidFill>
                <a:effectLst/>
                <a:latin typeface="Times New Roman" pitchFamily="18" charset="0"/>
                <a:cs typeface="Times New Roman" pitchFamily="18" charset="0"/>
              </a:rPr>
              <a:t>:</a:t>
            </a:r>
            <a:r>
              <a:rPr lang="ru-RU" sz="1800" dirty="0" smtClean="0">
                <a:solidFill>
                  <a:schemeClr val="tx1"/>
                </a:solidFill>
                <a:effectLst/>
                <a:latin typeface="Times New Roman" pitchFamily="18" charset="0"/>
                <a:cs typeface="Times New Roman" pitchFamily="18" charset="0"/>
              </a:rPr>
              <a:t> </a:t>
            </a:r>
            <a:r>
              <a:rPr lang="ru-RU" sz="2200" dirty="0" err="1" smtClean="0">
                <a:solidFill>
                  <a:schemeClr val="tx1"/>
                </a:solidFill>
                <a:effectLst/>
                <a:latin typeface="Times New Roman" pitchFamily="18" charset="0"/>
                <a:cs typeface="Times New Roman" pitchFamily="18" charset="0"/>
              </a:rPr>
              <a:t>Неграмотнова</a:t>
            </a:r>
            <a:r>
              <a:rPr lang="ru-RU" sz="2200" dirty="0" smtClean="0">
                <a:solidFill>
                  <a:schemeClr val="tx1"/>
                </a:solidFill>
                <a:effectLst/>
                <a:latin typeface="Times New Roman" pitchFamily="18" charset="0"/>
                <a:cs typeface="Times New Roman" pitchFamily="18" charset="0"/>
              </a:rPr>
              <a:t> Ольга  Николаевна</a:t>
            </a:r>
            <a:r>
              <a:rPr lang="ru-RU" sz="1800" dirty="0" smtClean="0">
                <a:solidFill>
                  <a:schemeClr val="tx1"/>
                </a:solidFill>
                <a:effectLst/>
                <a:latin typeface="Times New Roman" pitchFamily="18" charset="0"/>
                <a:cs typeface="Times New Roman" pitchFamily="18" charset="0"/>
              </a:rPr>
              <a:t/>
            </a:r>
            <a:br>
              <a:rPr lang="ru-RU" sz="1800" dirty="0" smtClean="0">
                <a:solidFill>
                  <a:schemeClr val="tx1"/>
                </a:solidFill>
                <a:effectLst/>
                <a:latin typeface="Times New Roman" pitchFamily="18" charset="0"/>
                <a:cs typeface="Times New Roman" pitchFamily="18" charset="0"/>
              </a:rPr>
            </a:br>
            <a:r>
              <a:rPr lang="ru-RU" sz="2200" dirty="0" smtClean="0">
                <a:solidFill>
                  <a:schemeClr val="tx1"/>
                </a:solidFill>
                <a:effectLst/>
                <a:latin typeface="Times New Roman" pitchFamily="18" charset="0"/>
                <a:cs typeface="Times New Roman" pitchFamily="18" charset="0"/>
              </a:rPr>
              <a:t>Должность: воспитатель</a:t>
            </a:r>
            <a:r>
              <a:rPr lang="ru-RU" sz="1800" dirty="0" smtClean="0">
                <a:solidFill>
                  <a:schemeClr val="tx1"/>
                </a:solidFill>
                <a:effectLst/>
                <a:latin typeface="Times New Roman" pitchFamily="18" charset="0"/>
                <a:cs typeface="Times New Roman" pitchFamily="18" charset="0"/>
              </a:rPr>
              <a:t/>
            </a:r>
            <a:br>
              <a:rPr lang="ru-RU" sz="1800" dirty="0" smtClean="0">
                <a:solidFill>
                  <a:schemeClr val="tx1"/>
                </a:solidFill>
                <a:effectLst/>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ru-RU" sz="1200" dirty="0" smtClean="0"/>
              <a:t> </a:t>
            </a:r>
            <a:br>
              <a:rPr lang="ru-RU" sz="1200" dirty="0" smtClean="0"/>
            </a:br>
            <a:endParaRPr lang="ru-RU" sz="12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33400" y="4714884"/>
            <a:ext cx="7854696" cy="1643074"/>
          </a:xfrm>
        </p:spPr>
        <p:txBody>
          <a:bodyPr>
            <a:normAutofit fontScale="62500" lnSpcReduction="20000"/>
          </a:bodyPr>
          <a:lstStyle/>
          <a:p>
            <a:pPr algn="ctr"/>
            <a:r>
              <a:rPr lang="ru-RU" b="1" dirty="0" smtClean="0">
                <a:latin typeface="Times New Roman" pitchFamily="18" charset="0"/>
                <a:cs typeface="Times New Roman" pitchFamily="18" charset="0"/>
              </a:rPr>
              <a:t>Место выполнения работы:</a:t>
            </a:r>
          </a:p>
          <a:p>
            <a:pPr algn="ctr"/>
            <a:r>
              <a:rPr lang="ru-RU" b="1" dirty="0" smtClean="0">
                <a:latin typeface="Times New Roman" pitchFamily="18" charset="0"/>
                <a:cs typeface="Times New Roman" pitchFamily="18" charset="0"/>
              </a:rPr>
              <a:t>муниципальное бюджетное дошкольное образовательное учреждение детский сад </a:t>
            </a:r>
            <a:r>
              <a:rPr lang="ru-RU" b="1" dirty="0" err="1" smtClean="0">
                <a:latin typeface="Times New Roman" pitchFamily="18" charset="0"/>
                <a:cs typeface="Times New Roman" pitchFamily="18" charset="0"/>
              </a:rPr>
              <a:t>общеразвивающего</a:t>
            </a:r>
            <a:r>
              <a:rPr lang="ru-RU" b="1" dirty="0" smtClean="0">
                <a:latin typeface="Times New Roman" pitchFamily="18" charset="0"/>
                <a:cs typeface="Times New Roman" pitchFamily="18" charset="0"/>
              </a:rPr>
              <a:t> вида (художественно - эстетического приоритетного направления развития воспитанников) второй категории № 6 «Сказка»</a:t>
            </a:r>
          </a:p>
          <a:p>
            <a:pPr algn="ctr"/>
            <a:r>
              <a:rPr lang="ru-RU" b="1" dirty="0" smtClean="0">
                <a:latin typeface="Times New Roman" pitchFamily="18" charset="0"/>
                <a:cs typeface="Times New Roman" pitchFamily="18" charset="0"/>
              </a:rPr>
              <a:t>г</a:t>
            </a:r>
            <a:r>
              <a:rPr lang="ru-RU" b="1"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Белая Калитва Ростовская область</a:t>
            </a:r>
          </a:p>
          <a:p>
            <a:pPr algn="ctr"/>
            <a:r>
              <a:rPr lang="ru-RU" b="1" dirty="0" smtClean="0">
                <a:latin typeface="Times New Roman" pitchFamily="18" charset="0"/>
                <a:cs typeface="Times New Roman" pitchFamily="18" charset="0"/>
              </a:rPr>
              <a:t> </a:t>
            </a:r>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81706"/>
          </a:xfrm>
        </p:spPr>
        <p:txBody>
          <a:bodyPr>
            <a:normAutofit fontScale="90000"/>
          </a:bodyPr>
          <a:lstStyle/>
          <a:p>
            <a:r>
              <a:rPr lang="ru-RU" dirty="0" smtClean="0"/>
              <a:t>      </a:t>
            </a:r>
            <a:endParaRPr lang="ru-RU" dirty="0"/>
          </a:p>
        </p:txBody>
      </p:sp>
      <p:pic>
        <p:nvPicPr>
          <p:cNvPr id="4" name="Picture 4" descr="image002"/>
          <p:cNvPicPr>
            <a:picLocks noGrp="1" noChangeAspect="1" noChangeArrowheads="1"/>
          </p:cNvPicPr>
          <p:nvPr>
            <p:ph idx="1"/>
          </p:nvPr>
        </p:nvPicPr>
        <p:blipFill>
          <a:blip r:embed="rId2"/>
          <a:srcRect/>
          <a:stretch>
            <a:fillRect/>
          </a:stretch>
        </p:blipFill>
        <p:spPr bwMode="auto">
          <a:xfrm>
            <a:off x="1785918" y="2071678"/>
            <a:ext cx="5429250" cy="371477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428736"/>
            <a:ext cx="8229600" cy="4929222"/>
          </a:xfrm>
        </p:spPr>
        <p:txBody>
          <a:bodyPr>
            <a:normAutofit fontScale="77500" lnSpcReduction="20000"/>
          </a:bodyPr>
          <a:lstStyle/>
          <a:p>
            <a:pPr>
              <a:lnSpc>
                <a:spcPct val="80000"/>
              </a:lnSpc>
            </a:pPr>
            <a:r>
              <a:rPr lang="ru-RU" sz="2800" dirty="0" smtClean="0">
                <a:solidFill>
                  <a:schemeClr val="accent1">
                    <a:lumMod val="50000"/>
                  </a:schemeClr>
                </a:solidFill>
              </a:rPr>
              <a:t>Теория мотивации Фредерика Герцберга появилась в связи с растущей необходимостью выяснить  влияние материальных  и  нематериальных  факторов на  мотивацию человека. Фредерик </a:t>
            </a:r>
            <a:r>
              <a:rPr lang="ru-RU" sz="2800" dirty="0" err="1" smtClean="0">
                <a:solidFill>
                  <a:schemeClr val="accent1">
                    <a:lumMod val="50000"/>
                  </a:schemeClr>
                </a:solidFill>
              </a:rPr>
              <a:t>Герцберг</a:t>
            </a:r>
            <a:r>
              <a:rPr lang="ru-RU" sz="2800" dirty="0" smtClean="0">
                <a:solidFill>
                  <a:schemeClr val="accent1">
                    <a:lumMod val="50000"/>
                  </a:schemeClr>
                </a:solidFill>
              </a:rPr>
              <a:t> создал двухфакторную модель, которая показывает удовлетворенность работой.</a:t>
            </a:r>
          </a:p>
          <a:p>
            <a:pPr>
              <a:lnSpc>
                <a:spcPct val="80000"/>
              </a:lnSpc>
            </a:pPr>
            <a:endParaRPr lang="ru-RU" sz="2800" dirty="0" smtClean="0">
              <a:solidFill>
                <a:schemeClr val="accent1">
                  <a:lumMod val="50000"/>
                </a:schemeClr>
              </a:solidFill>
            </a:endParaRPr>
          </a:p>
          <a:p>
            <a:pPr>
              <a:lnSpc>
                <a:spcPct val="80000"/>
              </a:lnSpc>
            </a:pPr>
            <a:r>
              <a:rPr lang="ru-RU" sz="2800" dirty="0" smtClean="0">
                <a:solidFill>
                  <a:schemeClr val="accent1">
                    <a:lumMod val="50000"/>
                  </a:schemeClr>
                </a:solidFill>
              </a:rPr>
              <a:t>Процессуальные теории рассматривают мотивацию в ином плане. В них анализируется, как человек распределяет свои усилия для достижения целей и как он выбирает свою линию поведения. Ожидания, согласно теории ожиданий Виктора </a:t>
            </a:r>
            <a:r>
              <a:rPr lang="ru-RU" sz="2800" dirty="0" err="1" smtClean="0">
                <a:solidFill>
                  <a:schemeClr val="accent1">
                    <a:lumMod val="50000"/>
                  </a:schemeClr>
                </a:solidFill>
              </a:rPr>
              <a:t>Врума</a:t>
            </a:r>
            <a:r>
              <a:rPr lang="ru-RU" sz="2800" dirty="0" smtClean="0">
                <a:solidFill>
                  <a:schemeClr val="accent1">
                    <a:lumMod val="50000"/>
                  </a:schemeClr>
                </a:solidFill>
              </a:rPr>
              <a:t>, можно расценивать как оценку вероятности события. При анализе мотивации рассматривается взаимосвязь трёх элементов: затраты – результаты; результаты – вознаграждение; валентность. Теория справедливости постулирует, что люди субъективно оценивают полученное вознаграждение, соотнося его с затраченными усилиями и вознаграждением других людей. Теория мотивации Л. </a:t>
            </a:r>
            <a:r>
              <a:rPr lang="ru-RU" sz="2800" dirty="0" err="1" smtClean="0">
                <a:solidFill>
                  <a:schemeClr val="accent1">
                    <a:lumMod val="50000"/>
                  </a:schemeClr>
                </a:solidFill>
              </a:rPr>
              <a:t>Портера-Э</a:t>
            </a:r>
            <a:r>
              <a:rPr lang="ru-RU" sz="2800" dirty="0" smtClean="0">
                <a:solidFill>
                  <a:schemeClr val="accent1">
                    <a:lumMod val="50000"/>
                  </a:schemeClr>
                </a:solidFill>
              </a:rPr>
              <a:t>. </a:t>
            </a:r>
            <a:r>
              <a:rPr lang="ru-RU" sz="2800" dirty="0" err="1" smtClean="0">
                <a:solidFill>
                  <a:schemeClr val="accent1">
                    <a:lumMod val="50000"/>
                  </a:schemeClr>
                </a:solidFill>
              </a:rPr>
              <a:t>Лоулера</a:t>
            </a:r>
            <a:r>
              <a:rPr lang="ru-RU" sz="2800" dirty="0" smtClean="0">
                <a:solidFill>
                  <a:schemeClr val="accent1">
                    <a:lumMod val="50000"/>
                  </a:schemeClr>
                </a:solidFill>
              </a:rPr>
              <a:t> построена на сочетании элементов теории ожиданий и теории справедливости. Суть ее в том, что введены соотношения между вознаграждением и достигнутыми результатами.</a:t>
            </a:r>
          </a:p>
          <a:p>
            <a:endParaRPr lang="ru-RU" dirty="0"/>
          </a:p>
        </p:txBody>
      </p:sp>
      <p:sp>
        <p:nvSpPr>
          <p:cNvPr id="5" name="Заголовок 4"/>
          <p:cNvSpPr>
            <a:spLocks noGrp="1"/>
          </p:cNvSpPr>
          <p:nvPr>
            <p:ph type="title"/>
          </p:nvPr>
        </p:nvSpPr>
        <p:spPr>
          <a:xfrm>
            <a:off x="457200" y="704088"/>
            <a:ext cx="8229600" cy="45719"/>
          </a:xfrm>
        </p:spPr>
        <p:txBody>
          <a:bodyPr>
            <a:normAutofit fontScale="90000"/>
          </a:bodyPr>
          <a:lstStyle/>
          <a:p>
            <a:r>
              <a:rPr lang="ru-RU" dirty="0" smtClean="0"/>
              <a:t>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714380"/>
          </a:xfrm>
        </p:spPr>
        <p:txBody>
          <a:bodyPr>
            <a:normAutofit fontScale="90000"/>
          </a:bodyPr>
          <a:lstStyle/>
          <a:p>
            <a:pPr algn="ctr"/>
            <a:r>
              <a:rPr lang="ru-RU" dirty="0" smtClean="0">
                <a:solidFill>
                  <a:schemeClr val="accent2">
                    <a:lumMod val="60000"/>
                    <a:lumOff val="40000"/>
                  </a:schemeClr>
                </a:solidFill>
              </a:rPr>
              <a:t>Контроль</a:t>
            </a:r>
            <a:endParaRPr lang="ru-RU" dirty="0">
              <a:solidFill>
                <a:schemeClr val="accent2">
                  <a:lumMod val="60000"/>
                  <a:lumOff val="40000"/>
                </a:schemeClr>
              </a:solidFill>
            </a:endParaRPr>
          </a:p>
        </p:txBody>
      </p:sp>
      <p:sp>
        <p:nvSpPr>
          <p:cNvPr id="3" name="Содержимое 2"/>
          <p:cNvSpPr>
            <a:spLocks noGrp="1"/>
          </p:cNvSpPr>
          <p:nvPr>
            <p:ph idx="1"/>
          </p:nvPr>
        </p:nvSpPr>
        <p:spPr>
          <a:xfrm>
            <a:off x="457200" y="1285860"/>
            <a:ext cx="8229600" cy="5286412"/>
          </a:xfrm>
        </p:spPr>
        <p:txBody>
          <a:bodyPr>
            <a:normAutofit fontScale="92500" lnSpcReduction="20000"/>
          </a:bodyPr>
          <a:lstStyle/>
          <a:p>
            <a:pPr>
              <a:lnSpc>
                <a:spcPct val="80000"/>
              </a:lnSpc>
            </a:pPr>
            <a:r>
              <a:rPr lang="ru-RU" dirty="0" smtClean="0">
                <a:solidFill>
                  <a:schemeClr val="tx2">
                    <a:lumMod val="75000"/>
                  </a:schemeClr>
                </a:solidFill>
              </a:rPr>
              <a:t>Контроль - это процесс, обеспечивающий достижение целей организации. Он необходим для обнаружения и разрешения возникающих проблем раньше, чем они станут слишком серьезными, и может также использоваться для стимулирования успешной деятельности.</a:t>
            </a:r>
            <a:r>
              <a:rPr lang="ru-RU" sz="2800" dirty="0" smtClean="0">
                <a:solidFill>
                  <a:schemeClr val="accent1">
                    <a:lumMod val="50000"/>
                  </a:schemeClr>
                </a:solidFill>
              </a:rPr>
              <a:t> Процесс контроля состоит из установки стандартов, изменения фактически достигнутых результатов и проведения корректировок в том случае, если достигнутые результаты существенно отличаются от установленных стандартов.</a:t>
            </a:r>
          </a:p>
          <a:p>
            <a:pPr>
              <a:lnSpc>
                <a:spcPct val="80000"/>
              </a:lnSpc>
            </a:pPr>
            <a:r>
              <a:rPr lang="ru-RU" sz="2800" dirty="0" smtClean="0">
                <a:solidFill>
                  <a:schemeClr val="accent1">
                    <a:lumMod val="50000"/>
                  </a:schemeClr>
                </a:solidFill>
              </a:rPr>
              <a:t> </a:t>
            </a:r>
          </a:p>
          <a:p>
            <a:pPr>
              <a:lnSpc>
                <a:spcPct val="80000"/>
              </a:lnSpc>
            </a:pPr>
            <a:r>
              <a:rPr lang="ru-RU" sz="2800" dirty="0" smtClean="0">
                <a:solidFill>
                  <a:schemeClr val="accent1">
                    <a:lumMod val="50000"/>
                  </a:schemeClr>
                </a:solidFill>
              </a:rPr>
              <a:t>Контроль - это критически важная и сложная функция управления. Одна из важнейших особенностей контроля, которую следует учитывать в первую очередь, состоит в том, что контроль должен быть всеобъемлющим. Каждый руководитель, независимо от своего ранга, должен осуществлять контроль как неотъемлемую часть своих должностных обязанностей, даже если никто ему специально этого не поручал.</a:t>
            </a:r>
          </a:p>
          <a:p>
            <a:endParaRPr lang="ru-RU" dirty="0" smtClean="0">
              <a:solidFill>
                <a:schemeClr val="tx2">
                  <a:lumMod val="75000"/>
                </a:schemeClr>
              </a:solidFill>
            </a:endParaRPr>
          </a:p>
          <a:p>
            <a:endParaRPr lang="ru-RU" dirty="0" smtClean="0">
              <a:solidFill>
                <a:schemeClr val="tx2">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10334"/>
          </a:xfrm>
        </p:spPr>
        <p:txBody>
          <a:bodyPr>
            <a:normAutofit fontScale="90000"/>
          </a:bodyPr>
          <a:lstStyle/>
          <a:p>
            <a:pPr algn="ctr"/>
            <a:r>
              <a:rPr lang="ru-RU" dirty="0" smtClean="0">
                <a:solidFill>
                  <a:schemeClr val="accent2">
                    <a:lumMod val="60000"/>
                    <a:lumOff val="40000"/>
                  </a:schemeClr>
                </a:solidFill>
              </a:rPr>
              <a:t>Координация</a:t>
            </a:r>
            <a:endParaRPr lang="ru-RU" dirty="0">
              <a:solidFill>
                <a:schemeClr val="accent2">
                  <a:lumMod val="60000"/>
                  <a:lumOff val="40000"/>
                </a:schemeClr>
              </a:solidFill>
            </a:endParaRPr>
          </a:p>
        </p:txBody>
      </p:sp>
      <p:sp>
        <p:nvSpPr>
          <p:cNvPr id="3" name="Содержимое 2"/>
          <p:cNvSpPr>
            <a:spLocks noGrp="1"/>
          </p:cNvSpPr>
          <p:nvPr>
            <p:ph idx="1"/>
          </p:nvPr>
        </p:nvSpPr>
        <p:spPr>
          <a:xfrm>
            <a:off x="457200" y="1428736"/>
            <a:ext cx="8229600" cy="4895864"/>
          </a:xfrm>
        </p:spPr>
        <p:txBody>
          <a:bodyPr>
            <a:normAutofit fontScale="85000" lnSpcReduction="20000"/>
          </a:bodyPr>
          <a:lstStyle/>
          <a:p>
            <a:r>
              <a:rPr lang="ru-RU" sz="2800" dirty="0" smtClean="0">
                <a:solidFill>
                  <a:schemeClr val="accent1">
                    <a:lumMod val="50000"/>
                  </a:schemeClr>
                </a:solidFill>
              </a:rPr>
              <a:t>Центральной функцией менеджмента является координация. Ее задача состоит в достижении согласованности в работе всех звеньев организации путем установления рациональных связей (коммуникаций) между ними. Характер этих связей может быть самым различным, так как зависит от координируемых процессов. Наиболее часто используются отчеты, интервью, собрания, компьютерная связь, средства радио и телевещания, документы. С помощью этих и других форм связей устанавливается взаимодействие между подсистемами организации, осуществляется маневрирование ресурсами, обеспечивается единство и согласование всех стадий процесса управления (планирование, </a:t>
            </a:r>
            <a:r>
              <a:rPr lang="ru-RU" sz="2800" dirty="0" err="1" smtClean="0">
                <a:solidFill>
                  <a:schemeClr val="accent1">
                    <a:lumMod val="50000"/>
                  </a:schemeClr>
                </a:solidFill>
              </a:rPr>
              <a:t>организовывания</a:t>
            </a:r>
            <a:r>
              <a:rPr lang="ru-RU" sz="2800" dirty="0" smtClean="0">
                <a:solidFill>
                  <a:schemeClr val="accent1">
                    <a:lumMod val="50000"/>
                  </a:schemeClr>
                </a:solidFill>
              </a:rPr>
              <a:t>, мотивации и контроля), а так же действие руководителей</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45719"/>
          </a:xfrm>
        </p:spPr>
        <p:txBody>
          <a:bodyPr>
            <a:normAutofit fontScale="90000"/>
          </a:bodyPr>
          <a:lstStyle/>
          <a:p>
            <a:r>
              <a:rPr lang="ru-RU" dirty="0" smtClean="0"/>
              <a:t>  </a:t>
            </a:r>
            <a:endParaRPr lang="ru-RU" dirty="0"/>
          </a:p>
        </p:txBody>
      </p:sp>
      <p:sp>
        <p:nvSpPr>
          <p:cNvPr id="3" name="Содержимое 2"/>
          <p:cNvSpPr>
            <a:spLocks noGrp="1"/>
          </p:cNvSpPr>
          <p:nvPr>
            <p:ph idx="1"/>
          </p:nvPr>
        </p:nvSpPr>
        <p:spPr>
          <a:xfrm>
            <a:off x="457200" y="1042988"/>
            <a:ext cx="8229600" cy="5281612"/>
          </a:xfrm>
        </p:spPr>
        <p:txBody>
          <a:bodyPr>
            <a:normAutofit fontScale="92500" lnSpcReduction="10000"/>
          </a:bodyPr>
          <a:lstStyle/>
          <a:p>
            <a:pPr>
              <a:lnSpc>
                <a:spcPct val="80000"/>
              </a:lnSpc>
            </a:pPr>
            <a:r>
              <a:rPr lang="ru-RU" sz="2800" dirty="0" smtClean="0">
                <a:solidFill>
                  <a:schemeClr val="accent1">
                    <a:lumMod val="50000"/>
                  </a:schemeClr>
                </a:solidFill>
              </a:rPr>
              <a:t>Координация как функция управления обозначает упорядоченное создание иерархической структуры, которая призвана обеспечить распределение задач, урегулирование полномочий руководства и ответственности в различных процессах деятельности, и четкого структурирования всех процессов производства. Такие процессы направлены в первую очередь на создание и интеграцию эффективной системы выполнения задач стоящих перед предприятием.</a:t>
            </a:r>
          </a:p>
          <a:p>
            <a:pPr>
              <a:lnSpc>
                <a:spcPct val="80000"/>
              </a:lnSpc>
            </a:pPr>
            <a:endParaRPr lang="ru-RU" sz="2800" dirty="0" smtClean="0">
              <a:solidFill>
                <a:schemeClr val="accent1">
                  <a:lumMod val="50000"/>
                </a:schemeClr>
              </a:solidFill>
            </a:endParaRPr>
          </a:p>
          <a:p>
            <a:pPr>
              <a:lnSpc>
                <a:spcPct val="80000"/>
              </a:lnSpc>
            </a:pPr>
            <a:r>
              <a:rPr lang="ru-RU" sz="2800" dirty="0" smtClean="0">
                <a:solidFill>
                  <a:schemeClr val="accent1">
                    <a:lumMod val="50000"/>
                  </a:schemeClr>
                </a:solidFill>
              </a:rPr>
              <a:t>Координация как функция управления выполняется также при помощи установленных правил общих для исполнения, хотя для отдельных процессов могут создаваться отдельные правила. Поэтому с первыми в основном связывают само понятие организации, а с последними, понятие управления на оперативном уровне.</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85720" y="1285860"/>
            <a:ext cx="864399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2">
                    <a:lumMod val="75000"/>
                  </a:schemeClr>
                </a:solidFill>
                <a:effectLst/>
                <a:ea typeface="Times New Roman" pitchFamily="18" charset="0"/>
                <a:cs typeface="Arial" pitchFamily="34" charset="0"/>
              </a:rPr>
              <a:t>Наиболее полное содержание менеджмента как процесса отражают основные функции. Они являются общим условием управления социальными и  социально - экономическими процессами.</a:t>
            </a:r>
            <a:endParaRPr kumimoji="0" lang="ru-RU" sz="2000" b="1" i="0" u="none" strike="noStrike" cap="none" normalizeH="0" baseline="0" dirty="0" smtClean="0">
              <a:ln>
                <a:noFill/>
              </a:ln>
              <a:solidFill>
                <a:schemeClr val="tx2">
                  <a:lumMod val="75000"/>
                </a:schemeClr>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2">
                    <a:lumMod val="75000"/>
                  </a:schemeClr>
                </a:solidFill>
                <a:effectLst/>
                <a:ea typeface="Times New Roman" pitchFamily="18" charset="0"/>
                <a:cs typeface="Arial" pitchFamily="34" charset="0"/>
              </a:rPr>
              <a:t>Функцией в менеджменте называют особый вид управленческой деятельности, с помощью которой субъект управления воздействует на управляемый объект.</a:t>
            </a:r>
            <a:endParaRPr kumimoji="0" lang="ru-RU" sz="2000" b="1" i="0" u="none" strike="noStrike" cap="none" normalizeH="0" baseline="0" dirty="0" smtClean="0">
              <a:ln>
                <a:noFill/>
              </a:ln>
              <a:solidFill>
                <a:schemeClr val="tx2">
                  <a:lumMod val="75000"/>
                </a:schemeClr>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2">
                    <a:lumMod val="75000"/>
                  </a:schemeClr>
                </a:solidFill>
                <a:effectLst/>
                <a:ea typeface="Times New Roman" pitchFamily="18" charset="0"/>
                <a:cs typeface="Arial" pitchFamily="34" charset="0"/>
              </a:rPr>
              <a:t>   	Основными функциями менеджмента являются: планирование, организация, мотивация и контроль.</a:t>
            </a:r>
            <a:endParaRPr kumimoji="0" lang="ru-RU" sz="2000" b="1" i="0" u="none" strike="noStrike" cap="none" normalizeH="0" baseline="0" dirty="0" smtClean="0">
              <a:ln>
                <a:noFill/>
              </a:ln>
              <a:solidFill>
                <a:schemeClr val="tx2">
                  <a:lumMod val="75000"/>
                </a:schemeClr>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2">
                    <a:lumMod val="75000"/>
                  </a:schemeClr>
                </a:solidFill>
                <a:effectLst/>
                <a:ea typeface="Times New Roman" pitchFamily="18" charset="0"/>
                <a:cs typeface="Arial" pitchFamily="34" charset="0"/>
              </a:rPr>
              <a:t>  Процесс менеджмента – это совокупность и непрерывная последовательность взаимосвязанный действий управленческих работников по реализации функций менеджмента, осуществляемых по определенной технологии, направленных на достижение целей социально – экономической системы.</a:t>
            </a:r>
            <a:endParaRPr kumimoji="0" lang="ru-RU" sz="2000" b="1" i="0" u="none" strike="noStrike" cap="none" normalizeH="0" baseline="0" dirty="0" smtClean="0">
              <a:ln>
                <a:noFill/>
              </a:ln>
              <a:solidFill>
                <a:schemeClr val="tx2">
                  <a:lumMod val="75000"/>
                </a:schemeClr>
              </a:solidFill>
              <a:effectLst/>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8596" y="1428736"/>
            <a:ext cx="8429684" cy="3785652"/>
          </a:xfrm>
          <a:prstGeom prst="rect">
            <a:avLst/>
          </a:prstGeom>
        </p:spPr>
        <p:txBody>
          <a:bodyPr wrap="square">
            <a:spAutoFit/>
          </a:bodyPr>
          <a:lstStyle/>
          <a:p>
            <a:pPr lvl="0" indent="457200" eaLnBrk="0" fontAlgn="base" hangingPunct="0">
              <a:spcBef>
                <a:spcPct val="0"/>
              </a:spcBef>
              <a:spcAft>
                <a:spcPct val="0"/>
              </a:spcAft>
            </a:pPr>
            <a:r>
              <a:rPr lang="ru-RU" sz="2000" b="1" dirty="0" smtClean="0">
                <a:solidFill>
                  <a:schemeClr val="tx2">
                    <a:lumMod val="75000"/>
                  </a:schemeClr>
                </a:solidFill>
                <a:ea typeface="Times New Roman" pitchFamily="18" charset="0"/>
                <a:cs typeface="Arial" pitchFamily="34" charset="0"/>
              </a:rPr>
              <a:t>Функция менеджмента отражает содержание процесса управления, вид управленческой деятельности, совокупность обязанностей управляющей подсистемы (субъекта управления). Конечным результатом управления является выработка управленческого воздействия, команды, приказа, направленных на достижение поставленной цели. Один работник может выполнять несколько функций, несколько работников могу выполнять одну функцию. Каждая функция менеджмента представляет собой сферу действия определенного процесса управления, а система управления конкретным объектом или видом деятельности – это совокупность функций, связанных единым управленческим циклом.</a:t>
            </a:r>
            <a:endParaRPr lang="ru-RU" sz="2000" b="1" dirty="0" smtClean="0">
              <a:solidFill>
                <a:schemeClr val="tx2">
                  <a:lumMod val="75000"/>
                </a:schemeClr>
              </a:solidFill>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45719"/>
          </a:xfrm>
        </p:spPr>
        <p:txBody>
          <a:bodyPr>
            <a:normAutofit fontScale="90000"/>
          </a:bodyPr>
          <a:lstStyle/>
          <a:p>
            <a:r>
              <a:rPr lang="ru-RU" dirty="0" smtClean="0"/>
              <a:t>    </a:t>
            </a:r>
            <a:endParaRPr lang="ru-RU" dirty="0"/>
          </a:p>
        </p:txBody>
      </p:sp>
      <p:sp>
        <p:nvSpPr>
          <p:cNvPr id="3" name="Содержимое 2"/>
          <p:cNvSpPr>
            <a:spLocks noGrp="1"/>
          </p:cNvSpPr>
          <p:nvPr>
            <p:ph idx="1"/>
          </p:nvPr>
        </p:nvSpPr>
        <p:spPr>
          <a:xfrm>
            <a:off x="457200" y="357166"/>
            <a:ext cx="8229600" cy="5967434"/>
          </a:xfrm>
        </p:spPr>
        <p:txBody>
          <a:bodyPr>
            <a:normAutofit/>
          </a:bodyPr>
          <a:lstStyle/>
          <a:p>
            <a:pPr>
              <a:lnSpc>
                <a:spcPct val="80000"/>
              </a:lnSpc>
            </a:pPr>
            <a:r>
              <a:rPr lang="ru-RU" sz="2000" b="1" dirty="0" smtClean="0">
                <a:solidFill>
                  <a:schemeClr val="tx2">
                    <a:lumMod val="75000"/>
                  </a:schemeClr>
                </a:solidFill>
                <a:latin typeface="Times New Roman" pitchFamily="18" charset="0"/>
                <a:cs typeface="Times New Roman" pitchFamily="18" charset="0"/>
              </a:rPr>
              <a:t>Время, в которое мы живем, - эпоха перемен. Наше общество осуществляет исключительно трудную, во многом противоречивую, но исторически неизбежную и необратимую перестройку. В социально-политической жизни это переход от тоталитаризма к демократии, в экономике - от административно-командной системы к рынку, в жизни отдельного человека - превращение его из “винтика” в самостоятельного субъекта хозяйственной деятельности. Такие изменения в обществе, в экономике, во всем нашем жизненном укладе сложны тем, что они требуют изменения нас самих.</a:t>
            </a:r>
          </a:p>
          <a:p>
            <a:pPr>
              <a:lnSpc>
                <a:spcPct val="80000"/>
              </a:lnSpc>
            </a:pPr>
            <a:endParaRPr lang="ru-RU" sz="2000" b="1" dirty="0" smtClean="0">
              <a:solidFill>
                <a:schemeClr val="tx2">
                  <a:lumMod val="75000"/>
                </a:schemeClr>
              </a:solidFill>
              <a:latin typeface="Times New Roman" pitchFamily="18" charset="0"/>
              <a:cs typeface="Times New Roman" pitchFamily="18" charset="0"/>
            </a:endParaRPr>
          </a:p>
          <a:p>
            <a:pPr>
              <a:lnSpc>
                <a:spcPct val="80000"/>
              </a:lnSpc>
            </a:pPr>
            <a:r>
              <a:rPr lang="ru-RU" sz="2000" b="1" dirty="0" smtClean="0">
                <a:solidFill>
                  <a:schemeClr val="tx2">
                    <a:lumMod val="75000"/>
                  </a:schemeClr>
                </a:solidFill>
                <a:latin typeface="Times New Roman" pitchFamily="18" charset="0"/>
                <a:cs typeface="Times New Roman" pitchFamily="18" charset="0"/>
              </a:rPr>
              <a:t>Важная часть этого изменения, как показывает мировой опыт, - постижение науки и искусства менеджмента.</a:t>
            </a:r>
          </a:p>
          <a:p>
            <a:pPr>
              <a:lnSpc>
                <a:spcPct val="80000"/>
              </a:lnSpc>
            </a:pPr>
            <a:endParaRPr lang="ru-RU" sz="2000" b="1" dirty="0" smtClean="0">
              <a:solidFill>
                <a:schemeClr val="tx2">
                  <a:lumMod val="75000"/>
                </a:schemeClr>
              </a:solidFill>
              <a:latin typeface="Times New Roman" pitchFamily="18" charset="0"/>
              <a:cs typeface="Times New Roman" pitchFamily="18" charset="0"/>
            </a:endParaRPr>
          </a:p>
          <a:p>
            <a:pPr>
              <a:lnSpc>
                <a:spcPct val="80000"/>
              </a:lnSpc>
            </a:pPr>
            <a:r>
              <a:rPr lang="ru-RU" sz="2000" b="1" dirty="0" smtClean="0">
                <a:solidFill>
                  <a:schemeClr val="tx2">
                    <a:lumMod val="75000"/>
                  </a:schemeClr>
                </a:solidFill>
                <a:latin typeface="Times New Roman" pitchFamily="18" charset="0"/>
                <a:cs typeface="Times New Roman" pitchFamily="18" charset="0"/>
              </a:rPr>
              <a:t>В упрощенном понимании, менеджмент - это умение добиваться поставленных целей, используя труд, интеллект, мотивы поведения других людей. Менеджмент - по-русски “управление” - функция, вид деятельности по руководству людьми в самых разнообразных организациях. Менеджмент - это также область человеческого знания, помогающего осуществить эту функцию. Наконец, менеджмент как собирательное от менеджеров - это определенная категория людей, социальный слой тех, кто осуществляет работу по управлению.</a:t>
            </a:r>
          </a:p>
          <a:p>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Функции менеджмента: Планирование. Организация. Мотивация. Контроль. Это формирование цели управления, выбор путей и методов достижения этой цели. Это создание оптимальной структуры управления, направлен-ное на достижение цели организации. Это совокупность методов, стимули-рующих работников к наиболее эффективной работе. Это система регулирования деятельности работников по выполнению работы опредеенно-го количества и качества."/>
          <p:cNvPicPr>
            <a:picLocks noChangeAspect="1" noChangeArrowheads="1"/>
          </p:cNvPicPr>
          <p:nvPr/>
        </p:nvPicPr>
        <p:blipFill>
          <a:blip r:embed="rId2"/>
          <a:srcRect/>
          <a:stretch>
            <a:fillRect/>
          </a:stretch>
        </p:blipFill>
        <p:spPr bwMode="auto">
          <a:xfrm>
            <a:off x="642910" y="285728"/>
            <a:ext cx="8072494" cy="628654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Основные функции менеджмента. Процесс управления. Управление - это процесс планирования, организации, мотивации и контроля, необходимый для того, чтобы сформулировать и достичь целей организации. Плани-рование. Органи-зация. Моти-вация. Контроль. Коммуникации (обратная связь)."/>
          <p:cNvPicPr>
            <a:picLocks noChangeAspect="1" noChangeArrowheads="1"/>
          </p:cNvPicPr>
          <p:nvPr/>
        </p:nvPicPr>
        <p:blipFill>
          <a:blip r:embed="rId2"/>
          <a:srcRect/>
          <a:stretch>
            <a:fillRect/>
          </a:stretch>
        </p:blipFill>
        <p:spPr bwMode="auto">
          <a:xfrm>
            <a:off x="1000100" y="571480"/>
            <a:ext cx="6858000" cy="550072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1785926"/>
            <a:ext cx="8501122" cy="3477875"/>
          </a:xfrm>
          <a:prstGeom prst="rect">
            <a:avLst/>
          </a:prstGeom>
        </p:spPr>
        <p:txBody>
          <a:bodyPr wrap="square">
            <a:spAutoFit/>
          </a:bodyPr>
          <a:lstStyle/>
          <a:p>
            <a:pPr lvl="3"/>
            <a:r>
              <a:rPr lang="ru-RU" sz="2000" dirty="0" smtClean="0">
                <a:solidFill>
                  <a:schemeClr val="tx2">
                    <a:lumMod val="75000"/>
                  </a:schemeClr>
                </a:solidFill>
              </a:rPr>
              <a:t>Функции менеджмента являются составными частями любого процесса управления вне зависимости от особенностей (размера, назначения, формы собственности и т.д.) той или иной организации. Процесс управления (менеджмента) имеет пять взаимосвязанных функций, а именно: </a:t>
            </a:r>
          </a:p>
          <a:p>
            <a:pPr lvl="3"/>
            <a:r>
              <a:rPr lang="ru-RU" sz="2000" u="sng" dirty="0" smtClean="0">
                <a:solidFill>
                  <a:schemeClr val="accent1">
                    <a:lumMod val="75000"/>
                  </a:schemeClr>
                </a:solidFill>
                <a:hlinkClick r:id="rId2" action="ppaction://hlinksldjump"/>
              </a:rPr>
              <a:t> планирование; </a:t>
            </a:r>
            <a:endParaRPr lang="ru-RU" sz="2000" u="sng" dirty="0" smtClean="0">
              <a:solidFill>
                <a:schemeClr val="accent1">
                  <a:lumMod val="75000"/>
                </a:schemeClr>
              </a:solidFill>
            </a:endParaRPr>
          </a:p>
          <a:p>
            <a:pPr lvl="3"/>
            <a:r>
              <a:rPr lang="ru-RU" sz="2000" u="sng" dirty="0" err="1" smtClean="0">
                <a:solidFill>
                  <a:schemeClr val="accent1">
                    <a:lumMod val="75000"/>
                  </a:schemeClr>
                </a:solidFill>
                <a:hlinkClick r:id="" action="ppaction://noaction"/>
              </a:rPr>
              <a:t>организовывание</a:t>
            </a:r>
            <a:r>
              <a:rPr lang="ru-RU" sz="2000" u="sng" dirty="0" smtClean="0">
                <a:solidFill>
                  <a:schemeClr val="accent1">
                    <a:lumMod val="75000"/>
                  </a:schemeClr>
                </a:solidFill>
                <a:hlinkClick r:id="" action="ppaction://noaction"/>
              </a:rPr>
              <a:t>; </a:t>
            </a:r>
            <a:endParaRPr lang="ru-RU" sz="2000" u="sng" dirty="0" smtClean="0">
              <a:solidFill>
                <a:schemeClr val="accent1">
                  <a:lumMod val="75000"/>
                </a:schemeClr>
              </a:solidFill>
            </a:endParaRPr>
          </a:p>
          <a:p>
            <a:pPr lvl="3"/>
            <a:r>
              <a:rPr lang="ru-RU" sz="2000" u="sng" dirty="0" smtClean="0">
                <a:solidFill>
                  <a:schemeClr val="accent1">
                    <a:lumMod val="75000"/>
                  </a:schemeClr>
                </a:solidFill>
                <a:hlinkClick r:id="" action="ppaction://noaction"/>
              </a:rPr>
              <a:t> мотивация; </a:t>
            </a:r>
            <a:endParaRPr lang="ru-RU" sz="2000" u="sng" dirty="0" smtClean="0">
              <a:solidFill>
                <a:schemeClr val="accent1">
                  <a:lumMod val="75000"/>
                </a:schemeClr>
              </a:solidFill>
            </a:endParaRPr>
          </a:p>
          <a:p>
            <a:pPr lvl="3"/>
            <a:r>
              <a:rPr lang="ru-RU" sz="2000" u="sng" dirty="0" smtClean="0">
                <a:solidFill>
                  <a:schemeClr val="accent1">
                    <a:lumMod val="75000"/>
                  </a:schemeClr>
                </a:solidFill>
                <a:hlinkClick r:id="" action="ppaction://noaction"/>
              </a:rPr>
              <a:t>контроль; </a:t>
            </a:r>
            <a:endParaRPr lang="ru-RU" sz="2000" u="sng" dirty="0" smtClean="0">
              <a:solidFill>
                <a:schemeClr val="accent1">
                  <a:lumMod val="75000"/>
                </a:schemeClr>
              </a:solidFill>
            </a:endParaRPr>
          </a:p>
          <a:p>
            <a:pPr lvl="3"/>
            <a:r>
              <a:rPr lang="ru-RU" sz="2000" u="sng" dirty="0" smtClean="0">
                <a:solidFill>
                  <a:schemeClr val="accent1">
                    <a:lumMod val="75000"/>
                  </a:schemeClr>
                </a:solidFill>
                <a:hlinkClick r:id="" action="ppaction://noaction"/>
              </a:rPr>
              <a:t>координация.</a:t>
            </a:r>
            <a:endParaRPr lang="ru-RU" sz="2000" u="sng" dirty="0" smtClean="0">
              <a:solidFill>
                <a:schemeClr val="accent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53210"/>
          </a:xfrm>
        </p:spPr>
        <p:txBody>
          <a:bodyPr>
            <a:normAutofit fontScale="90000"/>
          </a:bodyPr>
          <a:lstStyle/>
          <a:p>
            <a:pPr algn="ctr"/>
            <a:r>
              <a:rPr lang="ru-RU" dirty="0" smtClean="0">
                <a:solidFill>
                  <a:schemeClr val="tx2">
                    <a:lumMod val="60000"/>
                    <a:lumOff val="40000"/>
                  </a:schemeClr>
                </a:solidFill>
              </a:rPr>
              <a:t>   Планирование</a:t>
            </a:r>
            <a:endParaRPr lang="ru-RU" dirty="0">
              <a:solidFill>
                <a:schemeClr val="tx2">
                  <a:lumMod val="60000"/>
                  <a:lumOff val="40000"/>
                </a:schemeClr>
              </a:solidFill>
            </a:endParaRPr>
          </a:p>
        </p:txBody>
      </p:sp>
      <p:sp>
        <p:nvSpPr>
          <p:cNvPr id="3" name="Содержимое 2"/>
          <p:cNvSpPr>
            <a:spLocks noGrp="1"/>
          </p:cNvSpPr>
          <p:nvPr>
            <p:ph idx="1"/>
          </p:nvPr>
        </p:nvSpPr>
        <p:spPr>
          <a:xfrm>
            <a:off x="457200" y="1428736"/>
            <a:ext cx="8229600" cy="4895864"/>
          </a:xfrm>
        </p:spPr>
        <p:txBody>
          <a:bodyPr>
            <a:normAutofit fontScale="77500" lnSpcReduction="20000"/>
          </a:bodyPr>
          <a:lstStyle/>
          <a:p>
            <a:pPr>
              <a:lnSpc>
                <a:spcPct val="80000"/>
              </a:lnSpc>
            </a:pPr>
            <a:r>
              <a:rPr lang="ru-RU" sz="2800" dirty="0" smtClean="0">
                <a:solidFill>
                  <a:schemeClr val="tx2">
                    <a:lumMod val="75000"/>
                  </a:schemeClr>
                </a:solidFill>
              </a:rPr>
              <a:t>Функцией менеджмента "номер один" общепризнано считается планирование. Реализуя ее, предприниматель или управляющий на основе глубокого и всестороннего анализа положения, в котором в данный момент находится фирма, формулирует стоящие перед ней цели и задачи, разрабатывает стратегию действий, составляет необходимые планы и программы. </a:t>
            </a:r>
          </a:p>
          <a:p>
            <a:pPr>
              <a:lnSpc>
                <a:spcPct val="80000"/>
              </a:lnSpc>
            </a:pPr>
            <a:endParaRPr lang="ru-RU" sz="2800" dirty="0" smtClean="0">
              <a:solidFill>
                <a:schemeClr val="tx2">
                  <a:lumMod val="75000"/>
                </a:schemeClr>
              </a:solidFill>
            </a:endParaRPr>
          </a:p>
          <a:p>
            <a:pPr>
              <a:lnSpc>
                <a:spcPct val="80000"/>
              </a:lnSpc>
            </a:pPr>
            <a:r>
              <a:rPr lang="ru-RU" sz="2800" dirty="0" smtClean="0">
                <a:solidFill>
                  <a:schemeClr val="tx2">
                    <a:lumMod val="75000"/>
                  </a:schemeClr>
                </a:solidFill>
              </a:rPr>
              <a:t>Сам процесс планирования позволяет более четко формулировать целевые установки организации и использовать систему показателей деятельности, необходимую для последующего контроля результатов. Кроме того, планирование обеспечивает более четкую координацию усилий структурных подразделений и таким образом укрепляет взаимодействие руководителей разных служб организации. А это значит, что планирование - это непрерывный процесс изучения новых путей и методов совершенствования деятельности организации за счет выявленных возможностей, условий и факторов. Следовательно, планы не должны носить директивного характера, а меняться в соответствии с конкретной ситуацией.</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642918"/>
            <a:ext cx="8229600" cy="61170"/>
          </a:xfrm>
        </p:spPr>
        <p:txBody>
          <a:bodyPr>
            <a:normAutofit fontScale="90000"/>
          </a:bodyPr>
          <a:lstStyle/>
          <a:p>
            <a:r>
              <a:rPr lang="ru-RU" dirty="0" smtClean="0"/>
              <a:t>   </a:t>
            </a:r>
            <a:endParaRPr lang="ru-RU" dirty="0"/>
          </a:p>
        </p:txBody>
      </p:sp>
      <p:sp>
        <p:nvSpPr>
          <p:cNvPr id="3" name="Содержимое 2"/>
          <p:cNvSpPr>
            <a:spLocks noGrp="1"/>
          </p:cNvSpPr>
          <p:nvPr>
            <p:ph idx="1"/>
          </p:nvPr>
        </p:nvSpPr>
        <p:spPr>
          <a:xfrm>
            <a:off x="457200" y="1071546"/>
            <a:ext cx="8229600" cy="5253054"/>
          </a:xfrm>
        </p:spPr>
        <p:txBody>
          <a:bodyPr>
            <a:normAutofit fontScale="77500" lnSpcReduction="20000"/>
          </a:bodyPr>
          <a:lstStyle/>
          <a:p>
            <a:pPr>
              <a:lnSpc>
                <a:spcPct val="80000"/>
              </a:lnSpc>
            </a:pPr>
            <a:r>
              <a:rPr lang="ru-RU" sz="2800" b="1" dirty="0" smtClean="0">
                <a:solidFill>
                  <a:schemeClr val="tx2">
                    <a:lumMod val="75000"/>
                  </a:schemeClr>
                </a:solidFill>
              </a:rPr>
              <a:t>Существуют также два основных вида планирования: </a:t>
            </a:r>
          </a:p>
          <a:p>
            <a:pPr>
              <a:lnSpc>
                <a:spcPct val="80000"/>
              </a:lnSpc>
            </a:pPr>
            <a:endParaRPr lang="ru-RU" sz="2800" b="1" dirty="0" smtClean="0">
              <a:solidFill>
                <a:schemeClr val="tx2">
                  <a:lumMod val="75000"/>
                </a:schemeClr>
              </a:solidFill>
            </a:endParaRPr>
          </a:p>
          <a:p>
            <a:pPr>
              <a:lnSpc>
                <a:spcPct val="80000"/>
              </a:lnSpc>
            </a:pPr>
            <a:r>
              <a:rPr lang="ru-RU" sz="2800" b="1" dirty="0" smtClean="0">
                <a:solidFill>
                  <a:schemeClr val="tx2">
                    <a:lumMod val="50000"/>
                  </a:schemeClr>
                </a:solidFill>
              </a:rPr>
              <a:t>Статическое.</a:t>
            </a:r>
            <a:r>
              <a:rPr lang="ru-RU" sz="2800" b="1" dirty="0" smtClean="0">
                <a:solidFill>
                  <a:schemeClr val="tx2">
                    <a:lumMod val="75000"/>
                  </a:schemeClr>
                </a:solidFill>
              </a:rPr>
              <a:t> Этот вид предполагает, что планирующий что-либо человек и процесс планирования не имеют других методов воздействия, кроме предоставления информации, опыта и анализа для себя или же лиц, принимающих решения. Т.е. статистическое планирование основывается только на чистых аналитических данных.</a:t>
            </a:r>
          </a:p>
          <a:p>
            <a:pPr>
              <a:lnSpc>
                <a:spcPct val="80000"/>
              </a:lnSpc>
            </a:pPr>
            <a:endParaRPr lang="ru-RU" sz="2800" b="1" dirty="0" smtClean="0">
              <a:solidFill>
                <a:schemeClr val="tx2">
                  <a:lumMod val="50000"/>
                </a:schemeClr>
              </a:solidFill>
            </a:endParaRPr>
          </a:p>
          <a:p>
            <a:pPr>
              <a:lnSpc>
                <a:spcPct val="80000"/>
              </a:lnSpc>
            </a:pPr>
            <a:r>
              <a:rPr lang="ru-RU" sz="2800" b="1" dirty="0" smtClean="0">
                <a:solidFill>
                  <a:schemeClr val="tx2">
                    <a:lumMod val="50000"/>
                  </a:schemeClr>
                </a:solidFill>
              </a:rPr>
              <a:t>Активное планирование </a:t>
            </a:r>
            <a:r>
              <a:rPr lang="ru-RU" sz="2800" b="1" dirty="0" smtClean="0">
                <a:solidFill>
                  <a:schemeClr val="tx2">
                    <a:lumMod val="75000"/>
                  </a:schemeClr>
                </a:solidFill>
              </a:rPr>
              <a:t>подразумевает непосредственное действие по постановке задач планирования, контролю за их выполнением и имеет несколько расширенный список применяемых методов. Т.е. активное планирование является в большей степени управленческой функцией, нежели статистическое. Например, планирование в собственных интересах (планирование собственного развития, собственной жизни) есть планирование активное.</a:t>
            </a:r>
          </a:p>
          <a:p>
            <a:endParaRPr lang="ru-RU" dirty="0">
              <a:solidFill>
                <a:schemeClr val="tx2">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24648"/>
          </a:xfrm>
        </p:spPr>
        <p:txBody>
          <a:bodyPr>
            <a:normAutofit fontScale="90000"/>
          </a:bodyPr>
          <a:lstStyle/>
          <a:p>
            <a:pPr algn="ctr"/>
            <a:r>
              <a:rPr lang="ru-RU" dirty="0" err="1" smtClean="0">
                <a:solidFill>
                  <a:schemeClr val="tx2">
                    <a:lumMod val="40000"/>
                    <a:lumOff val="60000"/>
                  </a:schemeClr>
                </a:solidFill>
              </a:rPr>
              <a:t>Организовывание</a:t>
            </a:r>
            <a:endParaRPr lang="ru-RU" dirty="0">
              <a:solidFill>
                <a:schemeClr val="tx2">
                  <a:lumMod val="40000"/>
                  <a:lumOff val="60000"/>
                </a:schemeClr>
              </a:solidFill>
            </a:endParaRPr>
          </a:p>
        </p:txBody>
      </p:sp>
      <p:sp>
        <p:nvSpPr>
          <p:cNvPr id="3" name="Содержимое 2"/>
          <p:cNvSpPr>
            <a:spLocks noGrp="1"/>
          </p:cNvSpPr>
          <p:nvPr>
            <p:ph idx="1"/>
          </p:nvPr>
        </p:nvSpPr>
        <p:spPr>
          <a:xfrm>
            <a:off x="457200" y="1500174"/>
            <a:ext cx="8229600" cy="4824426"/>
          </a:xfrm>
        </p:spPr>
        <p:txBody>
          <a:bodyPr>
            <a:normAutofit fontScale="77500" lnSpcReduction="20000"/>
          </a:bodyPr>
          <a:lstStyle/>
          <a:p>
            <a:pPr>
              <a:lnSpc>
                <a:spcPct val="80000"/>
              </a:lnSpc>
            </a:pPr>
            <a:r>
              <a:rPr lang="ru-RU" sz="2800" dirty="0" smtClean="0">
                <a:solidFill>
                  <a:schemeClr val="accent1">
                    <a:lumMod val="25000"/>
                  </a:schemeClr>
                </a:solidFill>
              </a:rPr>
              <a:t>Реализацию планов берут на себя другие функции и, прежде всего, функция </a:t>
            </a:r>
            <a:r>
              <a:rPr lang="ru-RU" sz="2800" dirty="0" err="1" smtClean="0">
                <a:solidFill>
                  <a:schemeClr val="accent1">
                    <a:lumMod val="25000"/>
                  </a:schemeClr>
                </a:solidFill>
              </a:rPr>
              <a:t>организовывание</a:t>
            </a:r>
            <a:r>
              <a:rPr lang="ru-RU" sz="2800" dirty="0" smtClean="0">
                <a:solidFill>
                  <a:schemeClr val="accent1">
                    <a:lumMod val="25000"/>
                  </a:schemeClr>
                </a:solidFill>
              </a:rPr>
              <a:t>.. Задачей этой функции является формирование структуры организации, а так же обеспечение всем необходимым для ее работы - персоналом, материалами, оборудованием, зданиями, денежными средствами и т.д. </a:t>
            </a:r>
          </a:p>
          <a:p>
            <a:pPr>
              <a:lnSpc>
                <a:spcPct val="80000"/>
              </a:lnSpc>
            </a:pPr>
            <a:endParaRPr lang="ru-RU" sz="2800" dirty="0" smtClean="0">
              <a:solidFill>
                <a:schemeClr val="accent1">
                  <a:lumMod val="25000"/>
                </a:schemeClr>
              </a:solidFill>
            </a:endParaRPr>
          </a:p>
          <a:p>
            <a:pPr>
              <a:lnSpc>
                <a:spcPct val="80000"/>
              </a:lnSpc>
            </a:pPr>
            <a:r>
              <a:rPr lang="ru-RU" sz="2800" dirty="0" smtClean="0">
                <a:solidFill>
                  <a:schemeClr val="accent1">
                    <a:lumMod val="25000"/>
                  </a:schemeClr>
                </a:solidFill>
              </a:rPr>
              <a:t>В любом плане, составляемом в организации, всегда имеется стадия </a:t>
            </a:r>
            <a:r>
              <a:rPr lang="ru-RU" sz="2800" dirty="0" err="1" smtClean="0">
                <a:solidFill>
                  <a:schemeClr val="accent1">
                    <a:lumMod val="25000"/>
                  </a:schemeClr>
                </a:solidFill>
              </a:rPr>
              <a:t>организовывания</a:t>
            </a:r>
            <a:r>
              <a:rPr lang="ru-RU" sz="2800" dirty="0" smtClean="0">
                <a:solidFill>
                  <a:schemeClr val="accent1">
                    <a:lumMod val="25000"/>
                  </a:schemeClr>
                </a:solidFill>
              </a:rPr>
              <a:t>, то есть создания реальных условий для достижения запланированных целей, часто это требует перестройки структуры производства и управления с тем, чтобы повысить их гибкость и приспособляемость к требованиям рыночной экономики. </a:t>
            </a:r>
          </a:p>
          <a:p>
            <a:pPr>
              <a:lnSpc>
                <a:spcPct val="80000"/>
              </a:lnSpc>
            </a:pPr>
            <a:endParaRPr lang="ru-RU" sz="2800" dirty="0" smtClean="0">
              <a:solidFill>
                <a:schemeClr val="accent1">
                  <a:lumMod val="25000"/>
                </a:schemeClr>
              </a:solidFill>
            </a:endParaRPr>
          </a:p>
          <a:p>
            <a:pPr>
              <a:lnSpc>
                <a:spcPct val="80000"/>
              </a:lnSpc>
            </a:pPr>
            <a:r>
              <a:rPr lang="ru-RU" sz="2800" dirty="0" smtClean="0">
                <a:solidFill>
                  <a:schemeClr val="accent1">
                    <a:lumMod val="25000"/>
                  </a:schemeClr>
                </a:solidFill>
              </a:rPr>
              <a:t>При планировании и организации работы руководитель определяет, что конкретно должна выполнить данная организация, когда и кто, по его мнению, должен это сделать. Если выбор этих решений сделан эффективно, руководитель получает возможность воплотить свои решения в дела, применяя на практике важную функцию менеджмента - мотивацию.</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81772"/>
          </a:xfrm>
        </p:spPr>
        <p:txBody>
          <a:bodyPr>
            <a:normAutofit fontScale="90000"/>
          </a:bodyPr>
          <a:lstStyle/>
          <a:p>
            <a:pPr algn="ctr"/>
            <a:r>
              <a:rPr lang="ru-RU" dirty="0" smtClean="0">
                <a:solidFill>
                  <a:schemeClr val="tx2">
                    <a:lumMod val="60000"/>
                    <a:lumOff val="40000"/>
                  </a:schemeClr>
                </a:solidFill>
              </a:rPr>
              <a:t>Мотивация</a:t>
            </a:r>
            <a:endParaRPr lang="ru-RU" dirty="0">
              <a:solidFill>
                <a:schemeClr val="tx2">
                  <a:lumMod val="60000"/>
                  <a:lumOff val="40000"/>
                </a:schemeClr>
              </a:solidFill>
            </a:endParaRPr>
          </a:p>
        </p:txBody>
      </p:sp>
      <p:sp>
        <p:nvSpPr>
          <p:cNvPr id="3" name="Содержимое 2"/>
          <p:cNvSpPr>
            <a:spLocks noGrp="1"/>
          </p:cNvSpPr>
          <p:nvPr>
            <p:ph idx="1"/>
          </p:nvPr>
        </p:nvSpPr>
        <p:spPr>
          <a:xfrm>
            <a:off x="457200" y="1428736"/>
            <a:ext cx="8229600" cy="5072098"/>
          </a:xfrm>
        </p:spPr>
        <p:txBody>
          <a:bodyPr>
            <a:normAutofit fontScale="92500" lnSpcReduction="10000"/>
          </a:bodyPr>
          <a:lstStyle/>
          <a:p>
            <a:pPr>
              <a:lnSpc>
                <a:spcPct val="80000"/>
              </a:lnSpc>
            </a:pPr>
            <a:r>
              <a:rPr lang="ru-RU" sz="2400" dirty="0" smtClean="0">
                <a:solidFill>
                  <a:schemeClr val="accent1">
                    <a:lumMod val="50000"/>
                  </a:schemeClr>
                </a:solidFill>
              </a:rPr>
              <a:t>Мотивация - это деятельность, имеющая целью активизировать людей, работающих в организации, и побудить их эффективно трудиться для выполнения целей, поставленных в планах. Для этого осуществляется их экономическое и моральное стимулирование, обогащается само содержание труда и создаются условия для проявления творческого потенциала работников и их саморазвития. В самом общем виде мотивация человека к деятельности понимается как совокупность движущих сил, побуждающих человека к осуществлению определенных действий. Эти силы находятся как вне, так и внутри человека и заставляют его осознанно или не осознанно совершать определённые поступки.</a:t>
            </a:r>
          </a:p>
          <a:p>
            <a:pPr>
              <a:lnSpc>
                <a:spcPct val="80000"/>
              </a:lnSpc>
            </a:pPr>
            <a:endParaRPr lang="ru-RU" sz="2400" dirty="0" smtClean="0">
              <a:solidFill>
                <a:schemeClr val="accent1">
                  <a:lumMod val="50000"/>
                </a:schemeClr>
              </a:solidFill>
            </a:endParaRPr>
          </a:p>
          <a:p>
            <a:pPr>
              <a:lnSpc>
                <a:spcPct val="80000"/>
              </a:lnSpc>
            </a:pPr>
            <a:r>
              <a:rPr lang="ru-RU" sz="2400" dirty="0" smtClean="0">
                <a:solidFill>
                  <a:schemeClr val="accent1">
                    <a:lumMod val="50000"/>
                  </a:schemeClr>
                </a:solidFill>
              </a:rPr>
              <a:t>Базой для многих современных теорий мотивации являются исследования американского психолога </a:t>
            </a:r>
            <a:r>
              <a:rPr lang="ru-RU" sz="2400" dirty="0" err="1" smtClean="0">
                <a:solidFill>
                  <a:schemeClr val="accent1">
                    <a:lumMod val="50000"/>
                  </a:schemeClr>
                </a:solidFill>
              </a:rPr>
              <a:t>Абрахама</a:t>
            </a:r>
            <a:r>
              <a:rPr lang="ru-RU" sz="2400" dirty="0" smtClean="0">
                <a:solidFill>
                  <a:schemeClr val="accent1">
                    <a:lumMod val="50000"/>
                  </a:schemeClr>
                </a:solidFill>
              </a:rPr>
              <a:t> Маслоу (1908-1970). А. Маслоу предположил, что человек мотивируется удовлетворением серии потребностей, выстроенных в иерархическую пирамиду  - </a:t>
            </a:r>
            <a:r>
              <a:rPr lang="ru-RU" sz="2400" dirty="0" err="1" smtClean="0">
                <a:solidFill>
                  <a:schemeClr val="accent1">
                    <a:lumMod val="50000"/>
                  </a:schemeClr>
                </a:solidFill>
              </a:rPr>
              <a:t>пирамиду</a:t>
            </a:r>
            <a:r>
              <a:rPr lang="ru-RU" sz="2400" dirty="0" smtClean="0">
                <a:solidFill>
                  <a:schemeClr val="accent1">
                    <a:lumMod val="50000"/>
                  </a:schemeClr>
                </a:solidFill>
              </a:rPr>
              <a:t> ценностей Маслоу </a:t>
            </a:r>
          </a:p>
          <a:p>
            <a:endParaRPr lang="ru-RU" sz="2400" dirty="0" smtClean="0">
              <a:solidFill>
                <a:schemeClr val="accent1">
                  <a:lumMod val="50000"/>
                </a:schemeClr>
              </a:solidFill>
            </a:endParaRPr>
          </a:p>
          <a:p>
            <a:endParaRPr lang="ru-RU" sz="2400" dirty="0" smtClean="0">
              <a:solidFill>
                <a:schemeClr val="accent1">
                  <a:lumMod val="50000"/>
                </a:schemeClr>
              </a:solidFill>
            </a:endParaRPr>
          </a:p>
          <a:p>
            <a:endParaRPr lang="ru-RU" sz="2400" dirty="0" smtClean="0">
              <a:solidFill>
                <a:schemeClr val="accent1">
                  <a:lumMod val="50000"/>
                </a:schemeClr>
              </a:solidFill>
            </a:endParaRP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188</TotalTime>
  <Words>1382</Words>
  <Application>Microsoft Office PowerPoint</Application>
  <PresentationFormat>Экран (4:3)</PresentationFormat>
  <Paragraphs>59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Поток</vt:lpstr>
      <vt:lpstr>ВСЕРОССИЙСКИЙ ИНТЕРНЕТ – КОНКУРС Педагогического творчества 2013 /14 учебного года  Номинация конкурса: Педагогические идеи и технологии: дошкольное образование  Название работы: «Функции менеджмента»  Автор: Неграмотнова Ольга  Николаевна Должность: воспитатель     </vt:lpstr>
      <vt:lpstr>    </vt:lpstr>
      <vt:lpstr>Слайд 3</vt:lpstr>
      <vt:lpstr>Слайд 4</vt:lpstr>
      <vt:lpstr>Слайд 5</vt:lpstr>
      <vt:lpstr>   Планирование</vt:lpstr>
      <vt:lpstr>   </vt:lpstr>
      <vt:lpstr>Организовывание</vt:lpstr>
      <vt:lpstr>Мотивация</vt:lpstr>
      <vt:lpstr>      </vt:lpstr>
      <vt:lpstr>  </vt:lpstr>
      <vt:lpstr>Контроль</vt:lpstr>
      <vt:lpstr>Координация</vt:lpstr>
      <vt:lpstr>  </vt:lpstr>
      <vt:lpstr>Слайд 15</vt:lpstr>
      <vt:lpstr>Слайд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ФУНКЦИИ МЕНЕДЖМЕНТА</dc:title>
  <dc:creator>Admin</dc:creator>
  <cp:lastModifiedBy>DNA7 X86</cp:lastModifiedBy>
  <cp:revision>48</cp:revision>
  <dcterms:created xsi:type="dcterms:W3CDTF">2013-02-06T11:40:34Z</dcterms:created>
  <dcterms:modified xsi:type="dcterms:W3CDTF">2013-11-01T14:21:04Z</dcterms:modified>
</cp:coreProperties>
</file>