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75" r:id="rId4"/>
    <p:sldId id="276" r:id="rId5"/>
    <p:sldId id="258" r:id="rId6"/>
    <p:sldId id="287" r:id="rId7"/>
    <p:sldId id="259" r:id="rId8"/>
    <p:sldId id="277" r:id="rId9"/>
    <p:sldId id="278" r:id="rId10"/>
    <p:sldId id="260" r:id="rId11"/>
    <p:sldId id="279" r:id="rId12"/>
    <p:sldId id="261" r:id="rId13"/>
    <p:sldId id="263" r:id="rId14"/>
    <p:sldId id="264" r:id="rId15"/>
    <p:sldId id="280" r:id="rId16"/>
    <p:sldId id="269" r:id="rId17"/>
    <p:sldId id="281" r:id="rId18"/>
    <p:sldId id="265" r:id="rId19"/>
    <p:sldId id="288" r:id="rId20"/>
    <p:sldId id="266" r:id="rId21"/>
    <p:sldId id="267" r:id="rId22"/>
    <p:sldId id="282" r:id="rId23"/>
    <p:sldId id="268" r:id="rId24"/>
    <p:sldId id="270" r:id="rId25"/>
    <p:sldId id="283" r:id="rId26"/>
    <p:sldId id="271" r:id="rId27"/>
    <p:sldId id="284" r:id="rId28"/>
    <p:sldId id="272" r:id="rId29"/>
    <p:sldId id="285" r:id="rId30"/>
    <p:sldId id="273" r:id="rId31"/>
    <p:sldId id="274" r:id="rId32"/>
    <p:sldId id="28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F0F"/>
  </p:clrMru>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63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A3390-44C8-43B9-AFFC-DB3C905696B6}" type="datetimeFigureOut">
              <a:rPr lang="ru-RU" smtClean="0"/>
              <a:pPr/>
              <a:t>01.11.2013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8CA76C-F7B0-427C-A09C-7954EF7F7CB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55000" lnSpcReduction="20000"/>
          </a:bodyPr>
          <a:lstStyle/>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 современном менеджменте все большее значение приобретают мотивационные факторы. Мотивация персонала является основным средством обеспечения оптимального использования ресурсов, мобилизации имеющегося кадрового потенциала. Основная цель процесса мотивации - это получение максимальной отдачи от использования имеющихся трудовых ресурсов, что позволяет повысить общую результативность деятельности предприятия. </a:t>
            </a:r>
          </a:p>
          <a:p>
            <a:r>
              <a:rPr lang="ru-RU" sz="1200" kern="1200" dirty="0" smtClean="0">
                <a:solidFill>
                  <a:schemeClr val="tx1"/>
                </a:solidFill>
                <a:latin typeface="+mn-lt"/>
                <a:ea typeface="+mn-ea"/>
                <a:cs typeface="+mn-cs"/>
              </a:rPr>
              <a:t>Эволюция применения различных методов мотивации показала как положительные, так и отрицательные аспекты их применения, и это естественный процесс, так как в теории и практике управления нет идеальной модели стимулирования, которая отвечала бы разнообразным требованиям. Существующие модели мотивации весьма различны по своей направленности и эффективности. </a:t>
            </a:r>
          </a:p>
          <a:p>
            <a:r>
              <a:rPr lang="ru-RU" sz="1200" kern="1200" dirty="0" smtClean="0">
                <a:solidFill>
                  <a:schemeClr val="tx1"/>
                </a:solidFill>
                <a:latin typeface="+mn-lt"/>
                <a:ea typeface="+mn-ea"/>
                <a:cs typeface="+mn-cs"/>
              </a:rPr>
              <a:t>В России существует множество проблем, связанных с мотивационной политикой: проблема взаимоотношений с руководством, неудовлетворенность размером заработной платы, условиями быта и труда в целом на предприятии. Главным препятствием на пути решения этих вопросов – нежелание управленческого персонала задумываться об условиях жизни и труда людей, непосредственно создающих прибыль. В рыночных условиях следует уделять особое внимание нематериальному стимулированию, создавая гибкую систему льгот для работника.</a:t>
            </a:r>
          </a:p>
          <a:p>
            <a:r>
              <a:rPr lang="ru-RU" sz="1200" kern="1200" dirty="0" smtClean="0">
                <a:solidFill>
                  <a:schemeClr val="tx1"/>
                </a:solidFill>
                <a:latin typeface="+mn-lt"/>
                <a:ea typeface="+mn-ea"/>
                <a:cs typeface="+mn-cs"/>
              </a:rPr>
              <a:t>Актуальность проблем мотивации не оспаривается ни наукой, ни практикой, так как от четкой разработки эффективной системы мотивации зависит не только повышение социальной и творческой активности конкретного работника (менеджера, педагога), но и конечные результаты деятельности предприятий различных организационно-правовых форм собственности, производственной и непроизводственной сфер деятельности. </a:t>
            </a:r>
          </a:p>
          <a:p>
            <a:r>
              <a:rPr lang="ru-RU" sz="1200" kern="1200" dirty="0" smtClean="0">
                <a:solidFill>
                  <a:schemeClr val="tx1"/>
                </a:solidFill>
                <a:latin typeface="+mn-lt"/>
                <a:ea typeface="+mn-ea"/>
                <a:cs typeface="+mn-cs"/>
              </a:rPr>
              <a:t>Эффективность деятельности образовательного учреждения непосредственно зависит от качества управления не только его финансами, но и непосредственно педагогическим коллективом. Руководители всегда сознавали, что необходимо побуждать людей работать на организацию. Однако они полагали, что для этого достаточно простого материального вознаграждения. Функция мотивирования - является одной из ключевых функций управления персоналом. Реализация руководителем данной функции требует знания мотивов личности, умения их использовать. Грамотный учет закономерностей мотивации является залогом эффективной реализации этой функции и, следовательно, решающим фактором эффективности управленческой деятельности в целом. Ключевую роль мотивирования подчеркивают практически все ведущие теоретики и практики управления. Например, Ли </a:t>
            </a:r>
            <a:r>
              <a:rPr lang="ru-RU" sz="1200" kern="1200" dirty="0" err="1" smtClean="0">
                <a:solidFill>
                  <a:schemeClr val="tx1"/>
                </a:solidFill>
                <a:latin typeface="+mn-lt"/>
                <a:ea typeface="+mn-ea"/>
                <a:cs typeface="+mn-cs"/>
              </a:rPr>
              <a:t>Якокка</a:t>
            </a:r>
            <a:r>
              <a:rPr lang="ru-RU" sz="1200" kern="1200" dirty="0" smtClean="0">
                <a:solidFill>
                  <a:schemeClr val="tx1"/>
                </a:solidFill>
                <a:latin typeface="+mn-lt"/>
                <a:ea typeface="+mn-ea"/>
                <a:cs typeface="+mn-cs"/>
              </a:rPr>
              <a:t> сообщает: «Когда речь идет о том, чтобы предприятие двигать вперед, вся суть в мотивации людей». Известен и основной в этом отношении тезис практики управления: лучшее средство заставить человека сделать что-либо - это сделать так, чтобы он сам захотел это сделать.</a:t>
            </a:r>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558CA76C-F7B0-427C-A09C-7954EF7F7CBF}"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03C8446-D79A-4869-8126-69B45749481D}" type="datetimeFigureOut">
              <a:rPr lang="ru-RU" smtClean="0"/>
              <a:pPr/>
              <a:t>01.11.2013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87C6107-C64D-4FE7-AA51-1EE46609784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03C8446-D79A-4869-8126-69B45749481D}"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87C6107-C64D-4FE7-AA51-1EE4660978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A03C8446-D79A-4869-8126-69B45749481D}" type="datetimeFigureOut">
              <a:rPr lang="ru-RU" smtClean="0"/>
              <a:pPr/>
              <a:t>01.11.2013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87C6107-C64D-4FE7-AA51-1EE4660978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03C8446-D79A-4869-8126-69B45749481D}"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87C6107-C64D-4FE7-AA51-1EE4660978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03C8446-D79A-4869-8126-69B45749481D}" type="datetimeFigureOut">
              <a:rPr lang="ru-RU" smtClean="0"/>
              <a:pPr/>
              <a:t>01.11.2013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F87C6107-C64D-4FE7-AA51-1EE46609784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03C8446-D79A-4869-8126-69B45749481D}" type="datetimeFigureOut">
              <a:rPr lang="ru-RU" smtClean="0"/>
              <a:pPr/>
              <a:t>01.11.2013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87C6107-C64D-4FE7-AA51-1EE4660978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03C8446-D79A-4869-8126-69B45749481D}" type="datetimeFigureOut">
              <a:rPr lang="ru-RU" smtClean="0"/>
              <a:pPr/>
              <a:t>01.11.2013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87C6107-C64D-4FE7-AA51-1EE4660978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03C8446-D79A-4869-8126-69B45749481D}" type="datetimeFigureOut">
              <a:rPr lang="ru-RU" smtClean="0"/>
              <a:pPr/>
              <a:t>01.11.2013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87C6107-C64D-4FE7-AA51-1EE4660978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A03C8446-D79A-4869-8126-69B45749481D}" type="datetimeFigureOut">
              <a:rPr lang="ru-RU" smtClean="0"/>
              <a:pPr/>
              <a:t>01.11.2013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F87C6107-C64D-4FE7-AA51-1EE4660978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03C8446-D79A-4869-8126-69B45749481D}" type="datetimeFigureOut">
              <a:rPr lang="ru-RU" smtClean="0"/>
              <a:pPr/>
              <a:t>01.11.2013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87C6107-C64D-4FE7-AA51-1EE4660978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A03C8446-D79A-4869-8126-69B45749481D}" type="datetimeFigureOut">
              <a:rPr lang="ru-RU" smtClean="0"/>
              <a:pPr/>
              <a:t>01.11.2013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87C6107-C64D-4FE7-AA51-1EE466097842}"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03C8446-D79A-4869-8126-69B45749481D}" type="datetimeFigureOut">
              <a:rPr lang="ru-RU" smtClean="0"/>
              <a:pPr/>
              <a:t>01.11.2013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87C6107-C64D-4FE7-AA51-1EE46609784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86050" y="214290"/>
            <a:ext cx="6143668" cy="4500594"/>
          </a:xfrm>
        </p:spPr>
        <p:txBody>
          <a:bodyPr/>
          <a:lstStyle/>
          <a:p>
            <a:pPr algn="ctr"/>
            <a:r>
              <a:rPr lang="ru-RU" sz="1400" dirty="0" smtClean="0">
                <a:solidFill>
                  <a:schemeClr val="tx1"/>
                </a:solidFill>
                <a:latin typeface="Times New Roman" pitchFamily="18" charset="0"/>
                <a:cs typeface="Times New Roman" pitchFamily="18" charset="0"/>
              </a:rPr>
              <a:t>ВСЕРОССИЙСКИЙ </a:t>
            </a:r>
            <a:r>
              <a:rPr lang="ru-RU" sz="1400" dirty="0" smtClean="0">
                <a:solidFill>
                  <a:schemeClr val="tx1"/>
                </a:solidFill>
                <a:latin typeface="Times New Roman" pitchFamily="18" charset="0"/>
                <a:cs typeface="Times New Roman" pitchFamily="18" charset="0"/>
              </a:rPr>
              <a:t>ИНТЕРНЕТ – КОНКУРС</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Педагогического творчества 2013 /14 учебного </a:t>
            </a:r>
            <a:r>
              <a:rPr lang="ru-RU" sz="1400" dirty="0" smtClean="0">
                <a:solidFill>
                  <a:schemeClr val="tx1"/>
                </a:solidFill>
                <a:latin typeface="Times New Roman" pitchFamily="18" charset="0"/>
                <a:cs typeface="Times New Roman" pitchFamily="18" charset="0"/>
              </a:rPr>
              <a:t>года</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Номинация конкурса:</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solidFill>
                  <a:schemeClr val="bg2">
                    <a:lumMod val="60000"/>
                    <a:lumOff val="40000"/>
                  </a:schemeClr>
                </a:solidFill>
                <a:latin typeface="Times New Roman" pitchFamily="18" charset="0"/>
                <a:cs typeface="Times New Roman" pitchFamily="18" charset="0"/>
              </a:rPr>
              <a:t>Педагогические идеи и технологии: дошкольное </a:t>
            </a:r>
            <a:r>
              <a:rPr lang="ru-RU" sz="1400" dirty="0" smtClean="0">
                <a:solidFill>
                  <a:schemeClr val="bg2">
                    <a:lumMod val="60000"/>
                    <a:lumOff val="40000"/>
                  </a:schemeClr>
                </a:solidFill>
                <a:latin typeface="Times New Roman" pitchFamily="18" charset="0"/>
                <a:cs typeface="Times New Roman" pitchFamily="18" charset="0"/>
              </a:rPr>
              <a:t>образование</a:t>
            </a:r>
            <a:br>
              <a:rPr lang="ru-RU" sz="1400" dirty="0" smtClean="0">
                <a:solidFill>
                  <a:schemeClr val="bg2">
                    <a:lumMod val="60000"/>
                    <a:lumOff val="40000"/>
                  </a:schemeClr>
                </a:solidFill>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Название работы</a:t>
            </a:r>
            <a:r>
              <a:rPr lang="ru-RU" sz="1400" dirty="0" smtClean="0">
                <a:solidFill>
                  <a:schemeClr val="tx1"/>
                </a:solidFill>
                <a:latin typeface="Times New Roman" pitchFamily="18" charset="0"/>
                <a:cs typeface="Times New Roman" pitchFamily="18" charset="0"/>
              </a:rPr>
              <a:t>:</a:t>
            </a:r>
            <a:br>
              <a:rPr lang="ru-RU" sz="1400" dirty="0" smtClean="0">
                <a:solidFill>
                  <a:schemeClr val="tx1"/>
                </a:solidFill>
                <a:latin typeface="Times New Roman" pitchFamily="18" charset="0"/>
                <a:cs typeface="Times New Roman" pitchFamily="18" charset="0"/>
              </a:rPr>
            </a:br>
            <a:r>
              <a:rPr lang="ru-RU" sz="1400" dirty="0" smtClean="0">
                <a:solidFill>
                  <a:schemeClr val="bg1"/>
                </a:solidFill>
                <a:latin typeface="Times New Roman" pitchFamily="18" charset="0"/>
                <a:cs typeface="Times New Roman" pitchFamily="18" charset="0"/>
              </a:rPr>
              <a:t>Семинар для заведующих ДОУ на тему: «Теории мотивации в практике управления ДОУ: необходимость или дань моде»</a:t>
            </a:r>
            <a:br>
              <a:rPr lang="ru-RU" sz="1400" dirty="0" smtClean="0">
                <a:solidFill>
                  <a:schemeClr val="bg1"/>
                </a:solidFill>
                <a:latin typeface="Times New Roman" pitchFamily="18" charset="0"/>
                <a:cs typeface="Times New Roman" pitchFamily="18" charset="0"/>
              </a:rPr>
            </a:br>
            <a:r>
              <a:rPr lang="ru-RU" sz="1400" dirty="0" smtClean="0">
                <a:solidFill>
                  <a:schemeClr val="bg1"/>
                </a:solidFill>
                <a:latin typeface="Times New Roman" pitchFamily="18" charset="0"/>
                <a:cs typeface="Times New Roman" pitchFamily="18" charset="0"/>
              </a:rPr>
              <a:t/>
            </a:r>
            <a:br>
              <a:rPr lang="ru-RU" sz="1400" dirty="0" smtClean="0">
                <a:solidFill>
                  <a:schemeClr val="bg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Автор</a:t>
            </a:r>
            <a:r>
              <a:rPr lang="ru-RU" sz="1400" dirty="0" smtClean="0">
                <a:solidFill>
                  <a:schemeClr val="tx1"/>
                </a:solidFill>
                <a:latin typeface="Times New Roman" pitchFamily="18" charset="0"/>
                <a:cs typeface="Times New Roman" pitchFamily="18" charset="0"/>
              </a:rPr>
              <a:t>: </a:t>
            </a:r>
            <a:r>
              <a:rPr lang="ru-RU" sz="1400" dirty="0" err="1" smtClean="0">
                <a:solidFill>
                  <a:schemeClr val="bg1"/>
                </a:solidFill>
                <a:latin typeface="Times New Roman" pitchFamily="18" charset="0"/>
                <a:cs typeface="Times New Roman" pitchFamily="18" charset="0"/>
              </a:rPr>
              <a:t>Неграмотнова</a:t>
            </a:r>
            <a:r>
              <a:rPr lang="ru-RU" sz="1400" dirty="0" smtClean="0">
                <a:solidFill>
                  <a:schemeClr val="bg1"/>
                </a:solidFill>
                <a:latin typeface="Times New Roman" pitchFamily="18" charset="0"/>
                <a:cs typeface="Times New Roman" pitchFamily="18" charset="0"/>
              </a:rPr>
              <a:t> Ольга  </a:t>
            </a:r>
            <a:r>
              <a:rPr lang="ru-RU" sz="1400" dirty="0" smtClean="0">
                <a:solidFill>
                  <a:schemeClr val="bg1"/>
                </a:solidFill>
                <a:latin typeface="Times New Roman" pitchFamily="18" charset="0"/>
                <a:cs typeface="Times New Roman" pitchFamily="18" charset="0"/>
              </a:rPr>
              <a:t>Николаевна</a:t>
            </a:r>
            <a:r>
              <a:rPr lang="ru-RU" sz="1400" dirty="0" smtClean="0">
                <a:solidFill>
                  <a:schemeClr val="tx1"/>
                </a:solidFill>
                <a:latin typeface="Times New Roman" pitchFamily="18" charset="0"/>
                <a:cs typeface="Times New Roman" pitchFamily="18" charset="0"/>
              </a:rPr>
              <a:t/>
            </a:r>
            <a:br>
              <a:rPr lang="ru-RU" sz="1400" dirty="0" smtClean="0">
                <a:solidFill>
                  <a:schemeClr val="tx1"/>
                </a:solidFill>
                <a:latin typeface="Times New Roman" pitchFamily="18" charset="0"/>
                <a:cs typeface="Times New Roman" pitchFamily="18" charset="0"/>
              </a:rPr>
            </a:br>
            <a:r>
              <a:rPr lang="ru-RU" sz="1400" dirty="0" smtClean="0">
                <a:solidFill>
                  <a:schemeClr val="tx1"/>
                </a:solidFill>
                <a:latin typeface="Times New Roman" pitchFamily="18" charset="0"/>
                <a:cs typeface="Times New Roman" pitchFamily="18" charset="0"/>
              </a:rPr>
              <a:t>Должность: </a:t>
            </a:r>
            <a:r>
              <a:rPr lang="ru-RU" sz="1400" dirty="0" smtClean="0">
                <a:solidFill>
                  <a:schemeClr val="bg1"/>
                </a:solidFill>
                <a:latin typeface="Times New Roman" pitchFamily="18" charset="0"/>
                <a:cs typeface="Times New Roman" pitchFamily="18" charset="0"/>
              </a:rPr>
              <a:t>воспитатель</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2857488" y="4857760"/>
            <a:ext cx="6072230" cy="1643074"/>
          </a:xfrm>
        </p:spPr>
        <p:txBody>
          <a:bodyPr>
            <a:normAutofit fontScale="77500" lnSpcReduction="20000"/>
          </a:bodyPr>
          <a:lstStyle/>
          <a:p>
            <a:pPr algn="ctr"/>
            <a:r>
              <a:rPr lang="ru-RU" b="1" dirty="0" smtClean="0">
                <a:solidFill>
                  <a:schemeClr val="bg2">
                    <a:lumMod val="10000"/>
                  </a:schemeClr>
                </a:solidFill>
                <a:latin typeface="Times New Roman" pitchFamily="18" charset="0"/>
                <a:cs typeface="Times New Roman" pitchFamily="18" charset="0"/>
              </a:rPr>
              <a:t>Место выполнения работы:</a:t>
            </a:r>
          </a:p>
          <a:p>
            <a:pPr algn="ctr"/>
            <a:r>
              <a:rPr lang="ru-RU" b="1" dirty="0" smtClean="0">
                <a:latin typeface="Times New Roman" pitchFamily="18" charset="0"/>
                <a:cs typeface="Times New Roman" pitchFamily="18" charset="0"/>
              </a:rPr>
              <a:t>муниципальное бюджетное дошкольное образовательное учреждение детский сад </a:t>
            </a:r>
            <a:r>
              <a:rPr lang="ru-RU" b="1" dirty="0" err="1" smtClean="0">
                <a:latin typeface="Times New Roman" pitchFamily="18" charset="0"/>
                <a:cs typeface="Times New Roman" pitchFamily="18" charset="0"/>
              </a:rPr>
              <a:t>общеразвивающего</a:t>
            </a:r>
            <a:r>
              <a:rPr lang="ru-RU" b="1" dirty="0" smtClean="0">
                <a:latin typeface="Times New Roman" pitchFamily="18" charset="0"/>
                <a:cs typeface="Times New Roman" pitchFamily="18" charset="0"/>
              </a:rPr>
              <a:t> вида (художественно - эстетического приоритетного направления развития воспитанников) второй категории № 6 «Сказка»</a:t>
            </a:r>
          </a:p>
          <a:p>
            <a:pPr algn="ctr"/>
            <a:r>
              <a:rPr lang="ru-RU" b="1" dirty="0" smtClean="0">
                <a:latin typeface="Times New Roman" pitchFamily="18" charset="0"/>
                <a:cs typeface="Times New Roman" pitchFamily="18" charset="0"/>
              </a:rPr>
              <a:t>г. </a:t>
            </a:r>
            <a:r>
              <a:rPr lang="ru-RU" b="1" dirty="0" smtClean="0">
                <a:latin typeface="Times New Roman" pitchFamily="18" charset="0"/>
                <a:cs typeface="Times New Roman" pitchFamily="18" charset="0"/>
              </a:rPr>
              <a:t>Белая Калитва Ростовская область</a:t>
            </a:r>
          </a:p>
          <a:p>
            <a:pPr algn="just"/>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857232"/>
            <a:ext cx="7239000" cy="5598504"/>
          </a:xfrm>
        </p:spPr>
        <p:txBody>
          <a:bodyPr>
            <a:normAutofit/>
          </a:bodyPr>
          <a:lstStyle/>
          <a:p>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В основе теории Ф. </a:t>
            </a:r>
            <a:r>
              <a:rPr lang="ru-RU" sz="2000" b="1" dirty="0" err="1" smtClean="0">
                <a:latin typeface="Times New Roman" pitchFamily="18" charset="0"/>
                <a:cs typeface="Times New Roman" pitchFamily="18" charset="0"/>
              </a:rPr>
              <a:t>Герцберга</a:t>
            </a:r>
            <a:r>
              <a:rPr lang="ru-RU" sz="2000" b="1" dirty="0" smtClean="0">
                <a:latin typeface="Times New Roman" pitchFamily="18" charset="0"/>
                <a:cs typeface="Times New Roman" pitchFamily="18" charset="0"/>
              </a:rPr>
              <a:t> лежат следующие положения: </a:t>
            </a:r>
          </a:p>
          <a:p>
            <a:pPr lvl="0"/>
            <a:r>
              <a:rPr lang="ru-RU" sz="2000" b="1" dirty="0" smtClean="0">
                <a:latin typeface="Times New Roman" pitchFamily="18" charset="0"/>
                <a:cs typeface="Times New Roman" pitchFamily="18" charset="0"/>
              </a:rPr>
              <a:t>потребности делятся на гигиенические (размер оплаты, условия труда, межличностные отношения, характер контроля) и мотивирующие факторы (ощущение успеха, продвижение по службе, признание, ответственность, рост возможностей); </a:t>
            </a:r>
          </a:p>
          <a:p>
            <a:pPr lvl="0"/>
            <a:r>
              <a:rPr lang="ru-RU" sz="2000" b="1" dirty="0" smtClean="0">
                <a:latin typeface="Times New Roman" pitchFamily="18" charset="0"/>
                <a:cs typeface="Times New Roman" pitchFamily="18" charset="0"/>
              </a:rPr>
              <a:t>наличие гигиенических факторов всего лишь не дает развиваться неудовлетворению работой; </a:t>
            </a:r>
          </a:p>
          <a:p>
            <a:pPr lvl="0"/>
            <a:r>
              <a:rPr lang="ru-RU" sz="2000" b="1" dirty="0" smtClean="0">
                <a:latin typeface="Times New Roman" pitchFamily="18" charset="0"/>
                <a:cs typeface="Times New Roman" pitchFamily="18" charset="0"/>
              </a:rPr>
              <a:t>для достижения мотивации необходимо обеспечить воздействие мотивирующих факторов; </a:t>
            </a:r>
          </a:p>
          <a:p>
            <a:pPr lvl="0"/>
            <a:r>
              <a:rPr lang="ru-RU" sz="2000" b="1" dirty="0" smtClean="0">
                <a:latin typeface="Times New Roman" pitchFamily="18" charset="0"/>
                <a:cs typeface="Times New Roman" pitchFamily="18" charset="0"/>
              </a:rPr>
              <a:t>для эффективной мотивации подчиненных руководитель должен сам вникнуть в сущность работы. </a:t>
            </a:r>
            <a:endParaRPr lang="en-US" sz="2000" b="1" dirty="0" smtClean="0">
              <a:latin typeface="Times New Roman" pitchFamily="18" charset="0"/>
              <a:cs typeface="Times New Roman" pitchFamily="18" charset="0"/>
            </a:endParaRPr>
          </a:p>
          <a:p>
            <a:pPr lvl="0"/>
            <a:endParaRPr lang="ru-RU" sz="2000" b="1" dirty="0" smtClean="0">
              <a:latin typeface="Times New Roman" pitchFamily="18" charset="0"/>
              <a:cs typeface="Times New Roman" pitchFamily="18" charset="0"/>
            </a:endParaRPr>
          </a:p>
          <a:p>
            <a:pPr algn="ctr">
              <a:buNone/>
            </a:pPr>
            <a:r>
              <a:rPr lang="ru-RU" sz="2000" b="1" dirty="0" smtClean="0">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142844" y="214290"/>
            <a:ext cx="7929618" cy="6241446"/>
          </a:xfrm>
        </p:spPr>
        <p:txBody>
          <a:bodyPr>
            <a:noAutofit/>
          </a:bodyPr>
          <a:lstStyle/>
          <a:p>
            <a:pPr algn="ctr"/>
            <a:r>
              <a:rPr lang="ru-RU" sz="2000" b="1" i="1" dirty="0" smtClean="0">
                <a:latin typeface="Times New Roman" pitchFamily="18" charset="0"/>
                <a:cs typeface="Times New Roman" pitchFamily="18" charset="0"/>
              </a:rPr>
              <a:t>Процессуальные теории мотивации.</a:t>
            </a:r>
            <a:r>
              <a:rPr lang="ru-RU" sz="2000" b="1"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Основной вклад в развитие процессуальных теорий внес </a:t>
            </a:r>
            <a:r>
              <a:rPr lang="ru-RU" sz="1800" b="1" dirty="0" err="1" smtClean="0">
                <a:latin typeface="Times New Roman" pitchFamily="18" charset="0"/>
                <a:cs typeface="Times New Roman" pitchFamily="18" charset="0"/>
              </a:rPr>
              <a:t>В.Врум</a:t>
            </a:r>
            <a:r>
              <a:rPr lang="ru-RU" sz="1800" b="1" dirty="0" smtClean="0">
                <a:latin typeface="Times New Roman" pitchFamily="18" charset="0"/>
                <a:cs typeface="Times New Roman" pitchFamily="18" charset="0"/>
              </a:rPr>
              <a:t>. В основе его работы лежит теория ожиданий. Эта теория основана на предположении, что человек направляет свои усилия на достижение какой-либо цели только тогда, когда уверен в большой вероятности удовлетворения своих потребностей. </a:t>
            </a:r>
          </a:p>
          <a:p>
            <a:r>
              <a:rPr lang="ru-RU" sz="1800" b="1" dirty="0" smtClean="0">
                <a:latin typeface="Times New Roman" pitchFamily="18" charset="0"/>
                <a:cs typeface="Times New Roman" pitchFamily="18" charset="0"/>
              </a:rPr>
              <a:t>К процессуальным теориям можно также отнести </a:t>
            </a:r>
            <a:r>
              <a:rPr lang="ru-RU" sz="1800" b="1" i="1" dirty="0" smtClean="0">
                <a:latin typeface="Times New Roman" pitchFamily="18" charset="0"/>
                <a:cs typeface="Times New Roman" pitchFamily="18" charset="0"/>
              </a:rPr>
              <a:t>теорию справедливости</a:t>
            </a:r>
            <a:r>
              <a:rPr lang="ru-RU" sz="1800" b="1" dirty="0" smtClean="0">
                <a:latin typeface="Times New Roman" pitchFamily="18" charset="0"/>
                <a:cs typeface="Times New Roman" pitchFamily="18" charset="0"/>
              </a:rPr>
              <a:t>. </a:t>
            </a:r>
          </a:p>
          <a:p>
            <a:pPr>
              <a:buNone/>
            </a:pPr>
            <a:r>
              <a:rPr lang="en-US"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Теория ожидания </a:t>
            </a:r>
          </a:p>
          <a:p>
            <a:r>
              <a:rPr lang="en-US"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Она сводится к тому что, если человек считает свой труд недооцененным, он будет уменьшать затрачиваемые усилия. Справедливость оценки с позиции работодателя и с позиции работника может отличаться. В этом случае нормирование труда, т.е. оценка необходимых усилий для выполнения единицы работы может разрешить проблему  справедливости. </a:t>
            </a:r>
          </a:p>
          <a:p>
            <a:r>
              <a:rPr lang="ru-RU" sz="1800" b="1" dirty="0" smtClean="0">
                <a:latin typeface="Times New Roman" pitchFamily="18" charset="0"/>
                <a:cs typeface="Times New Roman" pitchFamily="18" charset="0"/>
              </a:rPr>
              <a:t>Теория справедливости в комплексе с теорией ожиданий представлена в модели </a:t>
            </a:r>
            <a:r>
              <a:rPr lang="ru-RU" sz="1800" b="1" dirty="0" err="1" smtClean="0">
                <a:latin typeface="Times New Roman" pitchFamily="18" charset="0"/>
                <a:cs typeface="Times New Roman" pitchFamily="18" charset="0"/>
              </a:rPr>
              <a:t>Портера-Лоулери</a:t>
            </a:r>
            <a:r>
              <a:rPr lang="ru-RU" sz="1800" b="1" dirty="0" smtClean="0">
                <a:latin typeface="Times New Roman" pitchFamily="18" charset="0"/>
                <a:cs typeface="Times New Roman" pitchFamily="18" charset="0"/>
              </a:rPr>
              <a:t>. Эта теория основана на том, что мотивация есть функция потребностей, ожиданий и справедливости вознаграждения. Один из самых важных выводов этой теории состоит в том, что результативный труд всегда ведет к удовлетворению работника. </a:t>
            </a:r>
          </a:p>
          <a:p>
            <a:r>
              <a:rPr lang="ru-RU" sz="1800" b="1" dirty="0" smtClean="0">
                <a:latin typeface="Times New Roman" pitchFamily="18" charset="0"/>
                <a:cs typeface="Times New Roman" pitchFamily="18" charset="0"/>
              </a:rPr>
              <a:t> </a:t>
            </a:r>
            <a:endParaRPr lang="ru-RU"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214290"/>
            <a:ext cx="7239000" cy="6241446"/>
          </a:xfrm>
        </p:spPr>
        <p:txBody>
          <a:bodyPr>
            <a:normAutofit fontScale="85000" lnSpcReduction="20000"/>
          </a:bodyPr>
          <a:lstStyle/>
          <a:p>
            <a:r>
              <a:rPr lang="ru-RU" sz="2000" b="1" dirty="0" smtClean="0">
                <a:latin typeface="Times New Roman" pitchFamily="18" charset="0"/>
                <a:cs typeface="Times New Roman" pitchFamily="18" charset="0"/>
              </a:rPr>
              <a:t>Согласно теории </a:t>
            </a:r>
            <a:r>
              <a:rPr lang="ru-RU" sz="2000" b="1" dirty="0" err="1" smtClean="0">
                <a:latin typeface="Times New Roman" pitchFamily="18" charset="0"/>
                <a:cs typeface="Times New Roman" pitchFamily="18" charset="0"/>
              </a:rPr>
              <a:t>Макгрегора</a:t>
            </a:r>
            <a:r>
              <a:rPr lang="ru-RU" sz="2000" b="1" dirty="0" smtClean="0">
                <a:latin typeface="Times New Roman" pitchFamily="18" charset="0"/>
                <a:cs typeface="Times New Roman" pitchFamily="18" charset="0"/>
              </a:rPr>
              <a:t>, подход к мотивации может быть выбран на основании отношения человека к труду. Выделяют два типа работников: X и Y. </a:t>
            </a:r>
            <a:endParaRPr lang="en-US" sz="2000" b="1" dirty="0" smtClean="0">
              <a:latin typeface="Times New Roman" pitchFamily="18" charset="0"/>
              <a:cs typeface="Times New Roman" pitchFamily="18" charset="0"/>
            </a:endParaRPr>
          </a:p>
          <a:p>
            <a:endParaRPr lang="ru-RU" sz="2000" b="1" dirty="0" smtClean="0">
              <a:latin typeface="Times New Roman" pitchFamily="18" charset="0"/>
              <a:cs typeface="Times New Roman" pitchFamily="18" charset="0"/>
            </a:endParaRPr>
          </a:p>
          <a:p>
            <a:pPr algn="ctr">
              <a:buNone/>
            </a:pPr>
            <a:r>
              <a:rPr lang="en-US" sz="2000" b="1" u="sng" dirty="0" smtClean="0">
                <a:latin typeface="Times New Roman" pitchFamily="18" charset="0"/>
                <a:cs typeface="Times New Roman" pitchFamily="18" charset="0"/>
              </a:rPr>
              <a:t> </a:t>
            </a:r>
            <a:r>
              <a:rPr lang="ru-RU" sz="2000" b="1" u="sng" dirty="0" smtClean="0">
                <a:latin typeface="Times New Roman" pitchFamily="18" charset="0"/>
                <a:cs typeface="Times New Roman" pitchFamily="18" charset="0"/>
              </a:rPr>
              <a:t>Основные характеристики работника типа X: </a:t>
            </a:r>
          </a:p>
          <a:p>
            <a:pPr lvl="0"/>
            <a:r>
              <a:rPr lang="ru-RU" sz="2000" b="1" dirty="0" smtClean="0">
                <a:latin typeface="Times New Roman" pitchFamily="18" charset="0"/>
                <a:cs typeface="Times New Roman" pitchFamily="18" charset="0"/>
              </a:rPr>
              <a:t>от природы ленив, не хочет работать; </a:t>
            </a:r>
          </a:p>
          <a:p>
            <a:pPr lvl="0"/>
            <a:r>
              <a:rPr lang="ru-RU" sz="2000" b="1" dirty="0" smtClean="0">
                <a:latin typeface="Times New Roman" pitchFamily="18" charset="0"/>
                <a:cs typeface="Times New Roman" pitchFamily="18" charset="0"/>
              </a:rPr>
              <a:t>не хочет нести ответственность, избегает напряжения нервных сил; </a:t>
            </a:r>
          </a:p>
          <a:p>
            <a:pPr lvl="0"/>
            <a:r>
              <a:rPr lang="ru-RU" sz="2000" b="1" dirty="0" smtClean="0">
                <a:latin typeface="Times New Roman" pitchFamily="18" charset="0"/>
                <a:cs typeface="Times New Roman" pitchFamily="18" charset="0"/>
              </a:rPr>
              <a:t>не инициативен, если к этому его не подталкивать. </a:t>
            </a:r>
            <a:endParaRPr lang="en-US" sz="2000" b="1" dirty="0" smtClean="0">
              <a:latin typeface="Times New Roman" pitchFamily="18" charset="0"/>
              <a:cs typeface="Times New Roman" pitchFamily="18" charset="0"/>
            </a:endParaRPr>
          </a:p>
          <a:p>
            <a:pPr lvl="0"/>
            <a:endParaRPr lang="ru-RU"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Поэтому его нужно принуждать к работе путем наказания или поощрения. </a:t>
            </a:r>
            <a:endParaRPr lang="en-US" sz="2000" b="1" dirty="0" smtClean="0">
              <a:latin typeface="Times New Roman" pitchFamily="18" charset="0"/>
              <a:cs typeface="Times New Roman" pitchFamily="18" charset="0"/>
            </a:endParaRPr>
          </a:p>
          <a:p>
            <a:endParaRPr lang="ru-RU"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ru-RU" sz="2000" b="1" u="sng" dirty="0" smtClean="0">
                <a:latin typeface="Times New Roman" pitchFamily="18" charset="0"/>
                <a:cs typeface="Times New Roman" pitchFamily="18" charset="0"/>
              </a:rPr>
              <a:t>Основные характеристики работника типа Y: </a:t>
            </a:r>
          </a:p>
          <a:p>
            <a:pPr lvl="0"/>
            <a:r>
              <a:rPr lang="ru-RU" sz="2000" b="1" dirty="0" smtClean="0">
                <a:latin typeface="Times New Roman" pitchFamily="18" charset="0"/>
                <a:cs typeface="Times New Roman" pitchFamily="18" charset="0"/>
              </a:rPr>
              <a:t>существует естественная потребность в работе; </a:t>
            </a:r>
          </a:p>
          <a:p>
            <a:pPr lvl="0"/>
            <a:r>
              <a:rPr lang="ru-RU" sz="2000" b="1" dirty="0" smtClean="0">
                <a:latin typeface="Times New Roman" pitchFamily="18" charset="0"/>
                <a:cs typeface="Times New Roman" pitchFamily="18" charset="0"/>
              </a:rPr>
              <a:t>стремится к ответственности; </a:t>
            </a:r>
          </a:p>
          <a:p>
            <a:pPr lvl="0"/>
            <a:r>
              <a:rPr lang="ru-RU" sz="2000" b="1" dirty="0" smtClean="0">
                <a:latin typeface="Times New Roman" pitchFamily="18" charset="0"/>
                <a:cs typeface="Times New Roman" pitchFamily="18" charset="0"/>
              </a:rPr>
              <a:t>творческая личность. </a:t>
            </a:r>
            <a:endParaRPr lang="en-US" sz="2000" b="1" dirty="0" smtClean="0">
              <a:latin typeface="Times New Roman" pitchFamily="18" charset="0"/>
              <a:cs typeface="Times New Roman" pitchFamily="18" charset="0"/>
            </a:endParaRPr>
          </a:p>
          <a:p>
            <a:pPr lvl="0"/>
            <a:r>
              <a:rPr lang="en-US" sz="2000" b="1" dirty="0" smtClean="0">
                <a:latin typeface="Times New Roman" pitchFamily="18" charset="0"/>
                <a:cs typeface="Times New Roman" pitchFamily="18" charset="0"/>
              </a:rPr>
              <a:t> </a:t>
            </a:r>
            <a:endParaRPr lang="ru-RU" sz="20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Поэтому его нужно побуждать к работе, а не принуждать. </a:t>
            </a:r>
            <a:endParaRPr lang="en-US" sz="2000" b="1" dirty="0" smtClean="0">
              <a:latin typeface="Times New Roman" pitchFamily="18" charset="0"/>
              <a:cs typeface="Times New Roman" pitchFamily="18" charset="0"/>
            </a:endParaRPr>
          </a:p>
          <a:p>
            <a:pPr>
              <a:buNone/>
            </a:pPr>
            <a:endParaRPr lang="ru-RU" sz="2000" b="1"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В 1981 году У. </a:t>
            </a:r>
            <a:r>
              <a:rPr lang="ru-RU" sz="2000" b="1" dirty="0" err="1" smtClean="0">
                <a:latin typeface="Times New Roman" pitchFamily="18" charset="0"/>
                <a:cs typeface="Times New Roman" pitchFamily="18" charset="0"/>
              </a:rPr>
              <a:t>Оучи</a:t>
            </a:r>
            <a:r>
              <a:rPr lang="ru-RU" sz="2000" b="1" dirty="0" smtClean="0">
                <a:latin typeface="Times New Roman" pitchFamily="18" charset="0"/>
                <a:cs typeface="Times New Roman" pitchFamily="18" charset="0"/>
              </a:rPr>
              <a:t> разработал теорию Z, согласно которой человек не относится ни к типу X, ни к типу Y. Он относится к типу Z, т. е. в зависимости от сложившейся ситуации человек ведет себя как X или как Y, соответственно выбирается и способ мотивации.</a:t>
            </a:r>
          </a:p>
          <a:p>
            <a:endParaRPr lang="ru-RU"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3" y="428604"/>
          <a:ext cx="7929618" cy="5844383"/>
        </p:xfrm>
        <a:graphic>
          <a:graphicData uri="http://schemas.openxmlformats.org/drawingml/2006/table">
            <a:tbl>
              <a:tblPr>
                <a:tableStyleId>{284E427A-3D55-4303-BF80-6455036E1DE7}</a:tableStyleId>
              </a:tblPr>
              <a:tblGrid>
                <a:gridCol w="2676108"/>
                <a:gridCol w="2697689"/>
                <a:gridCol w="2555821"/>
              </a:tblGrid>
              <a:tr h="714379">
                <a:tc>
                  <a:txBody>
                    <a:bodyPr/>
                    <a:lstStyle/>
                    <a:p>
                      <a:pPr algn="ctr">
                        <a:lnSpc>
                          <a:spcPct val="115000"/>
                        </a:lnSpc>
                        <a:spcAft>
                          <a:spcPts val="0"/>
                        </a:spcAft>
                      </a:pPr>
                      <a:r>
                        <a:rPr lang="ru-RU" sz="1000" dirty="0">
                          <a:latin typeface="Times New Roman" pitchFamily="18" charset="0"/>
                          <a:cs typeface="Times New Roman" pitchFamily="18" charset="0"/>
                        </a:rPr>
                        <a:t>Описание по признакам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ru-RU" sz="1000" dirty="0">
                          <a:latin typeface="Times New Roman" pitchFamily="18" charset="0"/>
                          <a:cs typeface="Times New Roman" pitchFamily="18" charset="0"/>
                        </a:rPr>
                        <a:t>Теория «Х»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0"/>
                        </a:spcAft>
                      </a:pPr>
                      <a:r>
                        <a:rPr lang="ru-RU" sz="1000" dirty="0">
                          <a:latin typeface="Times New Roman" pitchFamily="18" charset="0"/>
                          <a:cs typeface="Times New Roman" pitchFamily="18" charset="0"/>
                        </a:rPr>
                        <a:t>Теория «У» </a:t>
                      </a:r>
                      <a:endParaRPr lang="ru-RU" sz="1000" dirty="0">
                        <a:latin typeface="Times New Roman" pitchFamily="18" charset="0"/>
                        <a:ea typeface="Times New Roman"/>
                        <a:cs typeface="Times New Roman" pitchFamily="18" charset="0"/>
                      </a:endParaRPr>
                    </a:p>
                  </a:txBody>
                  <a:tcPr marL="0" marR="0" marT="0" marB="0" anchor="ctr"/>
                </a:tc>
              </a:tr>
              <a:tr h="2473108">
                <a:tc>
                  <a:txBody>
                    <a:bodyPr/>
                    <a:lstStyle/>
                    <a:p>
                      <a:pPr>
                        <a:lnSpc>
                          <a:spcPct val="115000"/>
                        </a:lnSpc>
                        <a:spcAft>
                          <a:spcPts val="0"/>
                        </a:spcAft>
                      </a:pPr>
                      <a:r>
                        <a:rPr lang="ru-RU" sz="1000" dirty="0">
                          <a:latin typeface="Times New Roman" pitchFamily="18" charset="0"/>
                          <a:cs typeface="Times New Roman" pitchFamily="18" charset="0"/>
                        </a:rPr>
                        <a:t>1. Представления руководителя о человеке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dirty="0">
                          <a:latin typeface="Times New Roman" pitchFamily="18" charset="0"/>
                          <a:cs typeface="Times New Roman" pitchFamily="18" charset="0"/>
                        </a:rPr>
                        <a:t>Люди изначально не любят трудиться и при любой возможности избегают работы </a:t>
                      </a:r>
                    </a:p>
                    <a:p>
                      <a:pPr>
                        <a:lnSpc>
                          <a:spcPct val="100000"/>
                        </a:lnSpc>
                        <a:spcAft>
                          <a:spcPts val="0"/>
                        </a:spcAft>
                      </a:pPr>
                      <a:r>
                        <a:rPr lang="ru-RU" sz="1000" dirty="0">
                          <a:latin typeface="Times New Roman" pitchFamily="18" charset="0"/>
                          <a:cs typeface="Times New Roman" pitchFamily="18" charset="0"/>
                        </a:rPr>
                        <a:t>У людей нет честолюбия и они избегают ответственности, предпочитая, чтобы ими руководили </a:t>
                      </a:r>
                    </a:p>
                    <a:p>
                      <a:pPr>
                        <a:lnSpc>
                          <a:spcPct val="100000"/>
                        </a:lnSpc>
                        <a:spcAft>
                          <a:spcPts val="0"/>
                        </a:spcAft>
                      </a:pPr>
                      <a:r>
                        <a:rPr lang="ru-RU" sz="1000" dirty="0">
                          <a:latin typeface="Times New Roman" pitchFamily="18" charset="0"/>
                          <a:cs typeface="Times New Roman" pitchFamily="18" charset="0"/>
                        </a:rPr>
                        <a:t>Больше всего люди хотят защищённости </a:t>
                      </a:r>
                    </a:p>
                    <a:p>
                      <a:pPr>
                        <a:lnSpc>
                          <a:spcPct val="100000"/>
                        </a:lnSpc>
                        <a:spcAft>
                          <a:spcPts val="0"/>
                        </a:spcAft>
                      </a:pPr>
                      <a:r>
                        <a:rPr lang="ru-RU" sz="1000" dirty="0">
                          <a:latin typeface="Times New Roman" pitchFamily="18" charset="0"/>
                          <a:cs typeface="Times New Roman" pitchFamily="18" charset="0"/>
                        </a:rPr>
                        <a:t>Чтобы заставить людей работать, необходимо принуждение, контроль и угроза наказания </a:t>
                      </a:r>
                      <a:endParaRPr lang="ru-RU" sz="1000" dirty="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Труд - процесс естественный. При благоприятных условиях люди не только принимают ответственность, но и стремятся к ней </a:t>
                      </a:r>
                    </a:p>
                    <a:p>
                      <a:pPr>
                        <a:lnSpc>
                          <a:spcPct val="100000"/>
                        </a:lnSpc>
                        <a:spcAft>
                          <a:spcPts val="0"/>
                        </a:spcAft>
                      </a:pPr>
                      <a:r>
                        <a:rPr lang="ru-RU" sz="1000" dirty="0">
                          <a:latin typeface="Times New Roman" pitchFamily="18" charset="0"/>
                          <a:cs typeface="Times New Roman" pitchFamily="18" charset="0"/>
                        </a:rPr>
                        <a:t>Если люди принимают цели организации, то они будут использовать самоуправление и самоконтроль </a:t>
                      </a:r>
                    </a:p>
                    <a:p>
                      <a:pPr>
                        <a:lnSpc>
                          <a:spcPct val="100000"/>
                        </a:lnSpc>
                        <a:spcAft>
                          <a:spcPts val="0"/>
                        </a:spcAft>
                      </a:pPr>
                      <a:r>
                        <a:rPr lang="ru-RU" sz="1000" dirty="0">
                          <a:latin typeface="Times New Roman" pitchFamily="18" charset="0"/>
                          <a:cs typeface="Times New Roman" pitchFamily="18" charset="0"/>
                        </a:rPr>
                        <a:t>У людей развиты потребности высших уровней </a:t>
                      </a:r>
                    </a:p>
                    <a:p>
                      <a:pPr>
                        <a:lnSpc>
                          <a:spcPct val="100000"/>
                        </a:lnSpc>
                        <a:spcAft>
                          <a:spcPts val="0"/>
                        </a:spcAft>
                      </a:pPr>
                      <a:r>
                        <a:rPr lang="ru-RU" sz="1000" dirty="0">
                          <a:latin typeface="Times New Roman" pitchFamily="18" charset="0"/>
                          <a:cs typeface="Times New Roman" pitchFamily="18" charset="0"/>
                        </a:rPr>
                        <a:t>Способность к творческому решению проблем у людей встречается часто, потенциальный интеллект среднего человека недоиспользуется </a:t>
                      </a:r>
                      <a:endParaRPr lang="ru-RU" sz="1000" dirty="0">
                        <a:latin typeface="Times New Roman" pitchFamily="18" charset="0"/>
                        <a:ea typeface="Times New Roman"/>
                        <a:cs typeface="Times New Roman" pitchFamily="18" charset="0"/>
                      </a:endParaRPr>
                    </a:p>
                  </a:txBody>
                  <a:tcPr marL="0" marR="0" marT="0" marB="0"/>
                </a:tc>
              </a:tr>
              <a:tr h="483072">
                <a:tc>
                  <a:txBody>
                    <a:bodyPr/>
                    <a:lstStyle/>
                    <a:p>
                      <a:pPr>
                        <a:lnSpc>
                          <a:spcPct val="115000"/>
                        </a:lnSpc>
                        <a:spcAft>
                          <a:spcPts val="0"/>
                        </a:spcAft>
                      </a:pPr>
                      <a:r>
                        <a:rPr lang="ru-RU" sz="1000" dirty="0">
                          <a:latin typeface="Times New Roman" pitchFamily="18" charset="0"/>
                          <a:cs typeface="Times New Roman" pitchFamily="18" charset="0"/>
                        </a:rPr>
                        <a:t>2. Практика руководства </a:t>
                      </a:r>
                    </a:p>
                    <a:p>
                      <a:pPr>
                        <a:lnSpc>
                          <a:spcPct val="115000"/>
                        </a:lnSpc>
                        <a:spcAft>
                          <a:spcPts val="0"/>
                        </a:spcAft>
                      </a:pPr>
                      <a:r>
                        <a:rPr lang="ru-RU" sz="1000" dirty="0">
                          <a:latin typeface="Times New Roman" pitchFamily="18" charset="0"/>
                          <a:cs typeface="Times New Roman" pitchFamily="18" charset="0"/>
                        </a:rPr>
                        <a:t>а) планирование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dirty="0">
                          <a:latin typeface="Times New Roman" pitchFamily="18" charset="0"/>
                          <a:cs typeface="Times New Roman" pitchFamily="18" charset="0"/>
                        </a:rPr>
                        <a:t>Централизованное распределение задач, единоличное определение целей стратегии, тактики </a:t>
                      </a:r>
                      <a:endParaRPr lang="ru-RU" sz="1000" dirty="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Поощрение определения целей подчинёнными в соответствии с целями организации </a:t>
                      </a:r>
                      <a:endParaRPr lang="ru-RU" sz="1000" dirty="0">
                        <a:latin typeface="Times New Roman" pitchFamily="18" charset="0"/>
                        <a:ea typeface="Times New Roman"/>
                        <a:cs typeface="Times New Roman" pitchFamily="18" charset="0"/>
                      </a:endParaRPr>
                    </a:p>
                  </a:txBody>
                  <a:tcPr marL="0" marR="0" marT="0" marB="0"/>
                </a:tc>
              </a:tr>
              <a:tr h="362304">
                <a:tc>
                  <a:txBody>
                    <a:bodyPr/>
                    <a:lstStyle/>
                    <a:p>
                      <a:pPr>
                        <a:lnSpc>
                          <a:spcPct val="115000"/>
                        </a:lnSpc>
                        <a:spcAft>
                          <a:spcPts val="0"/>
                        </a:spcAft>
                      </a:pPr>
                      <a:r>
                        <a:rPr lang="ru-RU" sz="1000" dirty="0">
                          <a:latin typeface="Times New Roman" pitchFamily="18" charset="0"/>
                          <a:cs typeface="Times New Roman" pitchFamily="18" charset="0"/>
                        </a:rPr>
                        <a:t>б) организация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dirty="0">
                          <a:latin typeface="Times New Roman" pitchFamily="18" charset="0"/>
                          <a:cs typeface="Times New Roman" pitchFamily="18" charset="0"/>
                        </a:rPr>
                        <a:t>Четкое структурирование задач, полномочия не делегируются </a:t>
                      </a:r>
                      <a:endParaRPr lang="ru-RU" sz="1000" dirty="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Высокая степень </a:t>
                      </a:r>
                      <a:r>
                        <a:rPr lang="ru-RU" sz="1000" dirty="0" err="1">
                          <a:latin typeface="Times New Roman" pitchFamily="18" charset="0"/>
                          <a:cs typeface="Times New Roman" pitchFamily="18" charset="0"/>
                        </a:rPr>
                        <a:t>децен-трализации</a:t>
                      </a:r>
                      <a:r>
                        <a:rPr lang="ru-RU" sz="1000" dirty="0">
                          <a:latin typeface="Times New Roman" pitchFamily="18" charset="0"/>
                          <a:cs typeface="Times New Roman" pitchFamily="18" charset="0"/>
                        </a:rPr>
                        <a:t> полномочий </a:t>
                      </a:r>
                      <a:endParaRPr lang="ru-RU" sz="1000" dirty="0">
                        <a:latin typeface="Times New Roman" pitchFamily="18" charset="0"/>
                        <a:ea typeface="Times New Roman"/>
                        <a:cs typeface="Times New Roman" pitchFamily="18" charset="0"/>
                      </a:endParaRPr>
                    </a:p>
                  </a:txBody>
                  <a:tcPr marL="0" marR="0" marT="0" marB="0"/>
                </a:tc>
              </a:tr>
              <a:tr h="483072">
                <a:tc>
                  <a:txBody>
                    <a:bodyPr/>
                    <a:lstStyle/>
                    <a:p>
                      <a:pPr>
                        <a:lnSpc>
                          <a:spcPct val="115000"/>
                        </a:lnSpc>
                        <a:spcAft>
                          <a:spcPts val="0"/>
                        </a:spcAft>
                      </a:pPr>
                      <a:r>
                        <a:rPr lang="ru-RU" sz="1000" dirty="0">
                          <a:latin typeface="Times New Roman" pitchFamily="18" charset="0"/>
                          <a:cs typeface="Times New Roman" pitchFamily="18" charset="0"/>
                        </a:rPr>
                        <a:t>г) контроль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dirty="0">
                          <a:latin typeface="Times New Roman" pitchFamily="18" charset="0"/>
                          <a:cs typeface="Times New Roman" pitchFamily="18" charset="0"/>
                        </a:rPr>
                        <a:t>Тотальный, всеобъемлющий </a:t>
                      </a:r>
                      <a:endParaRPr lang="ru-RU" sz="1000" dirty="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Самоконтроль подчиненных в процессе работы, контроль руководителя по ее завершении </a:t>
                      </a:r>
                      <a:endParaRPr lang="ru-RU" sz="1000" dirty="0">
                        <a:latin typeface="Times New Roman" pitchFamily="18" charset="0"/>
                        <a:ea typeface="Times New Roman"/>
                        <a:cs typeface="Times New Roman" pitchFamily="18" charset="0"/>
                      </a:endParaRPr>
                    </a:p>
                  </a:txBody>
                  <a:tcPr marL="0" marR="0" marT="0" marB="0"/>
                </a:tc>
              </a:tr>
              <a:tr h="362304">
                <a:tc>
                  <a:txBody>
                    <a:bodyPr/>
                    <a:lstStyle/>
                    <a:p>
                      <a:pPr>
                        <a:lnSpc>
                          <a:spcPct val="115000"/>
                        </a:lnSpc>
                        <a:spcAft>
                          <a:spcPts val="0"/>
                        </a:spcAft>
                      </a:pPr>
                      <a:r>
                        <a:rPr lang="ru-RU" sz="1000" dirty="0" err="1">
                          <a:latin typeface="Times New Roman" pitchFamily="18" charset="0"/>
                          <a:cs typeface="Times New Roman" pitchFamily="18" charset="0"/>
                        </a:rPr>
                        <a:t>д</a:t>
                      </a:r>
                      <a:r>
                        <a:rPr lang="ru-RU" sz="1000" dirty="0">
                          <a:latin typeface="Times New Roman" pitchFamily="18" charset="0"/>
                          <a:cs typeface="Times New Roman" pitchFamily="18" charset="0"/>
                        </a:rPr>
                        <a:t>) общение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dirty="0">
                          <a:latin typeface="Times New Roman" pitchFamily="18" charset="0"/>
                          <a:cs typeface="Times New Roman" pitchFamily="18" charset="0"/>
                        </a:rPr>
                        <a:t>Жесткая регламентация поведения </a:t>
                      </a:r>
                      <a:endParaRPr lang="ru-RU" sz="1000" dirty="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Руководитель действует как связующее звено в обмене информацией </a:t>
                      </a:r>
                      <a:endParaRPr lang="ru-RU" sz="1000" dirty="0">
                        <a:latin typeface="Times New Roman" pitchFamily="18" charset="0"/>
                        <a:ea typeface="Times New Roman"/>
                        <a:cs typeface="Times New Roman" pitchFamily="18" charset="0"/>
                      </a:endParaRPr>
                    </a:p>
                  </a:txBody>
                  <a:tcPr marL="0" marR="0" marT="0" marB="0"/>
                </a:tc>
              </a:tr>
              <a:tr h="362304">
                <a:tc>
                  <a:txBody>
                    <a:bodyPr/>
                    <a:lstStyle/>
                    <a:p>
                      <a:pPr>
                        <a:lnSpc>
                          <a:spcPct val="115000"/>
                        </a:lnSpc>
                        <a:spcAft>
                          <a:spcPts val="0"/>
                        </a:spcAft>
                      </a:pPr>
                      <a:r>
                        <a:rPr lang="ru-RU" sz="1000" dirty="0">
                          <a:latin typeface="Times New Roman" pitchFamily="18" charset="0"/>
                          <a:cs typeface="Times New Roman" pitchFamily="18" charset="0"/>
                        </a:rPr>
                        <a:t>е) принятие решений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a:latin typeface="Times New Roman" pitchFamily="18" charset="0"/>
                          <a:cs typeface="Times New Roman" pitchFamily="18" charset="0"/>
                        </a:rPr>
                        <a:t>Отрицание права свободы принятия решений подчиненными </a:t>
                      </a:r>
                      <a:endParaRPr lang="ru-RU" sz="100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Активное участие подчиненных в принятии решений. </a:t>
                      </a:r>
                      <a:endParaRPr lang="ru-RU" sz="1000" dirty="0">
                        <a:latin typeface="Times New Roman" pitchFamily="18" charset="0"/>
                        <a:ea typeface="Times New Roman"/>
                        <a:cs typeface="Times New Roman" pitchFamily="18" charset="0"/>
                      </a:endParaRPr>
                    </a:p>
                  </a:txBody>
                  <a:tcPr marL="0" marR="0" marT="0" marB="0"/>
                </a:tc>
              </a:tr>
              <a:tr h="362304">
                <a:tc>
                  <a:txBody>
                    <a:bodyPr/>
                    <a:lstStyle/>
                    <a:p>
                      <a:pPr>
                        <a:lnSpc>
                          <a:spcPct val="115000"/>
                        </a:lnSpc>
                        <a:spcAft>
                          <a:spcPts val="0"/>
                        </a:spcAft>
                      </a:pPr>
                      <a:r>
                        <a:rPr lang="ru-RU" sz="1000">
                          <a:latin typeface="Times New Roman" pitchFamily="18" charset="0"/>
                          <a:cs typeface="Times New Roman" pitchFamily="18" charset="0"/>
                        </a:rPr>
                        <a:t>3. Использование власти и влияния </a:t>
                      </a:r>
                      <a:endParaRPr lang="ru-RU" sz="100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a:latin typeface="Times New Roman" pitchFamily="18" charset="0"/>
                          <a:cs typeface="Times New Roman" pitchFamily="18" charset="0"/>
                        </a:rPr>
                        <a:t>Психологическое давление, угроза наказания, власть, основанная на принуждении </a:t>
                      </a:r>
                      <a:endParaRPr lang="ru-RU" sz="100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Убеждение и участие, власть через положительное подкрепление </a:t>
                      </a:r>
                      <a:endParaRPr lang="ru-RU" sz="1000" dirty="0">
                        <a:latin typeface="Times New Roman" pitchFamily="18" charset="0"/>
                        <a:ea typeface="Times New Roman"/>
                        <a:cs typeface="Times New Roman" pitchFamily="18" charset="0"/>
                      </a:endParaRPr>
                    </a:p>
                  </a:txBody>
                  <a:tcPr marL="0" marR="0" marT="0" marB="0"/>
                </a:tc>
              </a:tr>
              <a:tr h="241536">
                <a:tc>
                  <a:txBody>
                    <a:bodyPr/>
                    <a:lstStyle/>
                    <a:p>
                      <a:pPr>
                        <a:lnSpc>
                          <a:spcPct val="115000"/>
                        </a:lnSpc>
                        <a:spcAft>
                          <a:spcPts val="0"/>
                        </a:spcAft>
                      </a:pPr>
                      <a:r>
                        <a:rPr lang="ru-RU" sz="1000" dirty="0">
                          <a:latin typeface="Times New Roman" pitchFamily="18" charset="0"/>
                          <a:cs typeface="Times New Roman" pitchFamily="18" charset="0"/>
                        </a:rPr>
                        <a:t>4. Стиль руководства </a:t>
                      </a:r>
                      <a:endParaRPr lang="ru-RU" sz="1000" dirty="0">
                        <a:latin typeface="Times New Roman" pitchFamily="18" charset="0"/>
                        <a:ea typeface="Times New Roman"/>
                        <a:cs typeface="Times New Roman" pitchFamily="18" charset="0"/>
                      </a:endParaRPr>
                    </a:p>
                  </a:txBody>
                  <a:tcPr marL="0" marR="0" marT="0" marB="0" anchor="ctr"/>
                </a:tc>
                <a:tc>
                  <a:txBody>
                    <a:bodyPr/>
                    <a:lstStyle/>
                    <a:p>
                      <a:pPr>
                        <a:lnSpc>
                          <a:spcPct val="100000"/>
                        </a:lnSpc>
                        <a:spcAft>
                          <a:spcPts val="0"/>
                        </a:spcAft>
                      </a:pPr>
                      <a:r>
                        <a:rPr lang="ru-RU" sz="1000">
                          <a:latin typeface="Times New Roman" pitchFamily="18" charset="0"/>
                          <a:cs typeface="Times New Roman" pitchFamily="18" charset="0"/>
                        </a:rPr>
                        <a:t>Авторитарный </a:t>
                      </a:r>
                      <a:endParaRPr lang="ru-RU" sz="1000">
                        <a:latin typeface="Times New Roman" pitchFamily="18" charset="0"/>
                        <a:ea typeface="Times New Roman"/>
                        <a:cs typeface="Times New Roman" pitchFamily="18" charset="0"/>
                      </a:endParaRPr>
                    </a:p>
                  </a:txBody>
                  <a:tcPr marL="0" marR="0" marT="0" marB="0"/>
                </a:tc>
                <a:tc>
                  <a:txBody>
                    <a:bodyPr/>
                    <a:lstStyle/>
                    <a:p>
                      <a:pPr>
                        <a:lnSpc>
                          <a:spcPct val="100000"/>
                        </a:lnSpc>
                        <a:spcAft>
                          <a:spcPts val="0"/>
                        </a:spcAft>
                      </a:pPr>
                      <a:r>
                        <a:rPr lang="ru-RU" sz="1000" dirty="0">
                          <a:latin typeface="Times New Roman" pitchFamily="18" charset="0"/>
                          <a:cs typeface="Times New Roman" pitchFamily="18" charset="0"/>
                        </a:rPr>
                        <a:t>Демократичный </a:t>
                      </a:r>
                      <a:endParaRPr lang="ru-RU" sz="1000" dirty="0">
                        <a:latin typeface="Times New Roman" pitchFamily="18" charset="0"/>
                        <a:ea typeface="Times New Roman"/>
                        <a:cs typeface="Times New Roman" pitchFamily="18" charset="0"/>
                      </a:endParaRPr>
                    </a:p>
                  </a:txBody>
                  <a:tcPr marL="0" marR="0" marT="0" marB="0"/>
                </a:tc>
              </a:tr>
            </a:tbl>
          </a:graphicData>
        </a:graphic>
      </p:graphicFrame>
      <p:sp>
        <p:nvSpPr>
          <p:cNvPr id="24577" name="Rectangle 1"/>
          <p:cNvSpPr>
            <a:spLocks noChangeArrowheads="1"/>
          </p:cNvSpPr>
          <p:nvPr/>
        </p:nvSpPr>
        <p:spPr bwMode="auto">
          <a:xfrm>
            <a:off x="1392700" y="74711"/>
            <a:ext cx="635860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Таблица 1 - Сравнительная характеристика теории «Х» и теории «У» </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advTm="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571480"/>
            <a:ext cx="7239000" cy="5884256"/>
          </a:xfrm>
        </p:spPr>
        <p:txBody>
          <a:bodyPr>
            <a:noAutofit/>
          </a:bodyPr>
          <a:lstStyle/>
          <a:p>
            <a:pPr algn="ctr"/>
            <a:r>
              <a:rPr lang="ru-RU" sz="2000" b="1" i="1" dirty="0" smtClean="0">
                <a:latin typeface="Times New Roman" pitchFamily="18" charset="0"/>
                <a:cs typeface="Times New Roman" pitchFamily="18" charset="0"/>
              </a:rPr>
              <a:t>Теория трудовых установок А. </a:t>
            </a:r>
            <a:r>
              <a:rPr lang="ru-RU" sz="2000" b="1" i="1" dirty="0" err="1" smtClean="0">
                <a:latin typeface="Times New Roman" pitchFamily="18" charset="0"/>
                <a:cs typeface="Times New Roman" pitchFamily="18" charset="0"/>
              </a:rPr>
              <a:t>Гастева</a:t>
            </a:r>
            <a:r>
              <a:rPr lang="ru-RU" sz="2000" b="1" dirty="0" smtClean="0">
                <a:latin typeface="Times New Roman" pitchFamily="18" charset="0"/>
                <a:cs typeface="Times New Roman" pitchFamily="18" charset="0"/>
              </a:rPr>
              <a:t> </a:t>
            </a:r>
          </a:p>
          <a:p>
            <a:pPr algn="ctr"/>
            <a:endParaRPr lang="ru-RU" sz="2000" b="1" dirty="0" smtClean="0">
              <a:latin typeface="Times New Roman" pitchFamily="18" charset="0"/>
              <a:cs typeface="Times New Roman" pitchFamily="18" charset="0"/>
            </a:endParaRPr>
          </a:p>
          <a:p>
            <a:pPr algn="just">
              <a:buNone/>
            </a:pPr>
            <a:r>
              <a:rPr lang="ru-RU" sz="2000" b="1" dirty="0" smtClean="0">
                <a:latin typeface="Times New Roman" pitchFamily="18" charset="0"/>
                <a:cs typeface="Times New Roman" pitchFamily="18" charset="0"/>
              </a:rPr>
              <a:t>  Данная теория была разработана в 20-е годы XX века. Она является </a:t>
            </a:r>
          </a:p>
          <a:p>
            <a:pPr algn="just"/>
            <a:r>
              <a:rPr lang="ru-RU" sz="2000" b="1" dirty="0" smtClean="0">
                <a:latin typeface="Times New Roman" pitchFamily="18" charset="0"/>
                <a:cs typeface="Times New Roman" pitchFamily="18" charset="0"/>
              </a:rPr>
              <a:t>отражением энтузиазма советских людей того времени (лозунги, досрочное выполнение плана, социалистические соревнования).      </a:t>
            </a:r>
          </a:p>
          <a:p>
            <a:pPr algn="just"/>
            <a:r>
              <a:rPr lang="ru-RU" sz="2000" b="1" dirty="0" smtClean="0">
                <a:latin typeface="Times New Roman" pitchFamily="18" charset="0"/>
                <a:cs typeface="Times New Roman" pitchFamily="18" charset="0"/>
              </a:rPr>
              <a:t>Для применения теории А. </a:t>
            </a:r>
            <a:r>
              <a:rPr lang="ru-RU" sz="2000" b="1" dirty="0" err="1" smtClean="0">
                <a:latin typeface="Times New Roman" pitchFamily="18" charset="0"/>
                <a:cs typeface="Times New Roman" pitchFamily="18" charset="0"/>
              </a:rPr>
              <a:t>Гастева</a:t>
            </a:r>
            <a:r>
              <a:rPr lang="ru-RU" sz="2000" b="1" dirty="0" smtClean="0">
                <a:latin typeface="Times New Roman" pitchFamily="18" charset="0"/>
                <a:cs typeface="Times New Roman" pitchFamily="18" charset="0"/>
              </a:rPr>
              <a:t> на практике должны быть созданы мотивы, апеллирующие к высшим человеческим характеристикам, таким как энтузиазм, долг, совесть, дух соревнования. </a:t>
            </a:r>
          </a:p>
          <a:p>
            <a:pPr algn="just"/>
            <a:endParaRPr lang="ru-RU" sz="1800"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214290"/>
            <a:ext cx="7239000" cy="6241446"/>
          </a:xfrm>
        </p:spPr>
        <p:txBody>
          <a:bodyPr>
            <a:normAutofit fontScale="85000" lnSpcReduction="10000"/>
          </a:bodyPr>
          <a:lstStyle/>
          <a:p>
            <a:pPr algn="just"/>
            <a:r>
              <a:rPr lang="en-US" sz="2800" b="1" i="1" dirty="0" smtClean="0">
                <a:latin typeface="Times New Roman" pitchFamily="18" charset="0"/>
                <a:cs typeface="Times New Roman" pitchFamily="18" charset="0"/>
              </a:rPr>
              <a:t>                    </a:t>
            </a:r>
            <a:r>
              <a:rPr lang="ru-RU" sz="2800" b="1" i="1" dirty="0" smtClean="0">
                <a:latin typeface="Times New Roman" pitchFamily="18" charset="0"/>
                <a:cs typeface="Times New Roman" pitchFamily="18" charset="0"/>
              </a:rPr>
              <a:t>Концепция кружков качества</a:t>
            </a:r>
            <a:r>
              <a:rPr lang="ru-RU" sz="2800" i="1" dirty="0" smtClean="0">
                <a:latin typeface="Times New Roman" pitchFamily="18" charset="0"/>
                <a:cs typeface="Times New Roman" pitchFamily="18" charset="0"/>
              </a:rPr>
              <a:t> </a:t>
            </a:r>
          </a:p>
          <a:p>
            <a:pPr algn="just"/>
            <a:r>
              <a:rPr lang="ru-RU" sz="2400" b="1" dirty="0" smtClean="0">
                <a:latin typeface="Times New Roman" pitchFamily="18" charset="0"/>
                <a:cs typeface="Times New Roman" pitchFamily="18" charset="0"/>
              </a:rPr>
              <a:t>Концепция (теория мотивации бездефектного труда) была разработана в 1962 году в Токио. В ее основе лежат принципы деятельности кружков качества: </a:t>
            </a:r>
          </a:p>
          <a:p>
            <a:pPr lvl="0" algn="just"/>
            <a:r>
              <a:rPr lang="ru-RU" sz="2400" b="1" dirty="0" smtClean="0">
                <a:latin typeface="Times New Roman" pitchFamily="18" charset="0"/>
                <a:cs typeface="Times New Roman" pitchFamily="18" charset="0"/>
              </a:rPr>
              <a:t>активизация поведения человека и его интеллектуальной деятельности в условиях работы в группе людей, а не самостоятельно; </a:t>
            </a:r>
          </a:p>
          <a:p>
            <a:pPr lvl="0" algn="just"/>
            <a:r>
              <a:rPr lang="ru-RU" sz="2400" b="1" dirty="0" smtClean="0">
                <a:latin typeface="Times New Roman" pitchFamily="18" charset="0"/>
                <a:cs typeface="Times New Roman" pitchFamily="18" charset="0"/>
              </a:rPr>
              <a:t>количественное ограничение числа работников кружка (3-13 человек); </a:t>
            </a:r>
          </a:p>
          <a:p>
            <a:pPr lvl="0" algn="just"/>
            <a:r>
              <a:rPr lang="ru-RU" sz="2400" b="1" dirty="0" smtClean="0">
                <a:latin typeface="Times New Roman" pitchFamily="18" charset="0"/>
                <a:cs typeface="Times New Roman" pitchFamily="18" charset="0"/>
              </a:rPr>
              <a:t>добровольность вхождения в кружок; </a:t>
            </a:r>
          </a:p>
          <a:p>
            <a:pPr lvl="0" algn="just"/>
            <a:r>
              <a:rPr lang="ru-RU" sz="2400" b="1" dirty="0" smtClean="0">
                <a:latin typeface="Times New Roman" pitchFamily="18" charset="0"/>
                <a:cs typeface="Times New Roman" pitchFamily="18" charset="0"/>
              </a:rPr>
              <a:t>работа непосредственно на рабочем месте, в привычной рабочей обстановке и атмосфере; </a:t>
            </a:r>
          </a:p>
          <a:p>
            <a:pPr lvl="0" algn="just"/>
            <a:r>
              <a:rPr lang="ru-RU" sz="2400" b="1" dirty="0" smtClean="0">
                <a:latin typeface="Times New Roman" pitchFamily="18" charset="0"/>
                <a:cs typeface="Times New Roman" pitchFamily="18" charset="0"/>
              </a:rPr>
              <a:t>формулирование задач и проблем как составная часть деятельности производственной группы; </a:t>
            </a:r>
          </a:p>
          <a:p>
            <a:pPr lvl="0" algn="just"/>
            <a:r>
              <a:rPr lang="ru-RU" sz="2400" b="1" dirty="0" smtClean="0">
                <a:latin typeface="Times New Roman" pitchFamily="18" charset="0"/>
                <a:cs typeface="Times New Roman" pitchFamily="18" charset="0"/>
              </a:rPr>
              <a:t>принцип бездефектного труда («личное клеймо», личная ответственность участка и т. п.); </a:t>
            </a:r>
          </a:p>
          <a:p>
            <a:pPr lvl="0" algn="just"/>
            <a:r>
              <a:rPr lang="ru-RU" sz="2400" b="1" dirty="0" smtClean="0">
                <a:latin typeface="Times New Roman" pitchFamily="18" charset="0"/>
                <a:cs typeface="Times New Roman" pitchFamily="18" charset="0"/>
              </a:rPr>
              <a:t>соревновательный характер групп; </a:t>
            </a:r>
          </a:p>
          <a:p>
            <a:pPr lvl="0" algn="just"/>
            <a:r>
              <a:rPr lang="ru-RU" sz="2400" b="1" dirty="0" smtClean="0">
                <a:latin typeface="Times New Roman" pitchFamily="18" charset="0"/>
                <a:cs typeface="Times New Roman" pitchFamily="18" charset="0"/>
              </a:rPr>
              <a:t>наличие системы поощрений; </a:t>
            </a:r>
          </a:p>
          <a:p>
            <a:pPr lvl="0" algn="just"/>
            <a:r>
              <a:rPr lang="ru-RU" sz="2400" b="1" dirty="0" smtClean="0">
                <a:latin typeface="Times New Roman" pitchFamily="18" charset="0"/>
                <a:cs typeface="Times New Roman" pitchFamily="18" charset="0"/>
              </a:rPr>
              <a:t>политика взаимного обучения, обогащения знаниями. </a:t>
            </a:r>
          </a:p>
          <a:p>
            <a:pPr algn="just"/>
            <a:endParaRPr lang="ru-RU" sz="28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142844" y="214290"/>
            <a:ext cx="7858180" cy="6429420"/>
          </a:xfrm>
        </p:spPr>
        <p:txBody>
          <a:bodyPr>
            <a:noAutofit/>
          </a:bodyPr>
          <a:lstStyle/>
          <a:p>
            <a:pPr algn="ctr"/>
            <a:r>
              <a:rPr lang="ru-RU" sz="2800" b="1" i="1" dirty="0" smtClean="0">
                <a:latin typeface="Times New Roman" pitchFamily="18" charset="0"/>
                <a:cs typeface="Times New Roman" pitchFamily="18" charset="0"/>
              </a:rPr>
              <a:t>Система мотивации</a:t>
            </a:r>
            <a:r>
              <a:rPr lang="ru-RU" sz="2800" b="1" dirty="0" smtClean="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algn="ctr"/>
            <a:endParaRPr lang="ru-RU" sz="2800" b="1" dirty="0" smtClean="0">
              <a:latin typeface="Times New Roman" pitchFamily="18" charset="0"/>
              <a:cs typeface="Times New Roman" pitchFamily="18" charset="0"/>
            </a:endParaRPr>
          </a:p>
          <a:p>
            <a:pPr algn="just"/>
            <a:r>
              <a:rPr lang="ru-RU" sz="2000" b="1" dirty="0" smtClean="0">
                <a:latin typeface="Times New Roman" pitchFamily="18" charset="0"/>
                <a:cs typeface="Times New Roman" pitchFamily="18" charset="0"/>
              </a:rPr>
              <a:t>Система мотивации реализует три основные функции: </a:t>
            </a:r>
          </a:p>
          <a:p>
            <a:pPr algn="just"/>
            <a:endParaRPr lang="ru-RU"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1.     Планирование мотивации: </a:t>
            </a:r>
          </a:p>
          <a:p>
            <a:pPr algn="just"/>
            <a:endParaRPr lang="ru-RU" sz="2000" b="1" dirty="0" smtClean="0">
              <a:latin typeface="Times New Roman" pitchFamily="18" charset="0"/>
              <a:cs typeface="Times New Roman" pitchFamily="18" charset="0"/>
            </a:endParaRPr>
          </a:p>
          <a:p>
            <a:pPr lvl="0" algn="just"/>
            <a:r>
              <a:rPr lang="ru-RU" sz="2000" b="1" dirty="0" smtClean="0">
                <a:latin typeface="Times New Roman" pitchFamily="18" charset="0"/>
                <a:cs typeface="Times New Roman" pitchFamily="18" charset="0"/>
              </a:rPr>
              <a:t>выявление актуальных потребностей; </a:t>
            </a:r>
          </a:p>
          <a:p>
            <a:pPr lvl="0" algn="just"/>
            <a:r>
              <a:rPr lang="ru-RU" sz="2000" b="1" dirty="0" smtClean="0">
                <a:latin typeface="Times New Roman" pitchFamily="18" charset="0"/>
                <a:cs typeface="Times New Roman" pitchFamily="18" charset="0"/>
              </a:rPr>
              <a:t>установление иерархии потребностей; </a:t>
            </a:r>
          </a:p>
          <a:p>
            <a:pPr lvl="0" algn="just"/>
            <a:r>
              <a:rPr lang="ru-RU" sz="2000" b="1" dirty="0" smtClean="0">
                <a:latin typeface="Times New Roman" pitchFamily="18" charset="0"/>
                <a:cs typeface="Times New Roman" pitchFamily="18" charset="0"/>
              </a:rPr>
              <a:t>анализ изменения потребностей; </a:t>
            </a:r>
          </a:p>
          <a:p>
            <a:pPr lvl="0" algn="just"/>
            <a:r>
              <a:rPr lang="ru-RU" sz="2000" b="1" dirty="0" smtClean="0">
                <a:latin typeface="Times New Roman" pitchFamily="18" charset="0"/>
                <a:cs typeface="Times New Roman" pitchFamily="18" charset="0"/>
              </a:rPr>
              <a:t>анализ взаимосвязи между потребностями и стимулами; </a:t>
            </a:r>
          </a:p>
          <a:p>
            <a:pPr lvl="0" algn="just"/>
            <a:r>
              <a:rPr lang="ru-RU" sz="2000" b="1" dirty="0" smtClean="0">
                <a:latin typeface="Times New Roman" pitchFamily="18" charset="0"/>
                <a:cs typeface="Times New Roman" pitchFamily="18" charset="0"/>
              </a:rPr>
              <a:t>планирование стратегии и целей мотивации; </a:t>
            </a:r>
          </a:p>
          <a:p>
            <a:pPr lvl="0" algn="just"/>
            <a:r>
              <a:rPr lang="ru-RU" sz="2000" b="1" dirty="0" smtClean="0">
                <a:latin typeface="Times New Roman" pitchFamily="18" charset="0"/>
                <a:cs typeface="Times New Roman" pitchFamily="18" charset="0"/>
              </a:rPr>
              <a:t>выбор конкретного способа мотивации. </a:t>
            </a:r>
          </a:p>
          <a:p>
            <a:pPr lvl="0" algn="just"/>
            <a:endParaRPr lang="ru-RU" sz="1800" b="1"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08564"/>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785786" y="285728"/>
            <a:ext cx="7239000" cy="6241446"/>
          </a:xfrm>
        </p:spPr>
        <p:txBody>
          <a:bodyPr>
            <a:normAutofit/>
          </a:bodyPr>
          <a:lstStyle/>
          <a:p>
            <a:pPr algn="just"/>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2.     Осуществление мотивации: </a:t>
            </a:r>
          </a:p>
          <a:p>
            <a:pPr algn="just"/>
            <a:endParaRPr lang="ru-RU" sz="2000" b="1" dirty="0" smtClean="0">
              <a:latin typeface="Times New Roman" pitchFamily="18" charset="0"/>
              <a:cs typeface="Times New Roman" pitchFamily="18" charset="0"/>
            </a:endParaRPr>
          </a:p>
          <a:p>
            <a:pPr lvl="0" algn="just"/>
            <a:r>
              <a:rPr lang="ru-RU" sz="2000" b="1" dirty="0" smtClean="0">
                <a:latin typeface="Times New Roman" pitchFamily="18" charset="0"/>
                <a:cs typeface="Times New Roman" pitchFamily="18" charset="0"/>
              </a:rPr>
              <a:t>создание условий, отвечающих потребностям; </a:t>
            </a:r>
          </a:p>
          <a:p>
            <a:pPr lvl="0" algn="just"/>
            <a:r>
              <a:rPr lang="ru-RU" sz="2000" b="1" dirty="0" smtClean="0">
                <a:latin typeface="Times New Roman" pitchFamily="18" charset="0"/>
                <a:cs typeface="Times New Roman" pitchFamily="18" charset="0"/>
              </a:rPr>
              <a:t>обеспечение вознаграждением за требуемые результаты; </a:t>
            </a:r>
          </a:p>
          <a:p>
            <a:pPr lvl="0" algn="just"/>
            <a:r>
              <a:rPr lang="ru-RU" sz="2000" b="1" dirty="0" smtClean="0">
                <a:latin typeface="Times New Roman" pitchFamily="18" charset="0"/>
                <a:cs typeface="Times New Roman" pitchFamily="18" charset="0"/>
              </a:rPr>
              <a:t>создание у работника уверенности в достижении поставленных целей; </a:t>
            </a:r>
          </a:p>
          <a:p>
            <a:pPr lvl="0" algn="just"/>
            <a:r>
              <a:rPr lang="ru-RU" sz="2000" b="1" dirty="0" smtClean="0">
                <a:latin typeface="Times New Roman" pitchFamily="18" charset="0"/>
                <a:cs typeface="Times New Roman" pitchFamily="18" charset="0"/>
              </a:rPr>
              <a:t>создание впечатления у работника о высокой ценности вознаграждения.</a:t>
            </a:r>
          </a:p>
          <a:p>
            <a:pPr lvl="0" algn="just"/>
            <a:r>
              <a:rPr lang="ru-RU" sz="2000" b="1" dirty="0" smtClean="0">
                <a:latin typeface="Times New Roman" pitchFamily="18" charset="0"/>
                <a:cs typeface="Times New Roman" pitchFamily="18" charset="0"/>
              </a:rPr>
              <a:t> </a:t>
            </a:r>
          </a:p>
          <a:p>
            <a:pPr algn="just"/>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3.     Управление мотивационными процессами: </a:t>
            </a:r>
          </a:p>
          <a:p>
            <a:pPr lvl="0" algn="just"/>
            <a:r>
              <a:rPr lang="ru-RU" sz="2000" b="1" dirty="0" smtClean="0">
                <a:latin typeface="Times New Roman" pitchFamily="18" charset="0"/>
                <a:cs typeface="Times New Roman" pitchFamily="18" charset="0"/>
              </a:rPr>
              <a:t>контроль мотивации; </a:t>
            </a:r>
          </a:p>
          <a:p>
            <a:pPr lvl="0" algn="just"/>
            <a:r>
              <a:rPr lang="ru-RU" sz="2000" b="1" dirty="0" smtClean="0">
                <a:latin typeface="Times New Roman" pitchFamily="18" charset="0"/>
                <a:cs typeface="Times New Roman" pitchFamily="18" charset="0"/>
              </a:rPr>
              <a:t>сравнение результатов деятельности с требуемыми; </a:t>
            </a:r>
          </a:p>
          <a:p>
            <a:pPr lvl="0" algn="just"/>
            <a:r>
              <a:rPr lang="ru-RU" sz="2000" b="1" dirty="0" smtClean="0">
                <a:latin typeface="Times New Roman" pitchFamily="18" charset="0"/>
                <a:cs typeface="Times New Roman" pitchFamily="18" charset="0"/>
              </a:rPr>
              <a:t>корректировка мотивационных стимулов. </a:t>
            </a:r>
          </a:p>
          <a:p>
            <a:pPr algn="just"/>
            <a:r>
              <a:rPr lang="ru-RU" sz="2000" b="1" dirty="0" smtClean="0">
                <a:latin typeface="Times New Roman" pitchFamily="18" charset="0"/>
                <a:cs typeface="Times New Roman" pitchFamily="18" charset="0"/>
              </a:rPr>
              <a:t>Общим для всех функций является подбор кадров с высоким уровнем внутренней мотивации</a:t>
            </a: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239000" cy="928694"/>
          </a:xfrm>
        </p:spPr>
        <p:txBody>
          <a:bodyPr>
            <a:normAutofit fontScale="90000"/>
          </a:bodyPr>
          <a:lstStyle/>
          <a:p>
            <a:pPr algn="ctr"/>
            <a:r>
              <a:rPr lang="ru-RU" sz="1800" dirty="0" smtClean="0"/>
              <a:t>2.МОТИВАЦИЯ И СТИМУЛИРОВАНИЕ ТРУДА КАК МЕТОД УПРАВЛЕНИЯ ПЕДАГОГИЧЕСКИМ КОЛЛЕКТИВОМ ДОШКОЛЬНОГО ОБРАЗОВАТЕЛЬНОГО УЧРЕЖДЕНИЯ</a:t>
            </a:r>
            <a:r>
              <a:rPr lang="ru-RU" sz="1600" dirty="0" smtClean="0"/>
              <a:t>.</a:t>
            </a:r>
            <a:br>
              <a:rPr lang="ru-RU" sz="1600" dirty="0" smtClean="0"/>
            </a:br>
            <a:r>
              <a:rPr lang="ru-RU" sz="1600" dirty="0" smtClean="0"/>
              <a:t/>
            </a:r>
            <a:br>
              <a:rPr lang="ru-RU" sz="1600" dirty="0" smtClean="0"/>
            </a:br>
            <a:endParaRPr lang="ru-RU" sz="1600" dirty="0"/>
          </a:p>
        </p:txBody>
      </p:sp>
      <p:sp>
        <p:nvSpPr>
          <p:cNvPr id="3" name="Содержимое 2"/>
          <p:cNvSpPr>
            <a:spLocks noGrp="1"/>
          </p:cNvSpPr>
          <p:nvPr>
            <p:ph idx="1"/>
          </p:nvPr>
        </p:nvSpPr>
        <p:spPr>
          <a:xfrm>
            <a:off x="0" y="1214422"/>
            <a:ext cx="8167662" cy="5643578"/>
          </a:xfrm>
        </p:spPr>
        <p:txBody>
          <a:bodyPr>
            <a:normAutofit/>
          </a:bodyPr>
          <a:lstStyle/>
          <a:p>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В настоящее время объём управленческих обязанностей и расширился, и усложнился. Самостоятельность руководителя ДОУ в принятии решений потребовала от него владения современными методами менеджмента. </a:t>
            </a:r>
          </a:p>
          <a:p>
            <a:r>
              <a:rPr lang="ru-RU" sz="2000" b="1" dirty="0" smtClean="0">
                <a:latin typeface="Times New Roman" pitchFamily="18" charset="0"/>
                <a:cs typeface="Times New Roman" pitchFamily="18" charset="0"/>
              </a:rPr>
              <a:t>Одна из основных задач руководителя – повышение эффективности профессиональной деятельности за счёт всестороннего развития и разумного применения творческих сил сотрудника, повышение уровня его квалификации, ответственности и инициативы. </a:t>
            </a:r>
          </a:p>
          <a:p>
            <a:r>
              <a:rPr lang="ru-RU" sz="2000" b="1" dirty="0" smtClean="0">
                <a:latin typeface="Times New Roman" pitchFamily="18" charset="0"/>
                <a:cs typeface="Times New Roman" pitchFamily="18" charset="0"/>
              </a:rPr>
              <a:t>Управление коллективом включает в себя многие составляющие. Среди них кадровая политика, взаимоотношения в коллективе, социально психологические аспекты управления. Ключевое место занимает определение способов повышения эффективности профессиональной деятельности, путей роста творческой инициативы, а также стимулирование и мотивация работников.</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642918"/>
            <a:ext cx="7239000" cy="5812818"/>
          </a:xfrm>
        </p:spPr>
        <p:txBody>
          <a:bodyPr>
            <a:normAutofit fontScale="77500" lnSpcReduction="20000"/>
          </a:bodyPr>
          <a:lstStyle/>
          <a:p>
            <a:r>
              <a:rPr lang="ru-RU" b="1" dirty="0" smtClean="0">
                <a:latin typeface="Times New Roman" pitchFamily="18" charset="0"/>
                <a:cs typeface="Times New Roman" pitchFamily="18" charset="0"/>
              </a:rPr>
              <a:t>Актуальность мотивации и стимулирования труда сотрудников ДОУ на сегодняшний день обуславливается целым рядом факторов. Острая нехватка педагогических кадров приводит к усиленным нагрузкам работающих. Нехватка профильных педагогических кадров влечёт за собой необходимость обучения и переучивания непосредственно в ходе работы. Низкий уровень оплаты труда провоцирует уход молодых, перспективных, дипломированных специалистов в другие отрасли. </a:t>
            </a:r>
          </a:p>
          <a:p>
            <a:r>
              <a:rPr lang="ru-RU" sz="2800" b="1" dirty="0" smtClean="0">
                <a:latin typeface="Times New Roman" pitchFamily="18" charset="0"/>
                <a:cs typeface="Times New Roman" pitchFamily="18" charset="0"/>
              </a:rPr>
              <a:t>Очень важно, насколько руководителю ДОУ удастся выстроить свою систему мотивации и стимулирования труда педагогов. Система мотивации, встроенная в общий хозяйственный механизм, даёт дополнительную возможность влиять и на конкурентоспособность образовательного учреждения. Способность учреждения эффективно мотивировать своих сотрудников является одним из источников его долговременного процветания, приводит к росту конкурентоспособности.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7239000" cy="642942"/>
          </a:xfrm>
        </p:spPr>
        <p:txBody>
          <a:bodyPr>
            <a:normAutofit/>
          </a:bodyPr>
          <a:lstStyle/>
          <a:p>
            <a:pPr algn="ctr"/>
            <a:r>
              <a:rPr lang="ru-RU" sz="2800" dirty="0" smtClean="0">
                <a:latin typeface="Times New Roman" pitchFamily="18" charset="0"/>
                <a:cs typeface="Times New Roman" pitchFamily="18" charset="0"/>
              </a:rPr>
              <a:t>Введение</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28670"/>
            <a:ext cx="7239000" cy="5527066"/>
          </a:xfrm>
        </p:spPr>
        <p:txBody>
          <a:bodyPr>
            <a:normAutofit fontScale="25000" lnSpcReduction="20000"/>
          </a:bodyPr>
          <a:lstStyle/>
          <a:p>
            <a:pPr>
              <a:lnSpc>
                <a:spcPct val="120000"/>
              </a:lnSpc>
            </a:pPr>
            <a:r>
              <a:rPr lang="ru-RU" sz="4000" b="1" dirty="0" smtClean="0"/>
              <a:t> </a:t>
            </a:r>
            <a:endParaRPr lang="ru-RU" sz="4000" dirty="0" smtClean="0"/>
          </a:p>
          <a:p>
            <a:pPr>
              <a:lnSpc>
                <a:spcPct val="120000"/>
              </a:lnSpc>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В современном менеджменте все большее значение приобретают мотивационные факторы. Мотивация персонала является основным средством обеспечения оптимального использования ресурсов, мобилизации имеющегося кадрового потенциала. Основная цель процесса мотивации - это получение максимальной отдачи от использования имеющихся трудовых ресурсов, что позволяет повысить общую результативность деятельности предприятия. </a:t>
            </a:r>
          </a:p>
          <a:p>
            <a:pPr>
              <a:lnSpc>
                <a:spcPct val="120000"/>
              </a:lnSpc>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Эволюция применения различных методов мотивации показала как положительные, так и отрицательные аспекты их применения, и это естественный процесс, так как в теории и практике управления нет идеальной модели стимулирования, которая отвечала бы разнообразным требованиям. Существующие модели мотивации весьма различны по своей направленности и эффективности. </a:t>
            </a:r>
          </a:p>
          <a:p>
            <a:pPr>
              <a:lnSpc>
                <a:spcPct val="120000"/>
              </a:lnSpc>
            </a:pPr>
            <a:endParaRPr lang="ru-RU" sz="8000" dirty="0" smtClean="0">
              <a:latin typeface="Times New Roman" pitchFamily="18" charset="0"/>
              <a:cs typeface="Times New Roman" pitchFamily="18" charset="0"/>
            </a:endParaRPr>
          </a:p>
          <a:p>
            <a:pPr>
              <a:lnSpc>
                <a:spcPct val="120000"/>
              </a:lnSpc>
            </a:pPr>
            <a:r>
              <a:rPr lang="ru-RU"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ru-RU"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smtClean="0"/>
          </a:p>
          <a:p>
            <a:r>
              <a:rPr lang="ru-RU" sz="1400" b="1" dirty="0" smtClean="0"/>
              <a:t> </a:t>
            </a:r>
            <a:endParaRPr lang="ru-RU" sz="14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214282" y="571480"/>
            <a:ext cx="7786742" cy="5929354"/>
          </a:xfrm>
        </p:spPr>
        <p:txBody>
          <a:bodyPr>
            <a:noAutofit/>
          </a:bodyPr>
          <a:lstStyle/>
          <a:p>
            <a:r>
              <a:rPr lang="ru-RU" sz="1800" b="1" dirty="0" smtClean="0">
                <a:latin typeface="Times New Roman" pitchFamily="18" charset="0"/>
                <a:cs typeface="Times New Roman" pitchFamily="18" charset="0"/>
              </a:rPr>
              <a:t>Мотивировать – значит опосредованно воздействовать таким образом, чтобы поведение, дела и поступки соответствовали запланированным требованиям учреждения, способствовали развитию самого сотрудника. </a:t>
            </a:r>
          </a:p>
          <a:p>
            <a:r>
              <a:rPr lang="ru-RU" sz="1800" b="1" dirty="0" smtClean="0">
                <a:latin typeface="Times New Roman" pitchFamily="18" charset="0"/>
                <a:cs typeface="Times New Roman" pitchFamily="18" charset="0"/>
              </a:rPr>
              <a:t>Все организации и учреждения имеют свою систему мотивации труда персонала. Выстроить её так, чтобы она отвечала целям организации, помогала добиваться эффективного управления и в то же время не создавала отрицательного микроклимата в коллективе, – одна из главных задач руководителя управленца.</a:t>
            </a:r>
          </a:p>
          <a:p>
            <a:r>
              <a:rPr lang="ru-RU" sz="1800" b="1" dirty="0" smtClean="0">
                <a:latin typeface="Times New Roman" pitchFamily="18" charset="0"/>
                <a:cs typeface="Times New Roman" pitchFamily="18" charset="0"/>
              </a:rPr>
              <a:t>Для обеспечения эффективного функционирования механизма мотивации и стимулирования необходимо, чтобы цели и задачи формулировались с предельной точностью и детализацией и доводились до каждого подразделения и исполнителя, что позволит выработать у коллектива и отдельных работников чувство ответственности за достижение конечной цели. Важно систематически изучать и выявлять желания, стремления, потребности и личные цели работников, которые они преследуют, и осуществлять поиск наиболее эффективных форм организации стимулирования. И, наконец, необходимо наличие единых принципов стимулирования для всех.</a:t>
            </a:r>
          </a:p>
          <a:p>
            <a:endParaRPr lang="ru-RU" sz="17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285728"/>
            <a:ext cx="7239000" cy="6170008"/>
          </a:xfrm>
        </p:spPr>
        <p:txBody>
          <a:bodyPr>
            <a:normAutofit fontScale="40000" lnSpcReduction="20000"/>
          </a:bodyPr>
          <a:lstStyle/>
          <a:p>
            <a:r>
              <a:rPr lang="ru-RU" sz="4500" b="1" dirty="0" smtClean="0">
                <a:latin typeface="Times New Roman" pitchFamily="18" charset="0"/>
                <a:cs typeface="Times New Roman" pitchFamily="18" charset="0"/>
              </a:rPr>
              <a:t>Мы, управленцы, постоянно обдумываем возможные способы улучшения работы и мотивации подчиненных. Для улучшения параметров работы сотрудников учреждения используем различные методы мотивирования труда. </a:t>
            </a:r>
          </a:p>
          <a:p>
            <a:endParaRPr lang="ru-RU" sz="4500" b="1" dirty="0" smtClean="0">
              <a:latin typeface="Times New Roman" pitchFamily="18" charset="0"/>
              <a:cs typeface="Times New Roman" pitchFamily="18" charset="0"/>
            </a:endParaRPr>
          </a:p>
          <a:p>
            <a:r>
              <a:rPr lang="ru-RU" sz="4500" b="1" u="sng" dirty="0" smtClean="0">
                <a:latin typeface="Times New Roman" pitchFamily="18" charset="0"/>
                <a:cs typeface="Times New Roman" pitchFamily="18" charset="0"/>
              </a:rPr>
              <a:t>Повышение разнообразия умений и навыков</a:t>
            </a:r>
            <a:r>
              <a:rPr lang="ru-RU" sz="4500" b="1" dirty="0" smtClean="0">
                <a:latin typeface="Times New Roman" pitchFamily="18" charset="0"/>
                <a:cs typeface="Times New Roman" pitchFamily="18" charset="0"/>
              </a:rPr>
              <a:t>. Если члены коллектива применяют ограниченное количество навыков, мы ищем способ стимулирования потребности к увеличению их количества. Работникам важно дать ощущение признания используемых ими навыков. Стараемся публично объявить об исключительной ценности определённого навыка у работника. Такой подход, как правило, стимулирует последнего на расширение диапазона его способностей.</a:t>
            </a:r>
          </a:p>
          <a:p>
            <a:endParaRPr lang="ru-RU" sz="4500" b="1" dirty="0" smtClean="0">
              <a:latin typeface="Times New Roman" pitchFamily="18" charset="0"/>
              <a:cs typeface="Times New Roman" pitchFamily="18" charset="0"/>
            </a:endParaRPr>
          </a:p>
          <a:p>
            <a:r>
              <a:rPr lang="ru-RU" sz="4500" b="1" u="sng" dirty="0" smtClean="0">
                <a:latin typeface="Times New Roman" pitchFamily="18" charset="0"/>
                <a:cs typeface="Times New Roman" pitchFamily="18" charset="0"/>
              </a:rPr>
              <a:t>Повышение целостности работы</a:t>
            </a:r>
            <a:r>
              <a:rPr lang="ru-RU" sz="4500" b="1" dirty="0" smtClean="0">
                <a:latin typeface="Times New Roman" pitchFamily="18" charset="0"/>
                <a:cs typeface="Times New Roman" pitchFamily="18" charset="0"/>
              </a:rPr>
              <a:t>. Работники испытывают большее удовлетворение от деятельности, имеющей видимый результат. Повышение целостности задания достигается за счет добавления к нему связанных с ним задач. Это, как правило, какие-то подготовительные или заключительные операции, которые выполняются разными людьми. На следующем этапе развития инновации вовлекаем в работу других членов коллектива, обеспечивая взаимодействие, взаимосвязь. В итоге, от одной индивидуальной программы педагогического поиска выходим на инновационную программу группы педагогов или всего образовательного учреждения. </a:t>
            </a:r>
          </a:p>
          <a:p>
            <a:endParaRPr lang="ru-RU" sz="4500" b="1"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142852"/>
            <a:ext cx="7239000" cy="6312884"/>
          </a:xfrm>
        </p:spPr>
        <p:txBody>
          <a:bodyPr>
            <a:normAutofit lnSpcReduction="10000"/>
          </a:bodyPr>
          <a:lstStyle/>
          <a:p>
            <a:r>
              <a:rPr lang="ru-RU" sz="1900" b="1" u="sng" dirty="0" smtClean="0">
                <a:latin typeface="Times New Roman" pitchFamily="18" charset="0"/>
                <a:cs typeface="Times New Roman" pitchFamily="18" charset="0"/>
              </a:rPr>
              <a:t>Повышение важности работы</a:t>
            </a:r>
            <a:r>
              <a:rPr lang="ru-RU" sz="1900" b="1" dirty="0" smtClean="0">
                <a:latin typeface="Times New Roman" pitchFamily="18" charset="0"/>
                <a:cs typeface="Times New Roman" pitchFamily="18" charset="0"/>
              </a:rPr>
              <a:t>. Если работник знает, как будут использованы результаты его труда, он начинает ощущать важность собственной работы, что стимулирует его к скорейшему ее выполнению при хорошем качестве. Так, например, воспитатель провел анкетирование родителей своей группы и ему очень хочется узнать об итогах: как выглядит его группа на фоне других, общий итог по детскому саду (городу). Обязательно доводим до сведения работников, что именно результаты проведенного анкетирования позволили повысить эффективность работы с родителями: разработать и внедрить новые формы работы с родителями, защитить инновационную программу взаимодействия ДОУ с родителями и т.п.</a:t>
            </a:r>
          </a:p>
          <a:p>
            <a:r>
              <a:rPr lang="ru-RU" sz="1900" b="1" u="sng" dirty="0" smtClean="0">
                <a:latin typeface="Times New Roman" pitchFamily="18" charset="0"/>
                <a:cs typeface="Times New Roman" pitchFamily="18" charset="0"/>
              </a:rPr>
              <a:t>Увеличение автономии</a:t>
            </a:r>
            <a:r>
              <a:rPr lang="ru-RU" sz="1900" b="1" dirty="0" smtClean="0">
                <a:latin typeface="Times New Roman" pitchFamily="18" charset="0"/>
                <a:cs typeface="Times New Roman" pitchFamily="18" charset="0"/>
              </a:rPr>
              <a:t>. Работа руководителя состоит из решения задач разного уровня важности. Передача некоторых управленческих функций низкого уровня подчиненным несет двойной эффект – концентрацию усилий руководителя на решении проблем более высокого уровня и одновременно оказание положительного влияния на мотивацию работников. Передача права принятия решений низкого уровня подчиненным рассматривается как благо при условии, что они обучены и правильно понимают все особенности работы.</a:t>
            </a:r>
          </a:p>
          <a:p>
            <a:endParaRPr lang="ru-RU" dirty="0" smtClean="0"/>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214290"/>
            <a:ext cx="7239000" cy="6241446"/>
          </a:xfrm>
        </p:spPr>
        <p:txBody>
          <a:bodyPr>
            <a:normAutofit/>
          </a:bodyPr>
          <a:lstStyle/>
          <a:p>
            <a:r>
              <a:rPr lang="ru-RU" sz="1800" b="1" dirty="0" smtClean="0">
                <a:latin typeface="Times New Roman" pitchFamily="18" charset="0"/>
                <a:cs typeface="Times New Roman" pitchFamily="18" charset="0"/>
              </a:rPr>
              <a:t>При условии знания подчиненными всех требований и инструкций, действующих в учреждении, им предоставляется возможность самостоятельной постановки цели своей работы. Время – чрезвычайно важный фактор во всех видах работы. Если сотрудник не имеет достаточно времени для качественного выполнения работы, он будет считать, что на нее не стоит тратить усилий. Поручение работы заранее предоставляет работникам значительную автономию в выборе времени для ее осуществления. У него появляется возможность расстановки приоритетов, планирования работы с учетом своих наклонностей, что, конечно же, приносит  положительные результаты.</a:t>
            </a:r>
          </a:p>
          <a:p>
            <a:r>
              <a:rPr lang="ru-RU" sz="1800" b="1" u="sng" dirty="0" smtClean="0">
                <a:latin typeface="Times New Roman" pitchFamily="18" charset="0"/>
                <a:cs typeface="Times New Roman" pitchFamily="18" charset="0"/>
              </a:rPr>
              <a:t>Усиление обратной связи</a:t>
            </a:r>
            <a:r>
              <a:rPr lang="ru-RU" sz="1800" b="1" dirty="0" smtClean="0">
                <a:latin typeface="Times New Roman" pitchFamily="18" charset="0"/>
                <a:cs typeface="Times New Roman" pitchFamily="18" charset="0"/>
              </a:rPr>
              <a:t>. Обратная связь бывает внутренней, т.е. идущей от самой работы, и внешней: в случае, когда потребитель результатов работы отзывается об их качестве, а также в случае публичной похвалы. Задача руководителя, в случае применения экономической мотивации, заключается в разработке премиальной схемы выплат за эффективность работы, системы доплат и надбавок. Эта задача отнюдь не проста, так как ситуация в каждом образовательном учреждении индивидуальна и, следовательно, премиальная система должна быть индивидуальной для каждого случая.</a:t>
            </a:r>
          </a:p>
          <a:p>
            <a:endParaRPr lang="ru-RU" sz="18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357166"/>
            <a:ext cx="7239000" cy="6098570"/>
          </a:xfrm>
        </p:spPr>
        <p:txBody>
          <a:bodyPr>
            <a:normAutofit/>
          </a:bodyPr>
          <a:lstStyle/>
          <a:p>
            <a:r>
              <a:rPr lang="ru-RU" sz="1800" b="1" dirty="0" smtClean="0">
                <a:latin typeface="Times New Roman" pitchFamily="18" charset="0"/>
                <a:cs typeface="Times New Roman" pitchFamily="18" charset="0"/>
              </a:rPr>
              <a:t>В вопросах стимулирования и мотивации труда сотрудников мы опираемся на нормативные документы: коллективный договор, имеющий параграф «Социально-бытовые льготы и гарантии», Положение об установлении и размерах доплат работникам учреждения, Положение о порядке установления доплат за неблагоприятные условия труда в ДОУ.</a:t>
            </a:r>
          </a:p>
          <a:p>
            <a:r>
              <a:rPr lang="ru-RU" sz="1800" b="1" dirty="0" smtClean="0">
                <a:latin typeface="Times New Roman" pitchFamily="18" charset="0"/>
                <a:cs typeface="Times New Roman" pitchFamily="18" charset="0"/>
              </a:rPr>
              <a:t>Существует несколько основных положений о премировании, которые не затрагивают специфики организации и являются универсальными: 1) премии не должны быть слишком общими и распространенными, поскольку в противном случае их будут воспринимать просто как часть обычной зарплаты в обычных условиях; 2) премия должна быть связана с личным вкладом работника, будь то индивидуальная или групповая деятельность; 3) должен существовать какой-либо приемлемый метод измерения эффективности профессиональной деятельности; 4) работники должны чувствовать, что премия зависит от дополнительных, а не от нормативных усилий; 5) дополнительные усилия работников, стимулированные премией, должны покрывать затраты на выплату этих премий</a:t>
            </a:r>
            <a:r>
              <a:rPr lang="ru-RU" sz="1800" dirty="0" smtClean="0"/>
              <a:t>.</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500042"/>
            <a:ext cx="7239000" cy="5955694"/>
          </a:xfrm>
        </p:spPr>
        <p:txBody>
          <a:bodyPr>
            <a:noAutofit/>
          </a:bodyPr>
          <a:lstStyle/>
          <a:p>
            <a:r>
              <a:rPr lang="ru-RU" sz="2000" b="1" dirty="0" smtClean="0">
                <a:latin typeface="Times New Roman" pitchFamily="18" charset="0"/>
                <a:cs typeface="Times New Roman" pitchFamily="18" charset="0"/>
              </a:rPr>
              <a:t>Не существует единых методов мотивации персонала, эффективных во все времена и при любых обстоятельствах. Однако любой метод, применяемый руководителем, основан на выбранной организацией стратегии управления человеческими ресурсами. Это означает, что конкретный метод мотивации должен, в первую очередь, определять общую стратегию управления персоналом, которой следует или желает следовать учреждение.</a:t>
            </a:r>
          </a:p>
          <a:p>
            <a:r>
              <a:rPr lang="ru-RU" sz="2000" b="1" dirty="0" smtClean="0">
                <a:latin typeface="Times New Roman" pitchFamily="18" charset="0"/>
                <a:cs typeface="Times New Roman" pitchFamily="18" charset="0"/>
              </a:rPr>
              <a:t>В заключении хочется сказать, что, осуществляя мотивацию, руководитель должен не только знать сотрудников, но и уметь направлять их на достижение управленческих целей, обеспечить эффективность мотивации. Эффективность мотивации определяется степенью достижения образовательных и социальных целей. Мотивация присутствует в реализации всех управленческих функций: контроль и анализ необходимы для оценки деятельности сотрудников и ситуации выбора регуляторов, и построения механизма мотивации.</a:t>
            </a:r>
          </a:p>
          <a:p>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7239000" cy="857256"/>
          </a:xfrm>
        </p:spPr>
        <p:txBody>
          <a:bodyPr>
            <a:normAutofit/>
          </a:bodyPr>
          <a:lstStyle/>
          <a:p>
            <a:pPr algn="ctr"/>
            <a:r>
              <a:rPr lang="ru-RU" sz="1800" dirty="0" smtClean="0"/>
              <a:t>3.Система мотивации, используемая в МДОУ ДС № 6 «Сказка».</a:t>
            </a:r>
            <a:br>
              <a:rPr lang="ru-RU" sz="1800" dirty="0" smtClean="0"/>
            </a:br>
            <a:endParaRPr lang="ru-RU" sz="1800" dirty="0"/>
          </a:p>
        </p:txBody>
      </p:sp>
      <p:sp>
        <p:nvSpPr>
          <p:cNvPr id="3" name="Содержимое 2"/>
          <p:cNvSpPr>
            <a:spLocks noGrp="1"/>
          </p:cNvSpPr>
          <p:nvPr>
            <p:ph idx="1"/>
          </p:nvPr>
        </p:nvSpPr>
        <p:spPr>
          <a:xfrm>
            <a:off x="285720" y="928670"/>
            <a:ext cx="7643866" cy="5527066"/>
          </a:xfrm>
        </p:spPr>
        <p:txBody>
          <a:bodyPr>
            <a:noAutofit/>
          </a:bodyPr>
          <a:lstStyle/>
          <a:p>
            <a:r>
              <a:rPr lang="ru-RU" sz="1800" b="1" dirty="0" smtClean="0">
                <a:latin typeface="Times New Roman" pitchFamily="18" charset="0"/>
                <a:cs typeface="Times New Roman" pitchFamily="18" charset="0"/>
              </a:rPr>
              <a:t>Существенным фактором мотивационного управления является мотивационная среда образовательного учреждения, которая представляет собой совокупность усилий, прилагаемых работниками для достижения поставленных целей. </a:t>
            </a:r>
          </a:p>
          <a:p>
            <a:r>
              <a:rPr lang="ru-RU" sz="1800" b="1" dirty="0" smtClean="0">
                <a:latin typeface="Times New Roman" pitchFamily="18" charset="0"/>
                <a:cs typeface="Times New Roman" pitchFamily="18" charset="0"/>
              </a:rPr>
              <a:t>В МДОУ ДС № 6 «Сказка» разработана гибкая система мотивационного управления, в основе которой, лежит организация мотивационной среды, благоприятной для освоения новшеств в учреждении. Данная работа проводится в следующих направлениях: </a:t>
            </a:r>
          </a:p>
          <a:p>
            <a:pPr lvl="0"/>
            <a:r>
              <a:rPr lang="ru-RU" sz="1800" b="1" i="1" dirty="0" smtClean="0">
                <a:latin typeface="Times New Roman" pitchFamily="18" charset="0"/>
                <a:cs typeface="Times New Roman" pitchFamily="18" charset="0"/>
              </a:rPr>
              <a:t>1.Система стимулирования педагогов</a:t>
            </a:r>
            <a:r>
              <a:rPr lang="ru-RU" sz="1800" b="1" dirty="0" smtClean="0">
                <a:latin typeface="Times New Roman" pitchFamily="18" charset="0"/>
                <a:cs typeface="Times New Roman" pitchFamily="18" charset="0"/>
              </a:rPr>
              <a:t>, которая должна поощрять: хорошую текущую деятельность, развитие учреждения (или ее основной профессиональной деятельности) и саморазвитие членов коллектива. Система стимулирования строится с учетом структуры коллектива и психологических механизмов (эмоции успеха - неуспеха). Эмоциональное переживание успеха необходимо всем людям. Важно лишь определить, что считать успехом в каждом конкретном случае. Используемая в нашем учреждении система стимулирования включает такие формы поощрения, которые обязательно дают педагогу возможность переживать успех.</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108564"/>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214282" y="214290"/>
            <a:ext cx="7858180" cy="6357982"/>
          </a:xfrm>
        </p:spPr>
        <p:txBody>
          <a:bodyPr>
            <a:normAutofit/>
          </a:bodyPr>
          <a:lstStyle/>
          <a:p>
            <a:pPr lvl="0"/>
            <a:r>
              <a:rPr lang="ru-RU" sz="1800" b="1" i="1" dirty="0" smtClean="0">
                <a:latin typeface="Times New Roman" pitchFamily="18" charset="0"/>
                <a:cs typeface="Times New Roman" pitchFamily="18" charset="0"/>
              </a:rPr>
              <a:t>2.Контроль и оценка деятельности педагогов</a:t>
            </a:r>
            <a:r>
              <a:rPr lang="ru-RU" sz="1800" b="1" dirty="0" smtClean="0">
                <a:latin typeface="Times New Roman" pitchFamily="18" charset="0"/>
                <a:cs typeface="Times New Roman" pitchFamily="18" charset="0"/>
              </a:rPr>
              <a:t> в  учреждении направлены на раскрытие профессиональных и личностных качеств работника, убеждение сотрудника в том, что у него имеются возможности для совершенствования своей деятельности. </a:t>
            </a:r>
          </a:p>
          <a:p>
            <a:pPr lvl="0"/>
            <a:r>
              <a:rPr lang="ru-RU" sz="1800" b="1" i="1" dirty="0" smtClean="0">
                <a:latin typeface="Times New Roman" pitchFamily="18" charset="0"/>
                <a:cs typeface="Times New Roman" pitchFamily="18" charset="0"/>
              </a:rPr>
              <a:t>3.Делегирование полномочий</a:t>
            </a:r>
            <a:r>
              <a:rPr lang="ru-RU" sz="1800" b="1" dirty="0" smtClean="0">
                <a:latin typeface="Times New Roman" pitchFamily="18" charset="0"/>
                <a:cs typeface="Times New Roman" pitchFamily="18" charset="0"/>
              </a:rPr>
              <a:t> рассматривается  как реализация возможности и стремления педагогического коллектива обеспечить согласованность действий руководителя и педагогов в учебно-воспитательном процессе. Педагоги и руководитель, все больше стремятся работать в творческом союзе.</a:t>
            </a:r>
          </a:p>
          <a:p>
            <a:pPr lvl="0"/>
            <a:r>
              <a:rPr lang="ru-RU" sz="1800" b="1" i="1" dirty="0" smtClean="0">
                <a:latin typeface="Times New Roman" pitchFamily="18" charset="0"/>
                <a:cs typeface="Times New Roman" pitchFamily="18" charset="0"/>
              </a:rPr>
              <a:t>4.Привлечение педагогов к участию в управлении и планировании</a:t>
            </a:r>
            <a:r>
              <a:rPr lang="ru-RU" sz="1800" b="1" dirty="0" smtClean="0">
                <a:latin typeface="Times New Roman" pitchFamily="18" charset="0"/>
                <a:cs typeface="Times New Roman" pitchFamily="18" charset="0"/>
              </a:rPr>
              <a:t>. В детском саду сложилась своя система управленческой деятельности. Она представляет собой единство четырёх </a:t>
            </a:r>
            <a:r>
              <a:rPr lang="ru-RU" sz="1800" b="1" dirty="0" err="1" smtClean="0">
                <a:latin typeface="Times New Roman" pitchFamily="18" charset="0"/>
                <a:cs typeface="Times New Roman" pitchFamily="18" charset="0"/>
              </a:rPr>
              <a:t>психолого</a:t>
            </a:r>
            <a:r>
              <a:rPr lang="ru-RU" sz="1800" b="1" dirty="0" smtClean="0">
                <a:latin typeface="Times New Roman" pitchFamily="18" charset="0"/>
                <a:cs typeface="Times New Roman" pitchFamily="18" charset="0"/>
              </a:rPr>
              <a:t>–педагогических аспектов: научного, психологического, методического, организационного. Концентрация всех сил педагогического коллектива и родителей нашего учреждения находится в творческих объединениях – центрах. Это позволяет решать различные вопросы инновационного, глубокого и гибкого подхода к реализации образовательных задач и способствует развитию кооперативной модели управления, преимуществом которой являются ее прогрессивность, экономичность, гуманность и возможность не ограничивать деловую инициативу членов коллектива. </a:t>
            </a:r>
            <a:endParaRPr lang="ru-RU"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74321"/>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0" y="285728"/>
            <a:ext cx="8072462" cy="6286544"/>
          </a:xfrm>
        </p:spPr>
        <p:txBody>
          <a:bodyPr>
            <a:noAutofit/>
          </a:bodyPr>
          <a:lstStyle/>
          <a:p>
            <a:pPr lvl="0"/>
            <a:r>
              <a:rPr lang="ru-RU" sz="1800" b="1" dirty="0" smtClean="0">
                <a:latin typeface="Times New Roman" pitchFamily="18" charset="0"/>
                <a:cs typeface="Times New Roman" pitchFamily="18" charset="0"/>
              </a:rPr>
              <a:t>Руководит работой каждого центра – совет. В состав советов входят представители администрации, специалисты, творческие педагоги учреждения и родительская общественность. Каждый совет не дублирует функции других управленческих структур учреждения. Постоянная связь между ними обеспечивает непрерывный процесс совершенствования образовательной деятельности учреждения, оказание реальной, действенной, своевременной помощи. </a:t>
            </a:r>
          </a:p>
          <a:p>
            <a:r>
              <a:rPr lang="ru-RU" sz="1800" b="1" dirty="0" smtClean="0">
                <a:latin typeface="Times New Roman" pitchFamily="18" charset="0"/>
                <a:cs typeface="Times New Roman" pitchFamily="18" charset="0"/>
              </a:rPr>
              <a:t>Такая система управления позволяет  педагогам, занимающимся инновационной педагогической деятельностью принимать активное участие в конкурсах профессионального мастерства.</a:t>
            </a:r>
          </a:p>
          <a:p>
            <a:pPr lvl="0"/>
            <a:r>
              <a:rPr lang="ru-RU" sz="1800" b="1" i="1" dirty="0" smtClean="0">
                <a:latin typeface="Times New Roman" pitchFamily="18" charset="0"/>
                <a:cs typeface="Times New Roman" pitchFamily="18" charset="0"/>
              </a:rPr>
              <a:t>5.Создание условий для инновационной деятельности </a:t>
            </a:r>
            <a:r>
              <a:rPr lang="ru-RU" sz="1800" b="1" dirty="0" smtClean="0">
                <a:latin typeface="Times New Roman" pitchFamily="18" charset="0"/>
                <a:cs typeface="Times New Roman" pitchFamily="18" charset="0"/>
              </a:rPr>
              <a:t>– это поиск пути прогрессивного развития каждого педагога в учреждении, с учетом их объективных возможностей, уровня профессиональной и методической компетентности, готовности осваивать, внедрять и разрабатывать инновации, востребованные современной образовательной практикой. В содержание  работы включены: обновление содержания дошкольного образования; обновление методической работы; </a:t>
            </a:r>
            <a:r>
              <a:rPr lang="ru-RU" sz="1800" b="1" dirty="0" err="1" smtClean="0">
                <a:latin typeface="Times New Roman" pitchFamily="18" charset="0"/>
                <a:cs typeface="Times New Roman" pitchFamily="18" charset="0"/>
              </a:rPr>
              <a:t>психологизация</a:t>
            </a:r>
            <a:r>
              <a:rPr lang="ru-RU" sz="1800" b="1" dirty="0" smtClean="0">
                <a:latin typeface="Times New Roman" pitchFamily="18" charset="0"/>
                <a:cs typeface="Times New Roman" pitchFamily="18" charset="0"/>
              </a:rPr>
              <a:t> процесса управления инновациями; сопровождение педагогов в период подготовки и прохождения аттестации; развитие профессиональной компетентности и квалификации педагогов; организация системы мотивационного управления инновационной деятельностью педагогов.</a:t>
            </a:r>
          </a:p>
          <a:p>
            <a:endParaRPr lang="ru-RU" sz="18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571480"/>
            <a:ext cx="7239000" cy="5884256"/>
          </a:xfrm>
        </p:spPr>
        <p:txBody>
          <a:bodyPr>
            <a:normAutofit/>
          </a:bodyPr>
          <a:lstStyle/>
          <a:p>
            <a:r>
              <a:rPr lang="ru-RU" sz="2200" b="1" dirty="0" smtClean="0">
                <a:latin typeface="Times New Roman" pitchFamily="18" charset="0"/>
                <a:cs typeface="Times New Roman" pitchFamily="18" charset="0"/>
              </a:rPr>
              <a:t>  Внедрение системы мотивационного управления в ДОУ позволяет освоить новые научные методические и психологические технологии в системе профессионального сотрудничества, обеспечить возможность участия каждого члена коллектива в управлении учреждением, развивать профессионально – значимые качества и навыки, что в итоге создает психолого-педагогический комфорт всем участникам воспитательно-образовательного процесса. А это в свою очередь позволяет каждому педагогу повышать профессиональную компетентность и обеспечивает рост личностных достижений каждого воспитанника. </a:t>
            </a:r>
          </a:p>
          <a:p>
            <a:endParaRPr lang="ru-RU" sz="2800" b="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285728"/>
            <a:ext cx="7239000" cy="6357982"/>
          </a:xfrm>
        </p:spPr>
        <p:txBody>
          <a:bodyPr>
            <a:normAutofit fontScale="62500" lnSpcReduction="20000"/>
          </a:bodyPr>
          <a:lstStyle/>
          <a:p>
            <a:pPr>
              <a:lnSpc>
                <a:spcPct val="120000"/>
              </a:lnSpc>
            </a:pPr>
            <a:r>
              <a:rPr lang="en-US" sz="32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В России существует множество проблем, связанных с мотивационной политикой: проблема взаимоотношений с руководством, неудовлетворенность размером заработной платы, условиями быта и труда в целом на предприятии. Главным препятствием на пути решения этих вопросов – нежелание управленческого персонала задумываться об условиях жизни и труда людей, непосредственно создающих прибыль. В рыночных условиях следует уделять особое внимание нематериальному стимулированию, создавая гибкую систему льгот для работника.</a:t>
            </a:r>
          </a:p>
          <a:p>
            <a:pPr>
              <a:lnSpc>
                <a:spcPct val="120000"/>
              </a:lnSpc>
            </a:pPr>
            <a:r>
              <a:rPr lang="en-US" sz="3200" b="1" dirty="0" smtClean="0">
                <a:latin typeface="Times New Roman" pitchFamily="18" charset="0"/>
                <a:cs typeface="Times New Roman" pitchFamily="18" charset="0"/>
              </a:rPr>
              <a:t>      </a:t>
            </a:r>
            <a:r>
              <a:rPr lang="ru-RU" sz="3200" b="1" dirty="0" smtClean="0">
                <a:latin typeface="Times New Roman" pitchFamily="18" charset="0"/>
                <a:cs typeface="Times New Roman" pitchFamily="18" charset="0"/>
              </a:rPr>
              <a:t>Актуальность проблем мотивации не оспаривается ни наукой, ни практикой, так как от четкой разработки эффективной системы мотивации зависит не только повышение социальной и творческой активности конкретного работника (менеджера, педагога), но и конечные результаты деятельности предприятий различных организационно-правовых форм собственности, производственной и непроизводственной сфер деятельности. </a:t>
            </a:r>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428604"/>
          <a:ext cx="7689815" cy="6126480"/>
        </p:xfrm>
        <a:graphic>
          <a:graphicData uri="http://schemas.openxmlformats.org/drawingml/2006/table">
            <a:tbl>
              <a:tblPr>
                <a:tableStyleId>{284E427A-3D55-4303-BF80-6455036E1DE7}</a:tableStyleId>
              </a:tblPr>
              <a:tblGrid>
                <a:gridCol w="138223"/>
                <a:gridCol w="2836684"/>
                <a:gridCol w="4714908"/>
              </a:tblGrid>
              <a:tr h="182796">
                <a:tc>
                  <a:txBody>
                    <a:bodyPr/>
                    <a:lstStyle/>
                    <a:p>
                      <a:pPr algn="just">
                        <a:lnSpc>
                          <a:spcPct val="150000"/>
                        </a:lnSpc>
                        <a:spcAft>
                          <a:spcPts val="0"/>
                        </a:spcAft>
                      </a:pPr>
                      <a:r>
                        <a:rPr lang="ru-RU" sz="500" dirty="0"/>
                        <a:t>№</a:t>
                      </a:r>
                      <a:endParaRPr lang="ru-RU" sz="500" dirty="0">
                        <a:latin typeface="Calibri"/>
                        <a:ea typeface="Times New Roman"/>
                        <a:cs typeface="Times New Roman"/>
                      </a:endParaRPr>
                    </a:p>
                  </a:txBody>
                  <a:tcPr marL="32599" marR="32599" marT="0" marB="0"/>
                </a:tc>
                <a:tc>
                  <a:txBody>
                    <a:bodyPr/>
                    <a:lstStyle/>
                    <a:p>
                      <a:pPr algn="ctr">
                        <a:lnSpc>
                          <a:spcPct val="150000"/>
                        </a:lnSpc>
                        <a:spcAft>
                          <a:spcPts val="0"/>
                        </a:spcAft>
                      </a:pPr>
                      <a:r>
                        <a:rPr lang="ru-RU" sz="1200" dirty="0"/>
                        <a:t>Направление</a:t>
                      </a:r>
                      <a:endParaRPr lang="ru-RU" sz="1200" dirty="0">
                        <a:latin typeface="Calibri"/>
                        <a:ea typeface="Times New Roman"/>
                        <a:cs typeface="Times New Roman"/>
                      </a:endParaRPr>
                    </a:p>
                  </a:txBody>
                  <a:tcPr marL="32599" marR="32599" marT="0" marB="0"/>
                </a:tc>
                <a:tc>
                  <a:txBody>
                    <a:bodyPr/>
                    <a:lstStyle/>
                    <a:p>
                      <a:pPr algn="ctr">
                        <a:lnSpc>
                          <a:spcPct val="150000"/>
                        </a:lnSpc>
                        <a:spcAft>
                          <a:spcPts val="0"/>
                        </a:spcAft>
                      </a:pPr>
                      <a:r>
                        <a:rPr lang="ru-RU" sz="1200" dirty="0"/>
                        <a:t>Задачи</a:t>
                      </a:r>
                      <a:endParaRPr lang="ru-RU" sz="1200" dirty="0">
                        <a:latin typeface="Calibri"/>
                        <a:ea typeface="Times New Roman"/>
                        <a:cs typeface="Times New Roman"/>
                      </a:endParaRPr>
                    </a:p>
                  </a:txBody>
                  <a:tcPr marL="32599" marR="32599" marT="0" marB="0"/>
                </a:tc>
              </a:tr>
              <a:tr h="531584">
                <a:tc>
                  <a:txBody>
                    <a:bodyPr/>
                    <a:lstStyle/>
                    <a:p>
                      <a:pPr algn="just">
                        <a:lnSpc>
                          <a:spcPct val="150000"/>
                        </a:lnSpc>
                        <a:spcAft>
                          <a:spcPts val="0"/>
                        </a:spcAft>
                      </a:pPr>
                      <a:r>
                        <a:rPr lang="ru-RU" sz="1200" dirty="0"/>
                        <a:t>1</a:t>
                      </a:r>
                      <a:endParaRPr lang="ru-RU" sz="1200" dirty="0">
                        <a:latin typeface="Calibri"/>
                        <a:ea typeface="Times New Roman"/>
                        <a:cs typeface="Times New Roman"/>
                      </a:endParaRPr>
                    </a:p>
                  </a:txBody>
                  <a:tcPr marL="32599" marR="32599" marT="0" marB="0"/>
                </a:tc>
                <a:tc>
                  <a:txBody>
                    <a:bodyPr/>
                    <a:lstStyle/>
                    <a:p>
                      <a:pPr algn="just">
                        <a:lnSpc>
                          <a:spcPct val="150000"/>
                        </a:lnSpc>
                        <a:spcAft>
                          <a:spcPts val="0"/>
                        </a:spcAft>
                      </a:pPr>
                      <a:r>
                        <a:rPr lang="ru-RU" sz="1200" dirty="0"/>
                        <a:t>Составление системы стимулирования педагогов</a:t>
                      </a:r>
                      <a:endParaRPr lang="ru-RU" sz="1200" dirty="0">
                        <a:latin typeface="Calibri"/>
                        <a:ea typeface="Times New Roman"/>
                        <a:cs typeface="Times New Roman"/>
                      </a:endParaRPr>
                    </a:p>
                  </a:txBody>
                  <a:tcPr marL="32599" marR="32599" marT="0" marB="0"/>
                </a:tc>
                <a:tc>
                  <a:txBody>
                    <a:bodyPr/>
                    <a:lstStyle/>
                    <a:p>
                      <a:pPr algn="just">
                        <a:lnSpc>
                          <a:spcPct val="150000"/>
                        </a:lnSpc>
                        <a:spcAft>
                          <a:spcPts val="0"/>
                        </a:spcAft>
                      </a:pPr>
                      <a:r>
                        <a:rPr lang="ru-RU" sz="900" dirty="0"/>
                        <a:t>- </a:t>
                      </a:r>
                      <a:r>
                        <a:rPr lang="ru-RU" sz="1200" dirty="0"/>
                        <a:t>Внесение изменений в положение о стимулирующих надбавках</a:t>
                      </a:r>
                      <a:endParaRPr lang="ru-RU" sz="1200" dirty="0">
                        <a:latin typeface="Calibri"/>
                        <a:ea typeface="Times New Roman"/>
                        <a:cs typeface="Times New Roman"/>
                      </a:endParaRPr>
                    </a:p>
                  </a:txBody>
                  <a:tcPr marL="32599" marR="32599" marT="0" marB="0"/>
                </a:tc>
              </a:tr>
              <a:tr h="1023245">
                <a:tc>
                  <a:txBody>
                    <a:bodyPr/>
                    <a:lstStyle/>
                    <a:p>
                      <a:pPr algn="just">
                        <a:lnSpc>
                          <a:spcPct val="150000"/>
                        </a:lnSpc>
                        <a:spcAft>
                          <a:spcPts val="0"/>
                        </a:spcAft>
                      </a:pPr>
                      <a:r>
                        <a:rPr lang="ru-RU" sz="1200" dirty="0"/>
                        <a:t>2</a:t>
                      </a:r>
                      <a:endParaRPr lang="ru-RU" sz="1200" dirty="0">
                        <a:latin typeface="Calibri"/>
                        <a:ea typeface="Times New Roman"/>
                        <a:cs typeface="Times New Roman"/>
                      </a:endParaRPr>
                    </a:p>
                  </a:txBody>
                  <a:tcPr marL="32599" marR="32599" marT="0" marB="0"/>
                </a:tc>
                <a:tc>
                  <a:txBody>
                    <a:bodyPr/>
                    <a:lstStyle/>
                    <a:p>
                      <a:pPr algn="just">
                        <a:lnSpc>
                          <a:spcPct val="150000"/>
                        </a:lnSpc>
                        <a:spcAft>
                          <a:spcPts val="0"/>
                        </a:spcAft>
                      </a:pPr>
                      <a:r>
                        <a:rPr lang="ru-RU" sz="1200" dirty="0"/>
                        <a:t>Контроль и оценка деятельности педагогов</a:t>
                      </a:r>
                      <a:endParaRPr lang="ru-RU" sz="1200" dirty="0">
                        <a:latin typeface="Calibri"/>
                        <a:ea typeface="Times New Roman"/>
                        <a:cs typeface="Times New Roman"/>
                      </a:endParaRPr>
                    </a:p>
                  </a:txBody>
                  <a:tcPr marL="32599" marR="32599" marT="0" marB="0"/>
                </a:tc>
                <a:tc>
                  <a:txBody>
                    <a:bodyPr/>
                    <a:lstStyle/>
                    <a:p>
                      <a:pPr>
                        <a:lnSpc>
                          <a:spcPct val="100000"/>
                        </a:lnSpc>
                        <a:spcAft>
                          <a:spcPts val="0"/>
                        </a:spcAft>
                      </a:pPr>
                      <a:r>
                        <a:rPr lang="ru-RU" sz="1200" dirty="0"/>
                        <a:t>- Усовершенствование системы контроля в ДОУ </a:t>
                      </a:r>
                      <a:br>
                        <a:rPr lang="ru-RU" sz="1200" dirty="0"/>
                      </a:br>
                      <a:r>
                        <a:rPr lang="ru-RU" sz="1200" dirty="0"/>
                        <a:t>- Разработка критериев и показателей результативности педагогов</a:t>
                      </a:r>
                      <a:br>
                        <a:rPr lang="ru-RU" sz="1200" dirty="0"/>
                      </a:br>
                      <a:r>
                        <a:rPr lang="ru-RU" sz="1200" dirty="0"/>
                        <a:t>- Обсуждение результатов контроля и выработка рекомендаций </a:t>
                      </a:r>
                      <a:br>
                        <a:rPr lang="ru-RU" sz="1200" dirty="0"/>
                      </a:br>
                      <a:r>
                        <a:rPr lang="ru-RU" sz="1200" dirty="0"/>
                        <a:t>- Выявление и анализ затруднений в работе педагогов</a:t>
                      </a:r>
                      <a:br>
                        <a:rPr lang="ru-RU" sz="1200" dirty="0"/>
                      </a:br>
                      <a:r>
                        <a:rPr lang="ru-RU" sz="1200" dirty="0"/>
                        <a:t>- Посещение занятий</a:t>
                      </a:r>
                      <a:br>
                        <a:rPr lang="ru-RU" sz="1200" dirty="0"/>
                      </a:br>
                      <a:r>
                        <a:rPr lang="ru-RU" sz="1200" dirty="0"/>
                        <a:t>- Изучение системы учета достижений детей и педагогов в различных видах деятельности.</a:t>
                      </a:r>
                      <a:br>
                        <a:rPr lang="ru-RU" sz="1200" dirty="0"/>
                      </a:br>
                      <a:r>
                        <a:rPr lang="ru-RU" sz="1200" dirty="0"/>
                        <a:t>- Педсовет по итогам года </a:t>
                      </a:r>
                      <a:endParaRPr lang="ru-RU" sz="1200" dirty="0">
                        <a:latin typeface="Calibri"/>
                        <a:ea typeface="Times New Roman"/>
                        <a:cs typeface="Times New Roman"/>
                      </a:endParaRPr>
                    </a:p>
                  </a:txBody>
                  <a:tcPr marL="32599" marR="32599" marT="0" marB="0"/>
                </a:tc>
              </a:tr>
              <a:tr h="834143">
                <a:tc>
                  <a:txBody>
                    <a:bodyPr/>
                    <a:lstStyle/>
                    <a:p>
                      <a:pPr algn="just">
                        <a:lnSpc>
                          <a:spcPct val="150000"/>
                        </a:lnSpc>
                        <a:spcAft>
                          <a:spcPts val="0"/>
                        </a:spcAft>
                      </a:pPr>
                      <a:r>
                        <a:rPr lang="ru-RU" sz="1200" dirty="0"/>
                        <a:t>3</a:t>
                      </a:r>
                      <a:endParaRPr lang="ru-RU" sz="1200" dirty="0">
                        <a:latin typeface="Calibri"/>
                        <a:ea typeface="Times New Roman"/>
                        <a:cs typeface="Times New Roman"/>
                      </a:endParaRPr>
                    </a:p>
                  </a:txBody>
                  <a:tcPr marL="32599" marR="32599" marT="0" marB="0"/>
                </a:tc>
                <a:tc>
                  <a:txBody>
                    <a:bodyPr/>
                    <a:lstStyle/>
                    <a:p>
                      <a:pPr algn="just">
                        <a:lnSpc>
                          <a:spcPct val="150000"/>
                        </a:lnSpc>
                        <a:spcAft>
                          <a:spcPts val="0"/>
                        </a:spcAft>
                      </a:pPr>
                      <a:r>
                        <a:rPr lang="ru-RU" sz="1200" dirty="0"/>
                        <a:t>Делегирование полномочий</a:t>
                      </a:r>
                      <a:endParaRPr lang="ru-RU" sz="1200" dirty="0">
                        <a:latin typeface="Calibri"/>
                        <a:ea typeface="Times New Roman"/>
                        <a:cs typeface="Times New Roman"/>
                      </a:endParaRPr>
                    </a:p>
                  </a:txBody>
                  <a:tcPr marL="32599" marR="32599" marT="0" marB="0"/>
                </a:tc>
                <a:tc>
                  <a:txBody>
                    <a:bodyPr/>
                    <a:lstStyle/>
                    <a:p>
                      <a:pPr>
                        <a:lnSpc>
                          <a:spcPct val="100000"/>
                        </a:lnSpc>
                        <a:spcAft>
                          <a:spcPts val="0"/>
                        </a:spcAft>
                      </a:pPr>
                      <a:r>
                        <a:rPr lang="ru-RU" sz="1200" dirty="0"/>
                        <a:t>- Разработка методического и психологического обеспечения делегирования полномочий педагогам (памятки).</a:t>
                      </a:r>
                      <a:br>
                        <a:rPr lang="ru-RU" sz="1200" dirty="0"/>
                      </a:br>
                      <a:r>
                        <a:rPr lang="ru-RU" sz="1200" dirty="0"/>
                        <a:t>- Привлечение педагогов к управленческой деятельности через городские МО, мастер - классы, семинары, консилиумы и т.д.</a:t>
                      </a:r>
                      <a:br>
                        <a:rPr lang="ru-RU" sz="1200" dirty="0"/>
                      </a:br>
                      <a:r>
                        <a:rPr lang="ru-RU" sz="1200" dirty="0"/>
                        <a:t>- Сопровождение внедрения педагогами авторских программ, технологий, средств обучения дошкольников</a:t>
                      </a:r>
                      <a:endParaRPr lang="ru-RU" sz="1200" dirty="0">
                        <a:latin typeface="Calibri"/>
                        <a:ea typeface="Times New Roman"/>
                        <a:cs typeface="Times New Roman"/>
                      </a:endParaRPr>
                    </a:p>
                  </a:txBody>
                  <a:tcPr marL="32599" marR="32599" marT="0" marB="0"/>
                </a:tc>
              </a:tr>
              <a:tr h="731189">
                <a:tc>
                  <a:txBody>
                    <a:bodyPr/>
                    <a:lstStyle/>
                    <a:p>
                      <a:pPr algn="just">
                        <a:lnSpc>
                          <a:spcPct val="150000"/>
                        </a:lnSpc>
                        <a:spcAft>
                          <a:spcPts val="0"/>
                        </a:spcAft>
                      </a:pPr>
                      <a:r>
                        <a:rPr lang="ru-RU" sz="1200" dirty="0"/>
                        <a:t>4</a:t>
                      </a:r>
                      <a:endParaRPr lang="ru-RU" sz="1200" dirty="0">
                        <a:latin typeface="Calibri"/>
                        <a:ea typeface="Times New Roman"/>
                        <a:cs typeface="Times New Roman"/>
                      </a:endParaRPr>
                    </a:p>
                  </a:txBody>
                  <a:tcPr marL="32599" marR="32599" marT="0" marB="0"/>
                </a:tc>
                <a:tc>
                  <a:txBody>
                    <a:bodyPr/>
                    <a:lstStyle/>
                    <a:p>
                      <a:pPr algn="just">
                        <a:lnSpc>
                          <a:spcPct val="150000"/>
                        </a:lnSpc>
                        <a:spcAft>
                          <a:spcPts val="0"/>
                        </a:spcAft>
                      </a:pPr>
                      <a:r>
                        <a:rPr lang="ru-RU" sz="1200" dirty="0"/>
                        <a:t>Привлечение к участию в управлении и перспективном планировании ДОУ</a:t>
                      </a:r>
                      <a:endParaRPr lang="ru-RU" sz="1200" dirty="0">
                        <a:latin typeface="Calibri"/>
                        <a:ea typeface="Times New Roman"/>
                        <a:cs typeface="Times New Roman"/>
                      </a:endParaRPr>
                    </a:p>
                  </a:txBody>
                  <a:tcPr marL="32599" marR="32599" marT="0" marB="0"/>
                </a:tc>
                <a:tc>
                  <a:txBody>
                    <a:bodyPr/>
                    <a:lstStyle/>
                    <a:p>
                      <a:pPr>
                        <a:lnSpc>
                          <a:spcPct val="100000"/>
                        </a:lnSpc>
                        <a:spcAft>
                          <a:spcPts val="0"/>
                        </a:spcAft>
                      </a:pPr>
                      <a:r>
                        <a:rPr lang="ru-RU" sz="1200" dirty="0"/>
                        <a:t>- Привлечение к проведению тематических проектно-ориентированных мероприятий </a:t>
                      </a:r>
                      <a:br>
                        <a:rPr lang="ru-RU" sz="1200" dirty="0"/>
                      </a:br>
                      <a:r>
                        <a:rPr lang="ru-RU" sz="1200" dirty="0"/>
                        <a:t>- Организация творческих групп педагогов </a:t>
                      </a:r>
                      <a:br>
                        <a:rPr lang="ru-RU" sz="1200" dirty="0"/>
                      </a:br>
                      <a:r>
                        <a:rPr lang="ru-RU" sz="1200" dirty="0"/>
                        <a:t>- Разработка рекомендаций для педагогов </a:t>
                      </a:r>
                      <a:endParaRPr lang="ru-RU" sz="1200" dirty="0">
                        <a:latin typeface="Calibri"/>
                        <a:ea typeface="Times New Roman"/>
                        <a:cs typeface="Times New Roman"/>
                      </a:endParaRPr>
                    </a:p>
                  </a:txBody>
                  <a:tcPr marL="32599" marR="32599" marT="0" marB="0"/>
                </a:tc>
              </a:tr>
              <a:tr h="1827972">
                <a:tc>
                  <a:txBody>
                    <a:bodyPr/>
                    <a:lstStyle/>
                    <a:p>
                      <a:pPr algn="just">
                        <a:lnSpc>
                          <a:spcPct val="150000"/>
                        </a:lnSpc>
                        <a:spcAft>
                          <a:spcPts val="0"/>
                        </a:spcAft>
                      </a:pPr>
                      <a:r>
                        <a:rPr lang="ru-RU" sz="1200" dirty="0"/>
                        <a:t>5</a:t>
                      </a:r>
                      <a:endParaRPr lang="ru-RU" sz="1200" dirty="0">
                        <a:latin typeface="Calibri"/>
                        <a:ea typeface="Times New Roman"/>
                        <a:cs typeface="Times New Roman"/>
                      </a:endParaRPr>
                    </a:p>
                  </a:txBody>
                  <a:tcPr marL="32599" marR="32599" marT="0" marB="0"/>
                </a:tc>
                <a:tc>
                  <a:txBody>
                    <a:bodyPr/>
                    <a:lstStyle/>
                    <a:p>
                      <a:pPr algn="just">
                        <a:lnSpc>
                          <a:spcPct val="100000"/>
                        </a:lnSpc>
                        <a:spcAft>
                          <a:spcPts val="0"/>
                        </a:spcAft>
                      </a:pPr>
                      <a:r>
                        <a:rPr lang="ru-RU" sz="1200" dirty="0"/>
                        <a:t>Сопровождение инновационной деятельности педагогов</a:t>
                      </a:r>
                      <a:br>
                        <a:rPr lang="ru-RU" sz="1200" dirty="0"/>
                      </a:br>
                      <a:endParaRPr lang="ru-RU" sz="1200" dirty="0">
                        <a:latin typeface="Calibri"/>
                        <a:ea typeface="Times New Roman"/>
                        <a:cs typeface="Times New Roman"/>
                      </a:endParaRPr>
                    </a:p>
                  </a:txBody>
                  <a:tcPr marL="32599" marR="32599" marT="0" marB="0"/>
                </a:tc>
                <a:tc>
                  <a:txBody>
                    <a:bodyPr/>
                    <a:lstStyle/>
                    <a:p>
                      <a:pPr>
                        <a:lnSpc>
                          <a:spcPct val="100000"/>
                        </a:lnSpc>
                        <a:spcAft>
                          <a:spcPts val="0"/>
                        </a:spcAft>
                      </a:pPr>
                      <a:r>
                        <a:rPr lang="ru-RU" sz="1200" dirty="0"/>
                        <a:t>-Разработка методического и психологического обеспечения инновационной деятельности педагогов</a:t>
                      </a:r>
                      <a:br>
                        <a:rPr lang="ru-RU" sz="1200" dirty="0"/>
                      </a:br>
                      <a:r>
                        <a:rPr lang="ru-RU" sz="1200" dirty="0"/>
                        <a:t>- Разработка плана повышения квалификации педагогов </a:t>
                      </a:r>
                      <a:br>
                        <a:rPr lang="ru-RU" sz="1200" dirty="0"/>
                      </a:br>
                      <a:r>
                        <a:rPr lang="ru-RU" sz="1200" dirty="0"/>
                        <a:t>- Оформление индивидуальных планов подготовки педагогов к аттестации</a:t>
                      </a:r>
                      <a:br>
                        <a:rPr lang="ru-RU" sz="1200" dirty="0"/>
                      </a:br>
                      <a:r>
                        <a:rPr lang="ru-RU" sz="1200" dirty="0"/>
                        <a:t>- Педсоветы </a:t>
                      </a:r>
                      <a:br>
                        <a:rPr lang="ru-RU" sz="1200" dirty="0"/>
                      </a:br>
                      <a:r>
                        <a:rPr lang="ru-RU" sz="1200" dirty="0"/>
                        <a:t>- Анализ используемых педагогами технологий с точки зрения успешности достижений детей</a:t>
                      </a:r>
                      <a:br>
                        <a:rPr lang="ru-RU" sz="1200" dirty="0"/>
                      </a:br>
                      <a:r>
                        <a:rPr lang="ru-RU" sz="1200" dirty="0"/>
                        <a:t>- Определение перспектив участия педагогов в конкурсах профессионального мастерства</a:t>
                      </a:r>
                      <a:endParaRPr lang="ru-RU" sz="1200" dirty="0">
                        <a:latin typeface="Calibri"/>
                        <a:ea typeface="Times New Roman"/>
                        <a:cs typeface="Times New Roman"/>
                      </a:endParaRPr>
                    </a:p>
                  </a:txBody>
                  <a:tcPr marL="32599" marR="32599" marT="0" marB="0"/>
                </a:tc>
              </a:tr>
            </a:tbl>
          </a:graphicData>
        </a:graphic>
      </p:graphicFrame>
      <p:sp>
        <p:nvSpPr>
          <p:cNvPr id="34817" name="Rectangle 1"/>
          <p:cNvSpPr>
            <a:spLocks noChangeArrowheads="1"/>
          </p:cNvSpPr>
          <p:nvPr/>
        </p:nvSpPr>
        <p:spPr bwMode="auto">
          <a:xfrm>
            <a:off x="500034" y="0"/>
            <a:ext cx="7140096"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ea typeface="Times New Roman" pitchFamily="18" charset="0"/>
                <a:cs typeface="Arial" pitchFamily="34" charset="0"/>
              </a:rPr>
              <a:t>         Таблица 2.Система мотивационного управления в МДОУ ДС № 6 «Сказка»</a:t>
            </a:r>
            <a:endParaRPr kumimoji="0" lang="ru-RU" sz="1800" b="0" i="0" u="none" strike="noStrike" cap="none" normalizeH="0" baseline="0" dirty="0" smtClean="0">
              <a:ln>
                <a:noFill/>
              </a:ln>
              <a:solidFill>
                <a:schemeClr val="tx1"/>
              </a:solidFill>
              <a:effectLst/>
              <a:cs typeface="Arial" pitchFamily="34"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239000" cy="642942"/>
          </a:xfrm>
        </p:spPr>
        <p:txBody>
          <a:bodyPr>
            <a:normAutofit/>
          </a:bodyPr>
          <a:lstStyle/>
          <a:p>
            <a:pPr algn="ctr"/>
            <a:r>
              <a:rPr lang="ru-RU" sz="2400" dirty="0" smtClean="0"/>
              <a:t>ЗАКЛЮЧЕНИЕ.</a:t>
            </a:r>
            <a:r>
              <a:rPr lang="ru-RU" sz="1800" dirty="0" smtClean="0"/>
              <a:t/>
            </a:r>
            <a:br>
              <a:rPr lang="ru-RU" sz="1800" dirty="0" smtClean="0"/>
            </a:br>
            <a:endParaRPr lang="ru-RU" sz="1800" dirty="0"/>
          </a:p>
        </p:txBody>
      </p:sp>
      <p:sp>
        <p:nvSpPr>
          <p:cNvPr id="3" name="Содержимое 2"/>
          <p:cNvSpPr>
            <a:spLocks noGrp="1"/>
          </p:cNvSpPr>
          <p:nvPr>
            <p:ph idx="1"/>
          </p:nvPr>
        </p:nvSpPr>
        <p:spPr>
          <a:xfrm>
            <a:off x="571472" y="785794"/>
            <a:ext cx="7239000" cy="5741380"/>
          </a:xfrm>
        </p:spPr>
        <p:txBody>
          <a:bodyPr>
            <a:noAutofit/>
          </a:bodyPr>
          <a:lstStyle/>
          <a:p>
            <a:r>
              <a:rPr lang="ru-RU" sz="2000" b="1" dirty="0" smtClean="0">
                <a:latin typeface="Times New Roman" pitchFamily="18" charset="0"/>
                <a:cs typeface="Times New Roman" pitchFamily="18" charset="0"/>
              </a:rPr>
              <a:t>В ходе анализа современных научных подходов к мотивации труда персонала определено, что мотивация - это совокупность причин психологического характера, объясняющих поведение человека, его начало, направленность и активность, и что стимулирование выступает основным фактором мотивации основной деятельности педагогического коллектива, представляя собой целенаправленное воздействие, которое усиливает побуждение к определенному поведению. Стимулирование означает непосредственное применение оптимально подобранного комплекса мотивов и стимулов, побуждающих работников к эффективному труду.</a:t>
            </a:r>
          </a:p>
          <a:p>
            <a:r>
              <a:rPr lang="ru-RU" sz="2000" b="1" dirty="0" smtClean="0">
                <a:latin typeface="Times New Roman" pitchFamily="18" charset="0"/>
                <a:cs typeface="Times New Roman" pitchFamily="18" charset="0"/>
              </a:rPr>
              <a:t>Определено, что теории содержания мотивации основное внимание уделяют тому, как различные группы потребностей оказывают влияние на поведение человека. Широко признанными концепциями этой группы являются теории </a:t>
            </a:r>
            <a:r>
              <a:rPr lang="ru-RU" sz="2000" b="1" dirty="0" err="1" smtClean="0">
                <a:latin typeface="Times New Roman" pitchFamily="18" charset="0"/>
                <a:cs typeface="Times New Roman" pitchFamily="18" charset="0"/>
              </a:rPr>
              <a:t>А.Маслоу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Ф.Герцберга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В.Врума</a:t>
            </a:r>
            <a:r>
              <a:rPr lang="ru-RU" sz="2000" b="1" dirty="0" smtClean="0">
                <a:latin typeface="Times New Roman" pitchFamily="18" charset="0"/>
                <a:cs typeface="Times New Roman" pitchFamily="18" charset="0"/>
              </a:rPr>
              <a:t>, Л.Портера, </a:t>
            </a:r>
            <a:r>
              <a:rPr lang="ru-RU" sz="2000" b="1" dirty="0" err="1" smtClean="0">
                <a:latin typeface="Times New Roman" pitchFamily="18" charset="0"/>
                <a:cs typeface="Times New Roman" pitchFamily="18" charset="0"/>
              </a:rPr>
              <a:t>Э.Лоулера</a:t>
            </a:r>
            <a:r>
              <a:rPr lang="ru-RU" sz="2000" b="1" dirty="0" smtClean="0">
                <a:latin typeface="Times New Roman" pitchFamily="18" charset="0"/>
                <a:cs typeface="Times New Roman" pitchFamily="18" charset="0"/>
              </a:rPr>
              <a:t> и т.д. </a:t>
            </a:r>
          </a:p>
          <a:p>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28596" y="357166"/>
            <a:ext cx="7239000" cy="6072230"/>
          </a:xfrm>
        </p:spPr>
        <p:txBody>
          <a:bodyPr>
            <a:normAutofit/>
          </a:bodyPr>
          <a:lstStyle/>
          <a:p>
            <a:r>
              <a:rPr lang="ru-RU" sz="2000" b="1" dirty="0" smtClean="0">
                <a:latin typeface="Times New Roman" pitchFamily="18" charset="0"/>
                <a:cs typeface="Times New Roman" pitchFamily="18" charset="0"/>
              </a:rPr>
              <a:t>На основе анализа и обобщения исследований ученых в области мотивации труда, систематизирована классификация стимулов трудовой деятельности работников образования. Важнейшим видом стимулирования является материальное. Этот вид состоит из материально-денежного и </a:t>
            </a:r>
            <a:r>
              <a:rPr lang="ru-RU" sz="2000" b="1" dirty="0" err="1" smtClean="0">
                <a:latin typeface="Times New Roman" pitchFamily="18" charset="0"/>
                <a:cs typeface="Times New Roman" pitchFamily="18" charset="0"/>
              </a:rPr>
              <a:t>материально-неденежного</a:t>
            </a:r>
            <a:r>
              <a:rPr lang="ru-RU" sz="2000" b="1" dirty="0" smtClean="0">
                <a:latin typeface="Times New Roman" pitchFamily="18" charset="0"/>
                <a:cs typeface="Times New Roman" pitchFamily="18" charset="0"/>
              </a:rPr>
              <a:t> стимулирования.</a:t>
            </a:r>
          </a:p>
          <a:p>
            <a:r>
              <a:rPr lang="ru-RU" sz="2000" b="1" dirty="0" smtClean="0">
                <a:latin typeface="Times New Roman" pitchFamily="18" charset="0"/>
                <a:cs typeface="Times New Roman" pitchFamily="18" charset="0"/>
              </a:rPr>
              <a:t>Вторым является духовное стимулирование, которое содержит в себе социальные, моральные, эстетические, социально-политические стимулы.</a:t>
            </a:r>
          </a:p>
          <a:p>
            <a:r>
              <a:rPr lang="ru-RU" sz="2000" b="1" dirty="0" smtClean="0">
                <a:latin typeface="Times New Roman" pitchFamily="18" charset="0"/>
                <a:cs typeface="Times New Roman" pitchFamily="18" charset="0"/>
              </a:rPr>
              <a:t>В результате системного и комплексного подхода к формированию системы мотивации и стимулирования учреждения повышается уровень производительности труда, налаживается система планирования и контроля. Качественно сформированная и отлаженная система мотивации и стимулирования персонала становится фундаментом стабильности и конкурентоспособности учреждения</a:t>
            </a:r>
            <a:r>
              <a:rPr lang="ru-RU" sz="1800" b="1" dirty="0" smtClean="0">
                <a:latin typeface="Times New Roman" pitchFamily="18" charset="0"/>
                <a:cs typeface="Times New Roman" pitchFamily="18" charset="0"/>
              </a:rPr>
              <a:t>.</a:t>
            </a:r>
            <a:endParaRPr lang="ru-RU"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142844" y="214290"/>
            <a:ext cx="7929618" cy="6429420"/>
          </a:xfrm>
        </p:spPr>
        <p:txBody>
          <a:bodyPr>
            <a:normAutofit fontScale="25000" lnSpcReduction="20000"/>
          </a:bodyPr>
          <a:lstStyle/>
          <a:p>
            <a:pPr>
              <a:lnSpc>
                <a:spcPct val="120000"/>
              </a:lnSpc>
            </a:pPr>
            <a:r>
              <a:rPr lang="en-US" sz="8000"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Эффективность деятельности образовательного учреждения непосредственно зависит от качества управления не только его финансами, но и непосредственно педагогическим коллективом. Руководители всегда сознавали, что необходимо побуждать людей работать на организацию. Однако они полагали, что для этого достаточно простого материального вознаграждения. Функция мотивирования - является одной из ключевых функций управления персоналом. Реализация руководителем данной функции требует знания мотивов личности, умения их использовать. Грамотный учет закономерностей мотивации является залогом эффективной реализации этой функции и, следовательно, решающим фактором эффективности управленческой деятельности в целом. Ключевую роль мотивирования подчеркивают практически все ведущие теоретики и практики управления. Например, Ли </a:t>
            </a:r>
            <a:r>
              <a:rPr lang="ru-RU" sz="8000" b="1" dirty="0" err="1" smtClean="0">
                <a:latin typeface="Times New Roman" pitchFamily="18" charset="0"/>
                <a:cs typeface="Times New Roman" pitchFamily="18" charset="0"/>
              </a:rPr>
              <a:t>Якокка</a:t>
            </a:r>
            <a:r>
              <a:rPr lang="ru-RU" sz="8000" b="1" dirty="0" smtClean="0">
                <a:latin typeface="Times New Roman" pitchFamily="18" charset="0"/>
                <a:cs typeface="Times New Roman" pitchFamily="18" charset="0"/>
              </a:rPr>
              <a:t> сообщает: «Когда речь идет о том, чтобы предприятие двигать вперед, вся суть в мотивации людей». Известен и основной в этом отношении тезис практики управления: лучшее средство заставить человека сделать что-либо - это сделать так, чтобы он сам захотел это сделать. </a:t>
            </a:r>
          </a:p>
          <a:p>
            <a:pPr>
              <a:lnSpc>
                <a:spcPct val="120000"/>
              </a:lnSpc>
            </a:pPr>
            <a:r>
              <a:rPr lang="ru-RU" sz="8000" b="1" dirty="0" smtClean="0">
                <a:latin typeface="Times New Roman" pitchFamily="18" charset="0"/>
                <a:cs typeface="Times New Roman" pitchFamily="18" charset="0"/>
              </a:rPr>
              <a:t> </a:t>
            </a:r>
          </a:p>
          <a:p>
            <a:pPr>
              <a:lnSpc>
                <a:spcPct val="120000"/>
              </a:lnSpc>
            </a:pPr>
            <a:r>
              <a:rPr lang="ru-RU" sz="8000" b="1" dirty="0" smtClean="0">
                <a:latin typeface="Times New Roman" pitchFamily="18" charset="0"/>
                <a:cs typeface="Times New Roman" pitchFamily="18" charset="0"/>
              </a:rPr>
              <a:t> </a:t>
            </a:r>
            <a:endParaRPr lang="ru-RU" sz="8000" dirty="0" smtClean="0">
              <a:latin typeface="Times New Roman" pitchFamily="18" charset="0"/>
              <a:cs typeface="Times New Roman" pitchFamily="18" charset="0"/>
            </a:endParaRPr>
          </a:p>
          <a:p>
            <a:r>
              <a:rPr lang="ru-RU" sz="2800" b="1" dirty="0" smtClean="0">
                <a:latin typeface="Times New Roman" pitchFamily="18" charset="0"/>
                <a:cs typeface="Times New Roman" pitchFamily="18" charset="0"/>
              </a:rPr>
              <a:t> </a:t>
            </a:r>
            <a:endParaRPr lang="ru-RU" sz="2800" dirty="0" smtClean="0">
              <a:latin typeface="Times New Roman" pitchFamily="18" charset="0"/>
              <a:cs typeface="Times New Roman" pitchFamily="18" charset="0"/>
            </a:endParaRPr>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r>
              <a:rPr lang="ru-RU" sz="800" b="1" dirty="0" smtClean="0"/>
              <a:t> </a:t>
            </a:r>
            <a:endParaRPr lang="ru-RU" sz="800" dirty="0" smtClean="0"/>
          </a:p>
          <a:p>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7239000" cy="500066"/>
          </a:xfrm>
        </p:spPr>
        <p:txBody>
          <a:bodyPr>
            <a:normAutofit/>
          </a:bodyPr>
          <a:lstStyle/>
          <a:p>
            <a:pPr algn="r"/>
            <a:r>
              <a:rPr lang="ru-RU" sz="2800" dirty="0" smtClean="0"/>
              <a:t>1. Основные теории мотивации.</a:t>
            </a:r>
            <a:endParaRPr lang="ru-RU" sz="2800" dirty="0"/>
          </a:p>
        </p:txBody>
      </p:sp>
      <p:sp>
        <p:nvSpPr>
          <p:cNvPr id="3" name="Содержимое 2"/>
          <p:cNvSpPr>
            <a:spLocks noGrp="1"/>
          </p:cNvSpPr>
          <p:nvPr>
            <p:ph idx="1"/>
          </p:nvPr>
        </p:nvSpPr>
        <p:spPr>
          <a:xfrm>
            <a:off x="357158" y="1214422"/>
            <a:ext cx="7239000" cy="5429288"/>
          </a:xfrm>
        </p:spPr>
        <p:txBody>
          <a:bodyPr>
            <a:noAutofit/>
          </a:bodyPr>
          <a:lstStyle/>
          <a:p>
            <a:r>
              <a:rPr lang="ru-RU" sz="2000" b="1" u="sng" dirty="0" smtClean="0">
                <a:latin typeface="Times New Roman" pitchFamily="18" charset="0"/>
                <a:cs typeface="Times New Roman" pitchFamily="18" charset="0"/>
              </a:rPr>
              <a:t>Мотивация</a:t>
            </a:r>
            <a:r>
              <a:rPr lang="ru-RU" sz="2000" b="1" dirty="0" smtClean="0">
                <a:latin typeface="Times New Roman" pitchFamily="18" charset="0"/>
                <a:cs typeface="Times New Roman" pitchFamily="18" charset="0"/>
              </a:rPr>
              <a:t> - одна из важнейших функций менеджмента. Она подразумевает систему факторов (побудительных сил), способствующих выполнению определенной задачи, направленной на достижение целей предприятия. </a:t>
            </a:r>
          </a:p>
          <a:p>
            <a:endParaRPr lang="ru-RU" sz="2000" b="1" dirty="0" smtClean="0">
              <a:latin typeface="Times New Roman" pitchFamily="18" charset="0"/>
              <a:cs typeface="Times New Roman" pitchFamily="18" charset="0"/>
            </a:endParaRPr>
          </a:p>
          <a:p>
            <a:r>
              <a:rPr lang="ru-RU" sz="2000" b="1" u="sng" dirty="0" smtClean="0">
                <a:latin typeface="Times New Roman" pitchFamily="18" charset="0"/>
                <a:cs typeface="Times New Roman" pitchFamily="18" charset="0"/>
              </a:rPr>
              <a:t>Мотивация</a:t>
            </a:r>
            <a:r>
              <a:rPr lang="ru-RU" sz="2000" b="1" dirty="0" smtClean="0">
                <a:latin typeface="Times New Roman" pitchFamily="18" charset="0"/>
                <a:cs typeface="Times New Roman" pitchFamily="18" charset="0"/>
              </a:rPr>
              <a:t> - процесс стимулирования человека (работника, исполнителя) или группы людей к деятельности, направленной на достижение целей организаций. </a:t>
            </a:r>
          </a:p>
          <a:p>
            <a:endParaRPr lang="ru-RU" sz="2000" b="1" dirty="0" smtClean="0">
              <a:latin typeface="Times New Roman" pitchFamily="18" charset="0"/>
              <a:cs typeface="Times New Roman" pitchFamily="18" charset="0"/>
            </a:endParaRPr>
          </a:p>
          <a:p>
            <a:r>
              <a:rPr lang="ru-RU" sz="2000" b="1" u="sng" dirty="0" smtClean="0">
                <a:latin typeface="Times New Roman" pitchFamily="18" charset="0"/>
                <a:cs typeface="Times New Roman" pitchFamily="18" charset="0"/>
              </a:rPr>
              <a:t>Мотивация </a:t>
            </a:r>
            <a:r>
              <a:rPr lang="ru-RU" sz="2000" b="1" dirty="0" smtClean="0">
                <a:latin typeface="Times New Roman" pitchFamily="18" charset="0"/>
                <a:cs typeface="Times New Roman" pitchFamily="18" charset="0"/>
              </a:rPr>
              <a:t>- сила, побуждающая к действию, </a:t>
            </a:r>
            <a:r>
              <a:rPr lang="ru-RU" sz="2000" b="1" dirty="0" err="1" smtClean="0">
                <a:latin typeface="Times New Roman" pitchFamily="18" charset="0"/>
                <a:cs typeface="Times New Roman" pitchFamily="18" charset="0"/>
              </a:rPr>
              <a:t>психоэнергетический</a:t>
            </a:r>
            <a:r>
              <a:rPr lang="ru-RU" sz="2000" b="1" dirty="0" smtClean="0">
                <a:latin typeface="Times New Roman" pitchFamily="18" charset="0"/>
                <a:cs typeface="Times New Roman" pitchFamily="18" charset="0"/>
              </a:rPr>
              <a:t> потенциал, нацеливающий человека на определенную деятельность, достижение определенной цели.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ru-RU" dirty="0" smtClean="0"/>
              <a:t> </a:t>
            </a:r>
            <a:endParaRPr lang="ru-RU" dirty="0"/>
          </a:p>
        </p:txBody>
      </p:sp>
      <p:sp>
        <p:nvSpPr>
          <p:cNvPr id="3" name="Содержимое 2"/>
          <p:cNvSpPr>
            <a:spLocks noGrp="1"/>
          </p:cNvSpPr>
          <p:nvPr>
            <p:ph idx="1"/>
          </p:nvPr>
        </p:nvSpPr>
        <p:spPr>
          <a:xfrm>
            <a:off x="457200" y="571480"/>
            <a:ext cx="7239000" cy="5884256"/>
          </a:xfrm>
        </p:spPr>
        <p:txBody>
          <a:bodyPr>
            <a:normAutofit fontScale="85000" lnSpcReduction="20000"/>
          </a:bodyPr>
          <a:lstStyle/>
          <a:p>
            <a:r>
              <a:rPr lang="ru-RU" b="1" u="sng" dirty="0" smtClean="0">
                <a:latin typeface="Times New Roman" pitchFamily="18" charset="0"/>
                <a:cs typeface="Times New Roman" pitchFamily="18" charset="0"/>
              </a:rPr>
              <a:t>Мотив</a:t>
            </a:r>
            <a:r>
              <a:rPr lang="ru-RU" b="1" dirty="0" smtClean="0">
                <a:latin typeface="Times New Roman" pitchFamily="18" charset="0"/>
                <a:cs typeface="Times New Roman" pitchFamily="18" charset="0"/>
              </a:rPr>
              <a:t> - внутреннее побуждение (импульс), которое заставляет человека поступать определенным образом. </a:t>
            </a:r>
          </a:p>
          <a:p>
            <a:r>
              <a:rPr lang="ru-RU" b="1" dirty="0" smtClean="0">
                <a:latin typeface="Times New Roman" pitchFamily="18" charset="0"/>
                <a:cs typeface="Times New Roman" pitchFamily="18" charset="0"/>
              </a:rPr>
              <a:t>Известно, что стимулирование человека непосредственно связано с удовлетворением его разнообразных потребностей (физиологических, духовных, экономических). </a:t>
            </a:r>
          </a:p>
          <a:p>
            <a:r>
              <a:rPr lang="ru-RU" b="1" u="sng" dirty="0" smtClean="0">
                <a:latin typeface="Times New Roman" pitchFamily="18" charset="0"/>
                <a:cs typeface="Times New Roman" pitchFamily="18" charset="0"/>
              </a:rPr>
              <a:t>Потребность </a:t>
            </a:r>
            <a:r>
              <a:rPr lang="ru-RU" b="1" dirty="0" smtClean="0">
                <a:latin typeface="Times New Roman" pitchFamily="18" charset="0"/>
                <a:cs typeface="Times New Roman" pitchFamily="18" charset="0"/>
              </a:rPr>
              <a:t>- осознанное отсутствие чего-либо, вызывающее побуждение к действию. Различают первичные и вторичные потребности. Первичные заложены генетически, а вторичные вырабатываются в ходе познания и опыта. Потребности можно удовлетворить вознаграждениями. </a:t>
            </a:r>
          </a:p>
          <a:p>
            <a:pPr algn="just"/>
            <a:r>
              <a:rPr lang="ru-RU" b="1" u="sng" dirty="0" smtClean="0">
                <a:latin typeface="Times New Roman" pitchFamily="18" charset="0"/>
                <a:cs typeface="Times New Roman" pitchFamily="18" charset="0"/>
              </a:rPr>
              <a:t>Вознаграждения </a:t>
            </a:r>
            <a:r>
              <a:rPr lang="ru-RU" b="1" dirty="0" smtClean="0">
                <a:latin typeface="Times New Roman" pitchFamily="18" charset="0"/>
                <a:cs typeface="Times New Roman" pitchFamily="18" charset="0"/>
              </a:rPr>
              <a:t>- это то, что человек считает для себя ценным. Менеджеры используют внешние вознаграждения (денежные </a:t>
            </a:r>
            <a:r>
              <a:rPr lang="ru-RU" b="1" dirty="0" err="1" smtClean="0">
                <a:latin typeface="Times New Roman" pitchFamily="18" charset="0"/>
                <a:cs typeface="Times New Roman" pitchFamily="18" charset="0"/>
              </a:rPr>
              <a:t>выплаы</a:t>
            </a:r>
            <a:r>
              <a:rPr lang="ru-RU" b="1" dirty="0" smtClean="0">
                <a:latin typeface="Times New Roman" pitchFamily="18" charset="0"/>
                <a:cs typeface="Times New Roman" pitchFamily="18" charset="0"/>
              </a:rPr>
              <a:t>, продвижения по службе) и внутренние вознаграждения, получаемые посредством самой работы (чувство успеха).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285720" y="428580"/>
            <a:ext cx="7239000" cy="6072254"/>
          </a:xfrm>
        </p:spPr>
        <p:txBody>
          <a:bodyPr>
            <a:noAutofit/>
          </a:bodyPr>
          <a:lstStyle/>
          <a:p>
            <a:pPr>
              <a:lnSpc>
                <a:spcPct val="120000"/>
              </a:lnSpc>
            </a:pPr>
            <a:r>
              <a:rPr lang="en-US" sz="2000" b="1"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Развитие теории мотивации началось с начала XX века. Выделяют следующие группы теорий мотивации: </a:t>
            </a:r>
          </a:p>
          <a:p>
            <a:pPr lvl="0">
              <a:lnSpc>
                <a:spcPct val="120000"/>
              </a:lnSpc>
            </a:pPr>
            <a:r>
              <a:rPr lang="ru-RU" sz="2000" b="1" dirty="0" smtClean="0">
                <a:latin typeface="Times New Roman" pitchFamily="18" charset="0"/>
                <a:cs typeface="Times New Roman" pitchFamily="18" charset="0"/>
              </a:rPr>
              <a:t>содержательные теории (</a:t>
            </a:r>
            <a:r>
              <a:rPr lang="ru-RU" sz="2000" b="1" dirty="0" err="1" smtClean="0">
                <a:latin typeface="Times New Roman" pitchFamily="18" charset="0"/>
                <a:cs typeface="Times New Roman" pitchFamily="18" charset="0"/>
              </a:rPr>
              <a:t>Маслоу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Герцберг</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МакКлелланд</a:t>
            </a:r>
            <a:r>
              <a:rPr lang="ru-RU" sz="2000" b="1" dirty="0" smtClean="0">
                <a:latin typeface="Times New Roman" pitchFamily="18" charset="0"/>
                <a:cs typeface="Times New Roman" pitchFamily="18" charset="0"/>
              </a:rPr>
              <a:t> и др.); </a:t>
            </a:r>
          </a:p>
          <a:p>
            <a:pPr lvl="0">
              <a:lnSpc>
                <a:spcPct val="120000"/>
              </a:lnSpc>
            </a:pPr>
            <a:r>
              <a:rPr lang="ru-RU" sz="2000" b="1" dirty="0" smtClean="0">
                <a:latin typeface="Times New Roman" pitchFamily="18" charset="0"/>
                <a:cs typeface="Times New Roman" pitchFamily="18" charset="0"/>
              </a:rPr>
              <a:t>процессуальные теории (</a:t>
            </a:r>
            <a:r>
              <a:rPr lang="ru-RU" sz="2000" b="1" dirty="0" err="1" smtClean="0">
                <a:latin typeface="Times New Roman" pitchFamily="18" charset="0"/>
                <a:cs typeface="Times New Roman" pitchFamily="18" charset="0"/>
              </a:rPr>
              <a:t>Врум</a:t>
            </a:r>
            <a:r>
              <a:rPr lang="ru-RU" sz="2000" b="1" dirty="0" smtClean="0">
                <a:latin typeface="Times New Roman" pitchFamily="18" charset="0"/>
                <a:cs typeface="Times New Roman" pitchFamily="18" charset="0"/>
              </a:rPr>
              <a:t> и др.); </a:t>
            </a:r>
          </a:p>
          <a:p>
            <a:pPr lvl="0">
              <a:lnSpc>
                <a:spcPct val="120000"/>
              </a:lnSpc>
            </a:pPr>
            <a:r>
              <a:rPr lang="ru-RU" sz="2000" b="1" dirty="0" smtClean="0">
                <a:latin typeface="Times New Roman" pitchFamily="18" charset="0"/>
                <a:cs typeface="Times New Roman" pitchFamily="18" charset="0"/>
              </a:rPr>
              <a:t>теории, основанные на отношении человека к труду (</a:t>
            </a:r>
            <a:r>
              <a:rPr lang="ru-RU" sz="2000" b="1" dirty="0" err="1" smtClean="0">
                <a:latin typeface="Times New Roman" pitchFamily="18" charset="0"/>
                <a:cs typeface="Times New Roman" pitchFamily="18" charset="0"/>
              </a:rPr>
              <a:t>Макгрегор</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Оучи</a:t>
            </a:r>
            <a:r>
              <a:rPr lang="ru-RU" sz="2000" b="1" dirty="0" smtClean="0">
                <a:latin typeface="Times New Roman" pitchFamily="18" charset="0"/>
                <a:cs typeface="Times New Roman" pitchFamily="18" charset="0"/>
              </a:rPr>
              <a:t>). </a:t>
            </a:r>
          </a:p>
          <a:p>
            <a:pPr>
              <a:lnSpc>
                <a:spcPct val="120000"/>
              </a:lnSpc>
            </a:pPr>
            <a:r>
              <a:rPr lang="ru-RU" sz="2000" b="1" dirty="0" smtClean="0">
                <a:latin typeface="Times New Roman" pitchFamily="18" charset="0"/>
                <a:cs typeface="Times New Roman" pitchFamily="18" charset="0"/>
              </a:rPr>
              <a:t>         Согласно теории А. </a:t>
            </a:r>
            <a:r>
              <a:rPr lang="ru-RU" sz="2000" b="1" dirty="0" err="1" smtClean="0">
                <a:latin typeface="Times New Roman" pitchFamily="18" charset="0"/>
                <a:cs typeface="Times New Roman" pitchFamily="18" charset="0"/>
              </a:rPr>
              <a:t>Маслоу</a:t>
            </a:r>
            <a:r>
              <a:rPr lang="ru-RU" sz="2000" b="1" dirty="0" smtClean="0">
                <a:latin typeface="Times New Roman" pitchFamily="18" charset="0"/>
                <a:cs typeface="Times New Roman" pitchFamily="18" charset="0"/>
              </a:rPr>
              <a:t>, существует пять основных типов потребностей:   </a:t>
            </a:r>
          </a:p>
          <a:p>
            <a:pPr lvl="0">
              <a:lnSpc>
                <a:spcPct val="120000"/>
              </a:lnSpc>
            </a:pPr>
            <a:r>
              <a:rPr lang="ru-RU" sz="2000" b="1" dirty="0" smtClean="0">
                <a:latin typeface="Times New Roman" pitchFamily="18" charset="0"/>
                <a:cs typeface="Times New Roman" pitchFamily="18" charset="0"/>
              </a:rPr>
              <a:t>физиологические потребности (уровень 1); </a:t>
            </a:r>
          </a:p>
          <a:p>
            <a:pPr lvl="0">
              <a:lnSpc>
                <a:spcPct val="120000"/>
              </a:lnSpc>
            </a:pPr>
            <a:r>
              <a:rPr lang="ru-RU" sz="2000" b="1" dirty="0" smtClean="0">
                <a:latin typeface="Times New Roman" pitchFamily="18" charset="0"/>
                <a:cs typeface="Times New Roman" pitchFamily="18" charset="0"/>
              </a:rPr>
              <a:t>потребность в безопасности (уровень 2); </a:t>
            </a:r>
          </a:p>
          <a:p>
            <a:pPr lvl="0">
              <a:lnSpc>
                <a:spcPct val="120000"/>
              </a:lnSpc>
            </a:pPr>
            <a:r>
              <a:rPr lang="ru-RU" sz="2000" b="1" dirty="0" smtClean="0">
                <a:latin typeface="Times New Roman" pitchFamily="18" charset="0"/>
                <a:cs typeface="Times New Roman" pitchFamily="18" charset="0"/>
              </a:rPr>
              <a:t>социальные потребности (уровень 3); </a:t>
            </a:r>
          </a:p>
          <a:p>
            <a:pPr lvl="0">
              <a:lnSpc>
                <a:spcPct val="120000"/>
              </a:lnSpc>
            </a:pPr>
            <a:r>
              <a:rPr lang="ru-RU" sz="2000" b="1" dirty="0" smtClean="0">
                <a:latin typeface="Times New Roman" pitchFamily="18" charset="0"/>
                <a:cs typeface="Times New Roman" pitchFamily="18" charset="0"/>
              </a:rPr>
              <a:t>потребность в уважении и самоутверждении (уровень 4); </a:t>
            </a:r>
          </a:p>
          <a:p>
            <a:pPr lvl="0">
              <a:lnSpc>
                <a:spcPct val="120000"/>
              </a:lnSpc>
            </a:pPr>
            <a:r>
              <a:rPr lang="ru-RU" sz="2000" b="1" dirty="0" smtClean="0">
                <a:latin typeface="Times New Roman" pitchFamily="18" charset="0"/>
                <a:cs typeface="Times New Roman" pitchFamily="18" charset="0"/>
              </a:rPr>
              <a:t>потребность в самовыражении (уровень 5).</a:t>
            </a:r>
          </a:p>
          <a:p>
            <a:endParaRPr lang="ru-RU" sz="20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5719"/>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571480"/>
            <a:ext cx="7239000" cy="5884256"/>
          </a:xfrm>
        </p:spPr>
        <p:txBody>
          <a:bodyPr>
            <a:normAutofit fontScale="77500" lnSpcReduction="20000"/>
          </a:bodyPr>
          <a:lstStyle/>
          <a:p>
            <a:pPr>
              <a:lnSpc>
                <a:spcPct val="120000"/>
              </a:lnSpc>
            </a:pPr>
            <a:r>
              <a:rPr lang="en-US" sz="2800" b="1"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Эти потребности образуют иерархическую структуру, которая определяет поведение человека, причем потребности высшего уровня не мотивируют человека, пока хотя бы частично не удовлетворены потребности нижнего уровня. </a:t>
            </a:r>
          </a:p>
          <a:p>
            <a:pPr>
              <a:lnSpc>
                <a:spcPct val="120000"/>
              </a:lnSpc>
            </a:pPr>
            <a:r>
              <a:rPr lang="en-US" sz="2800" b="1"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В основе теории </a:t>
            </a:r>
            <a:r>
              <a:rPr lang="ru-RU" sz="2800" b="1" dirty="0" err="1" smtClean="0">
                <a:latin typeface="Times New Roman" pitchFamily="18" charset="0"/>
                <a:cs typeface="Times New Roman" pitchFamily="18" charset="0"/>
              </a:rPr>
              <a:t>Маслоу</a:t>
            </a:r>
            <a:r>
              <a:rPr lang="ru-RU" sz="2800" b="1" dirty="0" smtClean="0">
                <a:latin typeface="Times New Roman" pitchFamily="18" charset="0"/>
                <a:cs typeface="Times New Roman" pitchFamily="18" charset="0"/>
              </a:rPr>
              <a:t> лежат следующие положения: </a:t>
            </a:r>
          </a:p>
          <a:p>
            <a:pPr lvl="0">
              <a:lnSpc>
                <a:spcPct val="120000"/>
              </a:lnSpc>
            </a:pPr>
            <a:r>
              <a:rPr lang="ru-RU" sz="2800" b="1" dirty="0" smtClean="0">
                <a:latin typeface="Times New Roman" pitchFamily="18" charset="0"/>
                <a:cs typeface="Times New Roman" pitchFamily="18" charset="0"/>
              </a:rPr>
              <a:t>потребности делятся на первичные и вторичные и образуют пятиуровневую иерархическую структуру, в которой они расположены в соответствии с приоритетом; </a:t>
            </a:r>
          </a:p>
          <a:p>
            <a:pPr lvl="0">
              <a:lnSpc>
                <a:spcPct val="120000"/>
              </a:lnSpc>
            </a:pPr>
            <a:r>
              <a:rPr lang="ru-RU" sz="2800" b="1" dirty="0" smtClean="0">
                <a:latin typeface="Times New Roman" pitchFamily="18" charset="0"/>
                <a:cs typeface="Times New Roman" pitchFamily="18" charset="0"/>
              </a:rPr>
              <a:t>поведение человека определяет самая нижняя неудовлетворенная потребность иерархической структуры; </a:t>
            </a:r>
          </a:p>
          <a:p>
            <a:pPr lvl="0">
              <a:lnSpc>
                <a:spcPct val="120000"/>
              </a:lnSpc>
            </a:pPr>
            <a:r>
              <a:rPr lang="ru-RU" sz="2800" b="1" dirty="0" smtClean="0">
                <a:latin typeface="Times New Roman" pitchFamily="18" charset="0"/>
                <a:cs typeface="Times New Roman" pitchFamily="18" charset="0"/>
              </a:rPr>
              <a:t>после того как потребность удовлетворена, ее мотивирующее воздействие прекращается.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291"/>
            <a:ext cx="7239000" cy="105750"/>
          </a:xfrm>
        </p:spPr>
        <p:txBody>
          <a:bodyPr>
            <a:normAutofit fontScale="90000"/>
          </a:bodyPr>
          <a:lstStyle/>
          <a:p>
            <a:r>
              <a:rPr lang="en-US" dirty="0" smtClean="0"/>
              <a:t> </a:t>
            </a:r>
            <a:endParaRPr lang="ru-RU" dirty="0"/>
          </a:p>
        </p:txBody>
      </p:sp>
      <p:sp>
        <p:nvSpPr>
          <p:cNvPr id="3" name="Содержимое 2"/>
          <p:cNvSpPr>
            <a:spLocks noGrp="1"/>
          </p:cNvSpPr>
          <p:nvPr>
            <p:ph idx="1"/>
          </p:nvPr>
        </p:nvSpPr>
        <p:spPr>
          <a:xfrm>
            <a:off x="457200" y="285728"/>
            <a:ext cx="7239000" cy="6357982"/>
          </a:xfrm>
        </p:spPr>
        <p:txBody>
          <a:bodyPr>
            <a:normAutofit fontScale="25000" lnSpcReduction="20000"/>
          </a:bodyPr>
          <a:lstStyle/>
          <a:p>
            <a:pPr algn="ctr">
              <a:lnSpc>
                <a:spcPct val="120000"/>
              </a:lnSpc>
              <a:buNone/>
            </a:pPr>
            <a:endParaRPr lang="ru-RU" sz="8000" b="1" dirty="0" smtClean="0">
              <a:latin typeface="Times New Roman" pitchFamily="18" charset="0"/>
              <a:cs typeface="Times New Roman" pitchFamily="18" charset="0"/>
            </a:endParaRPr>
          </a:p>
          <a:p>
            <a:pPr>
              <a:lnSpc>
                <a:spcPct val="120000"/>
              </a:lnSpc>
            </a:pPr>
            <a:r>
              <a:rPr lang="ru-RU" sz="8000" b="1" dirty="0" smtClean="0">
                <a:latin typeface="Times New Roman" pitchFamily="18" charset="0"/>
                <a:cs typeface="Times New Roman" pitchFamily="18" charset="0"/>
              </a:rPr>
              <a:t>Степень удовлетворения потребностей (от желаемого) по уров­ням: </a:t>
            </a:r>
          </a:p>
          <a:p>
            <a:pPr lvl="0">
              <a:lnSpc>
                <a:spcPct val="120000"/>
              </a:lnSpc>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 уровень 1 - 85%; </a:t>
            </a:r>
          </a:p>
          <a:p>
            <a:pPr lvl="0">
              <a:lnSpc>
                <a:spcPct val="120000"/>
              </a:lnSpc>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 уровень 2 - 70%; </a:t>
            </a:r>
          </a:p>
          <a:p>
            <a:pPr lvl="0">
              <a:lnSpc>
                <a:spcPct val="120000"/>
              </a:lnSpc>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 уровень 3 - 50%; </a:t>
            </a:r>
          </a:p>
          <a:p>
            <a:pPr lvl="0">
              <a:lnSpc>
                <a:spcPct val="120000"/>
              </a:lnSpc>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 уровень 4 - 40% </a:t>
            </a:r>
          </a:p>
          <a:p>
            <a:pPr lvl="0">
              <a:lnSpc>
                <a:spcPct val="120000"/>
              </a:lnSpc>
              <a:buNone/>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 уровень 5 - 10%. </a:t>
            </a:r>
          </a:p>
          <a:p>
            <a:pPr>
              <a:lnSpc>
                <a:spcPct val="120000"/>
              </a:lnSpc>
            </a:pPr>
            <a:r>
              <a:rPr lang="en-US" sz="8000" b="1" dirty="0" smtClean="0">
                <a:latin typeface="Times New Roman" pitchFamily="18" charset="0"/>
                <a:cs typeface="Times New Roman" pitchFamily="18" charset="0"/>
              </a:rPr>
              <a:t>      </a:t>
            </a:r>
            <a:r>
              <a:rPr lang="ru-RU" sz="8000" b="1" dirty="0" smtClean="0">
                <a:latin typeface="Times New Roman" pitchFamily="18" charset="0"/>
                <a:cs typeface="Times New Roman" pitchFamily="18" charset="0"/>
              </a:rPr>
              <a:t>Теория </a:t>
            </a:r>
            <a:r>
              <a:rPr lang="ru-RU" sz="8000" b="1" dirty="0" err="1" smtClean="0">
                <a:latin typeface="Times New Roman" pitchFamily="18" charset="0"/>
                <a:cs typeface="Times New Roman" pitchFamily="18" charset="0"/>
              </a:rPr>
              <a:t>Маслоу</a:t>
            </a:r>
            <a:r>
              <a:rPr lang="ru-RU" sz="8000" b="1" dirty="0" smtClean="0">
                <a:latin typeface="Times New Roman" pitchFamily="18" charset="0"/>
                <a:cs typeface="Times New Roman" pitchFamily="18" charset="0"/>
              </a:rPr>
              <a:t> получила дальнейшее развитие в теориях </a:t>
            </a:r>
            <a:r>
              <a:rPr lang="ru-RU" sz="8000" b="1" dirty="0" err="1" smtClean="0">
                <a:latin typeface="Times New Roman" pitchFamily="18" charset="0"/>
                <a:cs typeface="Times New Roman" pitchFamily="18" charset="0"/>
              </a:rPr>
              <a:t>МакКлелланда</a:t>
            </a:r>
            <a:r>
              <a:rPr lang="ru-RU" sz="8000" b="1" dirty="0" smtClean="0">
                <a:latin typeface="Times New Roman" pitchFamily="18" charset="0"/>
                <a:cs typeface="Times New Roman" pitchFamily="18" charset="0"/>
              </a:rPr>
              <a:t> и </a:t>
            </a:r>
            <a:r>
              <a:rPr lang="ru-RU" sz="8000" b="1" dirty="0" err="1" smtClean="0">
                <a:latin typeface="Times New Roman" pitchFamily="18" charset="0"/>
                <a:cs typeface="Times New Roman" pitchFamily="18" charset="0"/>
              </a:rPr>
              <a:t>Герцберга</a:t>
            </a:r>
            <a:r>
              <a:rPr lang="ru-RU" sz="8000" b="1" dirty="0" smtClean="0">
                <a:latin typeface="Times New Roman" pitchFamily="18" charset="0"/>
                <a:cs typeface="Times New Roman" pitchFamily="18" charset="0"/>
              </a:rPr>
              <a:t>. </a:t>
            </a:r>
          </a:p>
          <a:p>
            <a:pPr>
              <a:lnSpc>
                <a:spcPct val="120000"/>
              </a:lnSpc>
            </a:pPr>
            <a:r>
              <a:rPr lang="ru-RU" sz="8000" b="1" dirty="0" smtClean="0">
                <a:latin typeface="Times New Roman" pitchFamily="18" charset="0"/>
                <a:cs typeface="Times New Roman" pitchFamily="18" charset="0"/>
              </a:rPr>
              <a:t>В развитие классификации </a:t>
            </a:r>
            <a:r>
              <a:rPr lang="ru-RU" sz="8000" b="1" dirty="0" err="1" smtClean="0">
                <a:latin typeface="Times New Roman" pitchFamily="18" charset="0"/>
                <a:cs typeface="Times New Roman" pitchFamily="18" charset="0"/>
              </a:rPr>
              <a:t>Маслоу</a:t>
            </a:r>
            <a:r>
              <a:rPr lang="ru-RU" sz="8000" b="1" dirty="0" smtClean="0">
                <a:latin typeface="Times New Roman" pitchFamily="18" charset="0"/>
                <a:cs typeface="Times New Roman" pitchFamily="18" charset="0"/>
              </a:rPr>
              <a:t> Д. </a:t>
            </a:r>
            <a:r>
              <a:rPr lang="ru-RU" sz="8000" b="1" dirty="0" err="1" smtClean="0">
                <a:latin typeface="Times New Roman" pitchFamily="18" charset="0"/>
                <a:cs typeface="Times New Roman" pitchFamily="18" charset="0"/>
              </a:rPr>
              <a:t>МакКлелланд</a:t>
            </a:r>
            <a:r>
              <a:rPr lang="ru-RU" sz="8000" b="1" dirty="0" smtClean="0">
                <a:latin typeface="Times New Roman" pitchFamily="18" charset="0"/>
                <a:cs typeface="Times New Roman" pitchFamily="18" charset="0"/>
              </a:rPr>
              <a:t> вводит понятия потребностей власти, успеха и принадлежности (например, к определенному классу) или социальной потребности. </a:t>
            </a:r>
          </a:p>
          <a:p>
            <a:pPr>
              <a:lnSpc>
                <a:spcPct val="120000"/>
              </a:lnSpc>
            </a:pPr>
            <a:r>
              <a:rPr lang="ru-RU" sz="8000" b="1" dirty="0" smtClean="0">
                <a:latin typeface="Times New Roman" pitchFamily="18" charset="0"/>
                <a:cs typeface="Times New Roman" pitchFamily="18" charset="0"/>
              </a:rPr>
              <a:t>С его точки зрения, в наши дни наибольшую значимость приобретают потребности высшего порядка, поскольку потребности низших уровней как правило удовлетворены.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286</TotalTime>
  <Words>3511</Words>
  <Application>Microsoft Office PowerPoint</Application>
  <PresentationFormat>Экран (4:3)</PresentationFormat>
  <Paragraphs>280</Paragraphs>
  <Slides>32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Изящная</vt:lpstr>
      <vt:lpstr>ВСЕРОССИЙСКИЙ ИНТЕРНЕТ – КОНКУРС Педагогического творчества 2013 /14 учебного года   Номинация конкурса: Педагогические идеи и технологии: дошкольное образование   Название работы: Семинар для заведующих ДОУ на тему: «Теории мотивации в практике управления ДОУ: необходимость или дань моде»  Автор: Неграмотнова Ольга  Николаевна Должность: воспитатель </vt:lpstr>
      <vt:lpstr>Введение</vt:lpstr>
      <vt:lpstr> </vt:lpstr>
      <vt:lpstr> </vt:lpstr>
      <vt:lpstr>1. Основные теории мотивации.</vt:lpstr>
      <vt:lpstr> </vt:lpstr>
      <vt:lpstr>        </vt:lpstr>
      <vt:lpstr> </vt:lpstr>
      <vt:lpstr> </vt:lpstr>
      <vt:lpstr>       </vt:lpstr>
      <vt:lpstr>   </vt:lpstr>
      <vt:lpstr>    </vt:lpstr>
      <vt:lpstr>Слайд 13</vt:lpstr>
      <vt:lpstr>     </vt:lpstr>
      <vt:lpstr>  </vt:lpstr>
      <vt:lpstr>    </vt:lpstr>
      <vt:lpstr> </vt:lpstr>
      <vt:lpstr>2.МОТИВАЦИЯ И СТИМУЛИРОВАНИЕ ТРУДА КАК МЕТОД УПРАВЛЕНИЯ ПЕДАГОГИЧЕСКИМ КОЛЛЕКТИВОМ ДОШКОЛЬНОГО ОБРАЗОВАТЕЛЬНОГО УЧРЕЖДЕНИЯ.  </vt:lpstr>
      <vt:lpstr> </vt:lpstr>
      <vt:lpstr>      </vt:lpstr>
      <vt:lpstr> </vt:lpstr>
      <vt:lpstr> </vt:lpstr>
      <vt:lpstr>    </vt:lpstr>
      <vt:lpstr>  </vt:lpstr>
      <vt:lpstr> </vt:lpstr>
      <vt:lpstr>3.Система мотивации, используемая в МДОУ ДС № 6 «Сказка». </vt:lpstr>
      <vt:lpstr> </vt:lpstr>
      <vt:lpstr>   </vt:lpstr>
      <vt:lpstr> </vt:lpstr>
      <vt:lpstr>Слайд 30</vt:lpstr>
      <vt:lpstr>ЗАКЛЮЧЕНИЕ. </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 для заведующих доу</dc:title>
  <dc:creator>Admin</dc:creator>
  <cp:lastModifiedBy>DNA7 X86</cp:lastModifiedBy>
  <cp:revision>83</cp:revision>
  <dcterms:created xsi:type="dcterms:W3CDTF">2013-02-06T11:47:51Z</dcterms:created>
  <dcterms:modified xsi:type="dcterms:W3CDTF">2013-11-01T14:28:44Z</dcterms:modified>
</cp:coreProperties>
</file>