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58" r:id="rId5"/>
    <p:sldId id="269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 varScale="1">
        <p:scale>
          <a:sx n="104" d="100"/>
          <a:sy n="104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3F4B-1C34-4668-B7FC-F689FDDDE4AE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C75E-8F94-49F3-9603-40E0131D9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9736C-7934-4FEB-B7BD-0A84722E932B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343CB-87C3-4C9F-95AE-F24A714E0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1637-D708-4F06-91F6-B2EDC51CC795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5455-0F45-4FA6-8F83-71BE9803D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148B-7459-474B-864D-D9C69902B5B5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4852-EE37-4DF3-97AB-BBFDDEDED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C6F-3AF9-4DCF-9530-C36435AECB7B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E204-F7F9-446E-B8DB-6A1C5C3CA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F76A-7120-469B-9B68-12CE4CFD6CB0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99ED-BA27-41EE-8794-85A4141E7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854A9-F727-4888-B82A-5EAE72F8B63A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2ACBB-5F8F-40A6-A9B4-C7FC4DD26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310C-C836-4916-8C00-8A1B854621B9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8CE0-0746-4F0E-BA47-5DFBCE0AE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01EB-72B6-453C-9B9A-322D2BE3D4F5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6969-F62D-4563-A12E-FAA2E2F2A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BC99-211D-4166-BB56-06B1CC5076C7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6393-D98F-409F-AD52-36EB22E3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7D46-49E7-47D1-8463-FD6ED822969A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5F1D7-7147-4104-9F39-6C4E069FF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8D8CAC7-2A66-4ABE-88A5-CE8BF8746D03}" type="datetimeFigureOut">
              <a:rPr lang="ru-RU"/>
              <a:pPr>
                <a:defRPr/>
              </a:pPr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C291C69-9162-4EC1-8015-7F491BBC3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4" r:id="rId2"/>
    <p:sldLayoutId id="2147483820" r:id="rId3"/>
    <p:sldLayoutId id="2147483815" r:id="rId4"/>
    <p:sldLayoutId id="2147483816" r:id="rId5"/>
    <p:sldLayoutId id="2147483817" r:id="rId6"/>
    <p:sldLayoutId id="2147483821" r:id="rId7"/>
    <p:sldLayoutId id="2147483822" r:id="rId8"/>
    <p:sldLayoutId id="2147483823" r:id="rId9"/>
    <p:sldLayoutId id="2147483818" r:id="rId10"/>
    <p:sldLayoutId id="2147483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Documents%20and%20Settings\Admin\&#1056;&#1072;&#1073;&#1086;&#1095;&#1080;&#1081;%20&#1089;&#1090;&#1086;&#1083;\&#1041;&#1072;&#1073;&#1072;%20&#1071;&#1075;&#1072;\&#1041;&#1072;&#1073;&#1072;%20&#1071;&#1075;&#1072;.%201&#1040;%20&#1052;&#1041;&#1059;%20&#1054;&#1054;&#1064;%20&#8470;7\&#1060;&#1080;&#1083;&#1100;&#1084;_0004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Documents%20and%20Settings\Admin\&#1056;&#1072;&#1073;&#1086;&#1095;&#1080;&#1081;%20&#1089;&#1090;&#1086;&#1083;\&#1041;&#1072;&#1073;&#1072;%20&#1071;&#1075;&#1072;\&#1041;&#1072;&#1073;&#1072;%20&#1071;&#1075;&#1072;.%201&#1040;%20&#1052;&#1041;&#1059;%20&#1054;&#1054;&#1064;%20&#8470;7\&#1060;&#1080;&#1083;&#1100;&#1084;_0002.wmv" TargetMode="External"/><Relationship Id="rId1" Type="http://schemas.openxmlformats.org/officeDocument/2006/relationships/video" Target="file:///C:\Documents%20and%20Settings\Admin\&#1056;&#1072;&#1073;&#1086;&#1095;&#1080;&#1081;%20&#1089;&#1090;&#1086;&#1083;\&#1041;&#1072;&#1073;&#1072;%20&#1071;&#1075;&#1072;\&#1041;&#1072;&#1073;&#1072;%20&#1071;&#1075;&#1072;.%201&#1040;%20&#1052;&#1041;&#1059;%20&#1054;&#1054;&#1064;%20&#8470;7\&#1060;&#1080;&#1083;&#1100;&#1084;_0005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Admin\&#1056;&#1072;&#1073;&#1086;&#1095;&#1080;&#1081;%20&#1089;&#1090;&#1086;&#1083;\&#1041;&#1072;&#1073;&#1072;%20&#1071;&#1075;&#1072;\&#1041;&#1072;&#1073;&#1072;%20&#1071;&#1075;&#1072;.%201&#1040;%20&#1052;&#1041;&#1059;%20&#1054;&#1054;&#1064;%20&#8470;7\&#1060;&#1080;&#1083;&#1100;&#1084;_0006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БАБА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 ЯГА КАКАЯ:</a:t>
            </a:r>
            <a:b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ДОБРАЯ ИЛИ ЗЛАЯ?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357313"/>
            <a:ext cx="8077200" cy="1971675"/>
          </a:xfrm>
        </p:spPr>
        <p:txBody>
          <a:bodyPr/>
          <a:lstStyle/>
          <a:p>
            <a:pPr algn="r" eaLnBrk="1" hangingPunct="1"/>
            <a:r>
              <a:rPr lang="ru-RU" sz="3600" smtClean="0"/>
              <a:t>Проектная работа </a:t>
            </a:r>
          </a:p>
          <a:p>
            <a:pPr algn="r" eaLnBrk="1" hangingPunct="1"/>
            <a:r>
              <a:rPr lang="ru-RU" smtClean="0"/>
              <a:t>учащихся 1А класса МБУ ООШ №7</a:t>
            </a:r>
          </a:p>
          <a:p>
            <a:pPr algn="r" eaLnBrk="1" hangingPunct="1"/>
            <a:r>
              <a:rPr lang="ru-RU" smtClean="0"/>
              <a:t>РОЖНОВОЙ КСЕНИИ,</a:t>
            </a:r>
          </a:p>
          <a:p>
            <a:pPr algn="r" eaLnBrk="1" hangingPunct="1"/>
            <a:r>
              <a:rPr lang="ru-RU" smtClean="0"/>
              <a:t>ВЕСЕЛОВОЙ АЛИНЫ,</a:t>
            </a:r>
          </a:p>
          <a:p>
            <a:pPr algn="r" eaLnBrk="1" hangingPunct="1"/>
            <a:r>
              <a:rPr lang="ru-RU" smtClean="0"/>
              <a:t>ЕГОРОВОЙ НАСТИ.</a:t>
            </a:r>
          </a:p>
          <a:p>
            <a:pPr algn="r" eaLnBrk="1" hangingPunct="1"/>
            <a:endParaRPr lang="ru-RU" smtClean="0"/>
          </a:p>
        </p:txBody>
      </p:sp>
      <p:pic>
        <p:nvPicPr>
          <p:cNvPr id="8196" name="Рисунок 3" descr="b8afb5ff5e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482975"/>
            <a:ext cx="2341563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7" descr="0_5034b_1d291d60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23161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РЕЗУЛЬТАТЫ РАБОТЫ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73238"/>
          <a:ext cx="4038600" cy="508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Мультфильм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Место обитания Бабы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-Яги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Как выглядит жилище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Бабы-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Яги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Как главный герой попал к ней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«Гуси-лебеди»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Избушка на курьих ножках.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При помощи волшебных помощников: печки, яблоньки, речки.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«Василиса Прекрасная»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Избушка на курьих ножках.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При помощи волшебного клубочка, который дал старичок.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«Летучий корабль»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Избушка на курьих ножках.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При помощи клубочка, который дал водяной.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«Ивашка из дворца пионеров»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Избушка на курьих ножках.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 помощью слуг Бабы Яги – гусей- лебедей.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«Добрыня Никитич и Змей Горыныч»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Болото.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Избушка на курьих ножках.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«Бабка Ежка…»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Избушка на курьих ножках.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Принес аист.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3438" y="1428750"/>
          <a:ext cx="4038600" cy="5429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62052"/>
                <a:gridCol w="957248"/>
                <a:gridCol w="1009650"/>
              </a:tblGrid>
              <a:tr h="1006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Мультфильм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Слуги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Бабы-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Яги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Волшебные предметы, которыми владела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Баба-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Яга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Отношение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Бабы- </a:t>
                      </a: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Яги к главному герою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«Гуси-лебеди»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Гуси-лебеди.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Умеет колдовать.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Хочет изжарить и съесть.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«Василиса Прекрасная»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Знает, где смерть Кощеева.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Помогла в поисках Василисы Прекрасной.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«Летучий корабль»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Знают волшебные слова.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Главный герой услышал волшебные слова.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«Ивашка из дворца пионеров»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Гуси-лебеди.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Хочет изжарить и съесть.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8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«Добрыня Никитич и Змей Горыныч»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Умеет колдовать.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Хочет навредить.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4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«Бабка Ежка…»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Умеет колдовать.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Имеет разные волшебные вещи.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Всеми силами хочет спасти жизнь.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ЧИТАТЕЛИ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r>
              <a:rPr lang="ru-RU" b="1" smtClean="0"/>
              <a:t>«Гуси-лебеди»</a:t>
            </a:r>
          </a:p>
          <a:p>
            <a:endParaRPr lang="ru-RU" b="1" smtClean="0"/>
          </a:p>
          <a:p>
            <a:r>
              <a:rPr lang="ru-RU" b="1" smtClean="0"/>
              <a:t>«Баба Яга»</a:t>
            </a:r>
          </a:p>
          <a:p>
            <a:endParaRPr lang="ru-RU" b="1" smtClean="0"/>
          </a:p>
          <a:p>
            <a:r>
              <a:rPr lang="ru-RU" b="1" smtClean="0"/>
              <a:t>«Финист Ясный Сокол»</a:t>
            </a:r>
          </a:p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«Лягушка-царевна» </a:t>
            </a:r>
          </a:p>
          <a:p>
            <a:r>
              <a:rPr lang="ru-RU" b="1" smtClean="0"/>
              <a:t>«Василиса Прекрасная»</a:t>
            </a:r>
          </a:p>
          <a:p>
            <a:endParaRPr lang="ru-RU" smtClean="0"/>
          </a:p>
        </p:txBody>
      </p:sp>
      <p:pic>
        <p:nvPicPr>
          <p:cNvPr id="18436" name="Содержимое 4" descr="BabaYag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38" y="1714500"/>
            <a:ext cx="3138487" cy="463391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РЕЗУЛЬТАТЫ РАБОТЫ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773238"/>
          <a:ext cx="4038600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Сказка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Место обитания Бабы </a:t>
                      </a:r>
                      <a:r>
                        <a:rPr lang="ru-RU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-Яги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Как выглядит Жилище Бабы </a:t>
                      </a:r>
                      <a:r>
                        <a:rPr lang="ru-RU" sz="800" b="1" dirty="0" smtClean="0">
                          <a:latin typeface="Times New Roman"/>
                          <a:ea typeface="Calibri"/>
                          <a:cs typeface="Times New Roman"/>
                        </a:rPr>
                        <a:t>-Яги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latin typeface="Times New Roman"/>
                          <a:ea typeface="Calibri"/>
                          <a:cs typeface="Times New Roman"/>
                        </a:rPr>
                        <a:t>Как главный герой попал к ней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«Гуси-лебеди»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Избушка на курьих ножках.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Иванушку принесли гуси-лебеди.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Машеньке помогли волшебные герои: печка, яблонька, речка.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«Баба Яга»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Избушка.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Направила мачеха (указала дорогу)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«Финист Ясный Сокол»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Избушка на курьих ножках.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Попала после долгих скитаний: железные сапоги истоптала, железную шапку изорвала, железный посох изломала.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«Лягушка-царевна»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Избушка на курьих ножках.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При помощи волшебного клубочка, который дал старичок.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«Василиса Прекрасная»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Дремучий лес.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Избушка за забором из человечьих костей. Вместо ворот человечьи ноги, вместо запоров – руки, вместо замка рот с острыми зубами.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Дорогу указала волшебная помощница – куколка.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571625"/>
          <a:ext cx="4038600" cy="528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962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Сказка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Слуги </a:t>
                      </a:r>
                      <a:r>
                        <a:rPr lang="ru-RU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Бабы- 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Яги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Волшебные предметы, которыми владела Баба </a:t>
                      </a:r>
                      <a:r>
                        <a:rPr lang="ru-RU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-Яга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Отношение Бабы </a:t>
                      </a:r>
                      <a:r>
                        <a:rPr lang="ru-RU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-Яги </a:t>
                      </a: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к главному герою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Как изменилась его жизнь после встречи с Бабой </a:t>
                      </a:r>
                      <a:r>
                        <a:rPr lang="ru-RU" sz="900" b="1" dirty="0" smtClean="0">
                          <a:latin typeface="Times New Roman"/>
                          <a:ea typeface="Calibri"/>
                          <a:cs typeface="Times New Roman"/>
                        </a:rPr>
                        <a:t>-Ягой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«Гуси-лебеди»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Гуси-лебеди.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Золотые яблочки.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Хочет изжарить и съесть.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«Баба Яга»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Кот, собаки, березка.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Полотенце, гребешок.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Хочет изжарить и съесть.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Избавилась от мачехи, стала жить-поживать, добра наживать.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2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«Финист Ясный Сокол»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Звери рыскучие, птицы летучие, гады ползучие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Золотое веретенце, золотая иголочка, золотое блюдечко.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Выслушала, постаралась помочь.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Нашла и освободила своего суженого.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5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«Лягушка-царевна»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Выслушала, постаралась помочь.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«Василиса Прекрасная»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Три всадника: ясный день, темная ночь, красное утро.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Обещает дать огонь, если Василиса справится со всей работой.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С помощью черепа, который дала Баба Яга, избавилась от мачехи. Вышла замуж за царя.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МЫСЛИТЕЛИ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МУЛЬТФИЛЬМ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8" name="Фильм_0004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2714625"/>
            <a:ext cx="4572000" cy="34290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СКАЗКА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2214563"/>
            <a:ext cx="4041775" cy="4357687"/>
          </a:xfrm>
        </p:spPr>
        <p:txBody>
          <a:bodyPr/>
          <a:lstStyle/>
          <a:p>
            <a:r>
              <a:rPr lang="ru-RU" smtClean="0"/>
              <a:t>РОЛЬ БАБЫ- ЯГИ В НАРОДНЫХ СКАЗКАХ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Похитительница</a:t>
            </a:r>
          </a:p>
          <a:p>
            <a:endParaRPr lang="ru-RU" smtClean="0"/>
          </a:p>
          <a:p>
            <a:r>
              <a:rPr lang="ru-RU" smtClean="0"/>
              <a:t>                   Дарительница</a:t>
            </a:r>
          </a:p>
          <a:p>
            <a:endParaRPr lang="ru-RU" smtClean="0"/>
          </a:p>
          <a:p>
            <a:r>
              <a:rPr lang="ru-RU" smtClean="0"/>
              <a:t>Проводник в иной мир</a:t>
            </a:r>
          </a:p>
          <a:p>
            <a:endParaRPr lang="ru-RU" smtClean="0"/>
          </a:p>
          <a:p>
            <a:r>
              <a:rPr lang="ru-RU" smtClean="0"/>
              <a:t>                    Повелительница             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5250657" y="3250406"/>
            <a:ext cx="85725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6643687" y="3571876"/>
            <a:ext cx="1643063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250657" y="3964781"/>
            <a:ext cx="2214562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607844" y="4179094"/>
            <a:ext cx="300037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НЕСООТВЕТСТВИЕ</a:t>
            </a:r>
            <a:endParaRPr lang="ru-RU" dirty="0"/>
          </a:p>
        </p:txBody>
      </p:sp>
      <p:sp>
        <p:nvSpPr>
          <p:cNvPr id="21507" name="Текст 7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8" name="Рисунок 8" descr="67b5a6cd42eb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357438"/>
            <a:ext cx="51720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9" descr="1311427164_kadri_dobrinya_nikitich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7438"/>
            <a:ext cx="55514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И ВСЕ-ТАКИ ОНА ДОБРАЯ</a:t>
            </a:r>
            <a:endParaRPr lang="ru-RU" dirty="0"/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Рисунок 3" descr="kids__0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857375"/>
            <a:ext cx="33432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 descr="baba-jag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857375"/>
            <a:ext cx="46672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559172"/>
          </a:xfrm>
        </p:spPr>
        <p:txBody>
          <a:bodyPr/>
          <a:lstStyle/>
          <a:p>
            <a:pPr algn="ctr">
              <a:defRPr/>
            </a:pPr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pic>
        <p:nvPicPr>
          <p:cNvPr id="23555" name="Рисунок 6" descr="0_19fa8_c1c96969_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2357438"/>
            <a:ext cx="3071812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7" descr="0_5f55b_fb26d665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3000375"/>
            <a:ext cx="329723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Содержимое 9" descr="finist-yasnyy_sokol_bylinskaya-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571750"/>
            <a:ext cx="2660650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СКАЗОЧНЫЙ МИР</a:t>
            </a:r>
            <a:endParaRPr lang="ru-RU" dirty="0"/>
          </a:p>
        </p:txBody>
      </p:sp>
      <p:sp>
        <p:nvSpPr>
          <p:cNvPr id="9219" name="Текст 3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" name="Рисунок 8" descr="kinopoisk_ru-Tsarevna-lyagushka-8533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857375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kazka_skazyvaetsya_avi_imag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857375"/>
            <a:ext cx="43973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768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4214813"/>
            <a:ext cx="40005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N5LGACA1MP8A1CAWDW22QCAL8RNDHCAT4NR46CAGQ31HUCAL1PAU2CAYNSBAQCAGEOW6BCA6B8G6ACA8D4LQQCAFLHIN6CA98I4ZDCAHEQ28OCAFEMT42CAMYF2OSCAPF8X3NCAZKU0CYCAA391LGCA9ECL8F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5000625"/>
            <a:ext cx="25717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S5ZEMCALSXHO2CA990F3FCABRL095CASZULZMCAWJNAONCA214DFNCAWHY1DCCACQ7DK2CAD4264BCA41KF1NCAXESAFDCA018WG2CA9G2CADCA1NHWHHCANWSAZRCA3730ZNCA54AP82CAO5H6X8CASB4TZR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6715125" y="5203825"/>
            <a:ext cx="22145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КАКАЯ ПО ХАРАКТЕРУ БАБА </a:t>
            </a:r>
            <a:r>
              <a:rPr lang="en-US" dirty="0" smtClean="0"/>
              <a:t>-</a:t>
            </a:r>
            <a:r>
              <a:rPr lang="ru-RU" dirty="0" smtClean="0"/>
              <a:t>ЯГА?</a:t>
            </a:r>
            <a:endParaRPr lang="ru-RU" dirty="0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44" name="Рисунок 3" descr="Ivan_i_Vol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571750"/>
            <a:ext cx="7896225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838" y="152400"/>
            <a:ext cx="5189980" cy="978408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АНКЕТА</a:t>
            </a:r>
            <a:endParaRPr lang="ru-RU" sz="4800" dirty="0"/>
          </a:p>
        </p:txBody>
      </p:sp>
      <p:sp>
        <p:nvSpPr>
          <p:cNvPr id="10243" name="Текст 5"/>
          <p:cNvSpPr>
            <a:spLocks noGrp="1"/>
          </p:cNvSpPr>
          <p:nvPr>
            <p:ph type="body" sz="half" idx="2"/>
          </p:nvPr>
        </p:nvSpPr>
        <p:spPr>
          <a:xfrm>
            <a:off x="168275" y="1357313"/>
            <a:ext cx="2468563" cy="5357812"/>
          </a:xfrm>
        </p:spPr>
        <p:txBody>
          <a:bodyPr/>
          <a:lstStyle/>
          <a:p>
            <a:r>
              <a:rPr lang="ru-RU" sz="2400" b="1" smtClean="0"/>
              <a:t>1.Где живет Баба</a:t>
            </a:r>
            <a:r>
              <a:rPr lang="en-US" sz="2400" b="1" smtClean="0"/>
              <a:t>-</a:t>
            </a:r>
            <a:r>
              <a:rPr lang="ru-RU" sz="2400" b="1" smtClean="0"/>
              <a:t> Яга?</a:t>
            </a:r>
          </a:p>
          <a:p>
            <a:r>
              <a:rPr lang="ru-RU" sz="2400" b="1" smtClean="0"/>
              <a:t>2.Какие фильмы и мультфильмы, где одним из героев является Баба </a:t>
            </a:r>
            <a:r>
              <a:rPr lang="en-US" sz="2400" b="1" smtClean="0"/>
              <a:t>-</a:t>
            </a:r>
            <a:r>
              <a:rPr lang="ru-RU" sz="2400" b="1" smtClean="0"/>
              <a:t>Яга, ты смотрел?</a:t>
            </a:r>
          </a:p>
          <a:p>
            <a:r>
              <a:rPr lang="ru-RU" sz="2400" b="1" smtClean="0"/>
              <a:t>3.Какие сказки читал (или слушал)?</a:t>
            </a:r>
          </a:p>
          <a:p>
            <a:r>
              <a:rPr lang="ru-RU" sz="2400" b="1" smtClean="0"/>
              <a:t>4.Баба </a:t>
            </a:r>
            <a:r>
              <a:rPr lang="en-US" sz="2400" b="1" smtClean="0"/>
              <a:t>-</a:t>
            </a:r>
            <a:r>
              <a:rPr lang="ru-RU" sz="2400" b="1" smtClean="0"/>
              <a:t>Яга добрая или злая?</a:t>
            </a:r>
          </a:p>
          <a:p>
            <a:endParaRPr lang="ru-RU" smtClean="0"/>
          </a:p>
        </p:txBody>
      </p:sp>
      <p:pic>
        <p:nvPicPr>
          <p:cNvPr id="5" name="Содержимое 4" descr="БАБА ЯГА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42" t="34819" r="13959" b="32277"/>
          <a:stretch>
            <a:fillRect/>
          </a:stretch>
        </p:blipFill>
        <p:spPr>
          <a:xfrm rot="9919460">
            <a:off x="2730500" y="487363"/>
            <a:ext cx="4154488" cy="2357437"/>
          </a:xfrm>
        </p:spPr>
      </p:pic>
      <p:pic>
        <p:nvPicPr>
          <p:cNvPr id="6" name="Рисунок 5" descr="БАБА ЯГА 001.jpg"/>
          <p:cNvPicPr>
            <a:picLocks noChangeAspect="1"/>
          </p:cNvPicPr>
          <p:nvPr/>
        </p:nvPicPr>
        <p:blipFill>
          <a:blip r:embed="rId2" cstate="print"/>
          <a:srcRect l="6801" r="14339" b="65625"/>
          <a:stretch>
            <a:fillRect/>
          </a:stretch>
        </p:blipFill>
        <p:spPr bwMode="auto">
          <a:xfrm rot="9370297">
            <a:off x="4500563" y="1460500"/>
            <a:ext cx="3929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АБА ЯГА 002.jpg"/>
          <p:cNvPicPr>
            <a:picLocks noChangeAspect="1"/>
          </p:cNvPicPr>
          <p:nvPr/>
        </p:nvPicPr>
        <p:blipFill>
          <a:blip r:embed="rId3" cstate="print"/>
          <a:srcRect l="10037" r="9668" b="69792"/>
          <a:stretch>
            <a:fillRect/>
          </a:stretch>
        </p:blipFill>
        <p:spPr bwMode="auto">
          <a:xfrm rot="-1248586">
            <a:off x="2809875" y="3429000"/>
            <a:ext cx="4000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АБА ЯГА.jpg"/>
          <p:cNvPicPr>
            <a:picLocks noChangeAspect="1"/>
          </p:cNvPicPr>
          <p:nvPr/>
        </p:nvPicPr>
        <p:blipFill>
          <a:blip r:embed="rId4" cstate="print"/>
          <a:srcRect l="7545" t="8565" r="19492" b="66496"/>
          <a:stretch>
            <a:fillRect/>
          </a:stretch>
        </p:blipFill>
        <p:spPr bwMode="auto">
          <a:xfrm rot="9455397">
            <a:off x="5046663" y="4271963"/>
            <a:ext cx="36353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ГИПОТЕЗЫ (ПРЕДПОЛОЖЕНИЯ)</a:t>
            </a:r>
            <a:endParaRPr lang="ru-RU" dirty="0"/>
          </a:p>
        </p:txBody>
      </p:sp>
      <p:sp>
        <p:nvSpPr>
          <p:cNvPr id="12291" name="Текст 7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85875" y="1928813"/>
          <a:ext cx="6096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ДОБРАЯ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ЗЛАЯ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Фильм_000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8938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Фильм_000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0" y="2928938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 fullScrn="1"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13315" name="Текст 8"/>
          <p:cNvSpPr>
            <a:spLocks noGrp="1"/>
          </p:cNvSpPr>
          <p:nvPr>
            <p:ph type="body" idx="1"/>
          </p:nvPr>
        </p:nvSpPr>
        <p:spPr>
          <a:xfrm>
            <a:off x="285750" y="2928938"/>
            <a:ext cx="8450263" cy="2286000"/>
          </a:xfrm>
        </p:spPr>
        <p:txBody>
          <a:bodyPr/>
          <a:lstStyle/>
          <a:p>
            <a:r>
              <a:rPr lang="ru-RU" sz="3600" b="1" i="1" smtClean="0">
                <a:solidFill>
                  <a:srgbClr val="002060"/>
                </a:solidFill>
              </a:rPr>
              <a:t>УЗНАТЬ:</a:t>
            </a:r>
            <a:r>
              <a:rPr lang="ru-RU" sz="3600" b="1" smtClean="0"/>
              <a:t> Баба </a:t>
            </a:r>
            <a:r>
              <a:rPr lang="en-US" sz="3600" b="1" smtClean="0"/>
              <a:t>-</a:t>
            </a:r>
            <a:r>
              <a:rPr lang="ru-RU" sz="3600" b="1" smtClean="0"/>
              <a:t>Яга – добрый или злой сказочный герой? Соответствует ли образ Бабы Яги, знакомый нам по мультфильмам, «настоящей» Бабе- Яге, которая «живет» в русских народных сказках?</a:t>
            </a:r>
            <a:endParaRPr lang="ru-RU" sz="36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НАШИ ЗАДАЧИ:</a:t>
            </a:r>
            <a:endParaRPr lang="ru-RU" dirty="0"/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571500" y="2754313"/>
            <a:ext cx="10593388" cy="2922587"/>
          </a:xfrm>
          <a:noFill/>
        </p:spPr>
        <p:txBody>
          <a:bodyPr lIns="91440" tIns="45720" rIns="91440" bIns="45720" anchor="ctr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1.Определить, в каких русских народных сказках и</a:t>
            </a:r>
          </a:p>
          <a:p>
            <a:pPr>
              <a:buClrTx/>
              <a:buSzTx/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каких мультипликационных фильмах есть Баба </a:t>
            </a:r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Яга.</a:t>
            </a:r>
          </a:p>
          <a:p>
            <a:pPr>
              <a:buClrTx/>
              <a:buSzTx/>
              <a:buFontTx/>
              <a:buNone/>
            </a:pPr>
            <a:endParaRPr lang="ru-RU" sz="1600" b="1" smtClean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2.Прочитать эти сказки, просмотреть мультфильмы и выяснить,</a:t>
            </a:r>
          </a:p>
          <a:p>
            <a:pPr>
              <a:buClrTx/>
              <a:buSzTx/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каким героем является Баба</a:t>
            </a:r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Яга: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добрым или злым.</a:t>
            </a:r>
          </a:p>
          <a:p>
            <a:pPr>
              <a:buClrTx/>
              <a:buSzTx/>
              <a:buFontTx/>
              <a:buNone/>
            </a:pPr>
            <a:endParaRPr lang="ru-RU" sz="1600" b="1" smtClean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3.Определить,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ли сходства или различия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сказочной и </a:t>
            </a:r>
          </a:p>
          <a:p>
            <a:pPr>
              <a:buClrTx/>
              <a:buSzTx/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мультипликационной Бабы</a:t>
            </a:r>
            <a:r>
              <a:rPr lang="en-US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Яги.</a:t>
            </a:r>
          </a:p>
          <a:p>
            <a:pPr>
              <a:buClrTx/>
              <a:buSzTx/>
              <a:buFontTx/>
              <a:buNone/>
            </a:pPr>
            <a:endParaRPr lang="ru-RU" sz="1600" b="1" smtClean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buClrTx/>
              <a:buSzTx/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Выяснить,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Баба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Яга по характеру </a:t>
            </a: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1600" b="1" smtClean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РАБОЧИЕ ГРУППЫ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401050" cy="4624387"/>
          </a:xfrm>
        </p:spPr>
        <p:txBody>
          <a:bodyPr/>
          <a:lstStyle/>
          <a:p>
            <a:r>
              <a:rPr lang="ru-RU" b="1" smtClean="0"/>
              <a:t>КИНОМАНЫ         ЧИТАТЕЛИ          МЫСЛИТЕЛИ</a:t>
            </a:r>
          </a:p>
        </p:txBody>
      </p:sp>
      <p:pic>
        <p:nvPicPr>
          <p:cNvPr id="11" name="Содержимое 10" descr="4b580b46a4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928938"/>
            <a:ext cx="2852737" cy="2595562"/>
          </a:xfrm>
        </p:spPr>
      </p:pic>
      <p:pic>
        <p:nvPicPr>
          <p:cNvPr id="12" name="Рисунок 11" descr="faalangsti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2428875"/>
            <a:ext cx="16351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knig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14325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КИНОМАНЫ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r>
              <a:rPr lang="ru-RU" b="1" i="1" smtClean="0"/>
              <a:t>«</a:t>
            </a:r>
            <a:r>
              <a:rPr lang="ru-RU" b="1" i="1" smtClean="0">
                <a:solidFill>
                  <a:srgbClr val="002060"/>
                </a:solidFill>
              </a:rPr>
              <a:t>Гуси-лебеди»</a:t>
            </a:r>
          </a:p>
          <a:p>
            <a:r>
              <a:rPr lang="ru-RU" b="1" smtClean="0"/>
              <a:t>«Василиса Прекрасная»</a:t>
            </a:r>
          </a:p>
          <a:p>
            <a:r>
              <a:rPr lang="ru-RU" b="1" i="1" smtClean="0">
                <a:solidFill>
                  <a:srgbClr val="002060"/>
                </a:solidFill>
              </a:rPr>
              <a:t>«Летучий корабль»</a:t>
            </a: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/>
              <a:t>«Ивашка из дворца пионеров»</a:t>
            </a:r>
            <a:br>
              <a:rPr lang="ru-RU" b="1" smtClean="0"/>
            </a:br>
            <a:r>
              <a:rPr lang="ru-RU" b="1" i="1" smtClean="0">
                <a:solidFill>
                  <a:srgbClr val="002060"/>
                </a:solidFill>
              </a:rPr>
              <a:t>«Добрыня Никитич и Змей Горыныч»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«Бабка Ежка…»</a:t>
            </a:r>
          </a:p>
          <a:p>
            <a:endParaRPr lang="ru-RU" smtClean="0"/>
          </a:p>
        </p:txBody>
      </p:sp>
      <p:sp>
        <p:nvSpPr>
          <p:cNvPr id="16388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3929063"/>
            <a:ext cx="3067050" cy="24685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" name="Фильм_000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063" y="2857500"/>
            <a:ext cx="45243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272</TotalTime>
  <Words>783</Words>
  <Application>Microsoft Office PowerPoint</Application>
  <PresentationFormat>Экран (4:3)</PresentationFormat>
  <Paragraphs>162</Paragraphs>
  <Slides>16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Corbel</vt:lpstr>
      <vt:lpstr>Wingdings 2</vt:lpstr>
      <vt:lpstr>Wingdings</vt:lpstr>
      <vt:lpstr>Wingdings 3</vt:lpstr>
      <vt:lpstr>Calibri</vt:lpstr>
      <vt:lpstr>Times New Roman</vt:lpstr>
      <vt:lpstr>Модульная</vt:lpstr>
      <vt:lpstr>БАБА- ЯГА КАКАЯ: ДОБРАЯ ИЛИ ЗЛАЯ?</vt:lpstr>
      <vt:lpstr>СКАЗОЧНЫЙ МИР</vt:lpstr>
      <vt:lpstr>КАКАЯ ПО ХАРАКТЕРУ БАБА -ЯГА?</vt:lpstr>
      <vt:lpstr>АНКЕТА</vt:lpstr>
      <vt:lpstr>ГИПОТЕЗЫ (ПРЕДПОЛОЖЕНИЯ)</vt:lpstr>
      <vt:lpstr>ЦЕЛЬ ПРОЕКТА</vt:lpstr>
      <vt:lpstr>НАШИ ЗАДАЧИ:</vt:lpstr>
      <vt:lpstr>РАБОЧИЕ ГРУППЫ</vt:lpstr>
      <vt:lpstr>КИНОМАНЫ</vt:lpstr>
      <vt:lpstr>РЕЗУЛЬТАТЫ РАБОТЫ</vt:lpstr>
      <vt:lpstr>ЧИТАТЕЛИ</vt:lpstr>
      <vt:lpstr>РЕЗУЛЬТАТЫ РАБОТЫ</vt:lpstr>
      <vt:lpstr>МЫСЛИТЕЛИ</vt:lpstr>
      <vt:lpstr>НЕСООТВЕТСТВИЕ</vt:lpstr>
      <vt:lpstr>И ВСЕ-ТАКИ ОНА ДОБРАЯ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БАБА ЯГА КАКАЯ: ДОБРАЯ ИЛИ ЗЛАЯ?</dc:title>
  <dc:creator>Admin</dc:creator>
  <cp:lastModifiedBy>Admin</cp:lastModifiedBy>
  <cp:revision>41</cp:revision>
  <dcterms:created xsi:type="dcterms:W3CDTF">2012-02-25T19:02:10Z</dcterms:created>
  <dcterms:modified xsi:type="dcterms:W3CDTF">2012-03-20T18:27:10Z</dcterms:modified>
</cp:coreProperties>
</file>