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7" r:id="rId21"/>
  </p:sldIdLst>
  <p:sldSz cx="9359900" cy="6858000"/>
  <p:notesSz cx="9925050" cy="67960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5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9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2"/>
          <p:cNvSpPr>
            <a:spLocks noGrp="1" noChangeArrowheads="1"/>
          </p:cNvSpPr>
          <p:nvPr>
            <p:ph type="sldImg"/>
          </p:nvPr>
        </p:nvSpPr>
        <p:spPr bwMode="auto">
          <a:xfrm>
            <a:off x="1724025" y="652463"/>
            <a:ext cx="645953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33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1535113" y="3233738"/>
            <a:ext cx="68421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23034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0738" y="652463"/>
            <a:ext cx="3187700" cy="2335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43712" cy="2593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622925" y="6456363"/>
            <a:ext cx="42910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4811F359-091A-4F02-B191-56DBF9A2E396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24213" y="509588"/>
            <a:ext cx="3481387" cy="2551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622925" y="6456363"/>
            <a:ext cx="42910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1DBC1377-2FD8-4425-81BB-A1F135CFCE4D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24213" y="509588"/>
            <a:ext cx="3481387" cy="2551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22625" y="509588"/>
            <a:ext cx="3479800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0" y="652463"/>
            <a:ext cx="3151188" cy="2308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0" y="652463"/>
            <a:ext cx="3151188" cy="2308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0" y="652463"/>
            <a:ext cx="3149600" cy="2306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0" y="652463"/>
            <a:ext cx="3149600" cy="2306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622925" y="6456363"/>
            <a:ext cx="42910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07FA546-E848-42DF-9A3B-8355930DCF1A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22625" y="509588"/>
            <a:ext cx="3479800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621338" y="6456363"/>
            <a:ext cx="4300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D6B0C9C-7409-48D1-8142-0E200B158B51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2325" y="652463"/>
            <a:ext cx="3176588" cy="232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2325" y="652463"/>
            <a:ext cx="3175000" cy="2325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2325" y="652463"/>
            <a:ext cx="3173413" cy="2324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622925" y="6456363"/>
            <a:ext cx="42910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AEA8B87-3381-4CBB-9B18-35D3601945B9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24213" y="509588"/>
            <a:ext cx="3476625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622925" y="6456363"/>
            <a:ext cx="42910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23BBF483-377E-4FED-9CBF-0D2EB44366D3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24213" y="509588"/>
            <a:ext cx="3481387" cy="2551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3913" y="652463"/>
            <a:ext cx="3168650" cy="2322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27388" y="509588"/>
            <a:ext cx="3455987" cy="2532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0" y="652463"/>
            <a:ext cx="3157538" cy="2314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1535113" y="3233738"/>
            <a:ext cx="6861175" cy="26114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75" y="2130425"/>
            <a:ext cx="79565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86200"/>
            <a:ext cx="6553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A759-548B-49E4-BEBC-F15479007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2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3A4-C9DA-4BBC-A5F9-83A6DE449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608013"/>
            <a:ext cx="1963737" cy="5389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3263" y="608013"/>
            <a:ext cx="5740400" cy="5389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11A1-E033-45B1-8F0B-263A4BA9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4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75" y="2130425"/>
            <a:ext cx="79565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86200"/>
            <a:ext cx="6553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1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549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54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75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7388" y="1906588"/>
            <a:ext cx="3883025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2813" y="1906588"/>
            <a:ext cx="3883025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3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3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35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35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4563" y="1535113"/>
            <a:ext cx="4137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4563" y="2174875"/>
            <a:ext cx="4137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5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0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064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797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188" y="273050"/>
            <a:ext cx="5232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797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36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C51F-9FAD-4541-A416-8C2F0D54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2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800600"/>
            <a:ext cx="56149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150" y="612775"/>
            <a:ext cx="56149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150" y="5367338"/>
            <a:ext cx="56149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4214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48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503238"/>
            <a:ext cx="1979613" cy="56499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7388" y="503238"/>
            <a:ext cx="5786437" cy="56499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75" y="2130425"/>
            <a:ext cx="79565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86200"/>
            <a:ext cx="6553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67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7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549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54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554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7388" y="1906588"/>
            <a:ext cx="3884612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906588"/>
            <a:ext cx="38862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3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35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35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4563" y="1535113"/>
            <a:ext cx="4137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4563" y="2174875"/>
            <a:ext cx="4137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69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6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549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54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8B2-2D30-4BB9-A923-8CDD67491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95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797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188" y="273050"/>
            <a:ext cx="5232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797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0407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800600"/>
            <a:ext cx="56149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150" y="612775"/>
            <a:ext cx="56149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150" y="5367338"/>
            <a:ext cx="56149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2350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53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988" y="503238"/>
            <a:ext cx="1979612" cy="565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7388" y="503238"/>
            <a:ext cx="5791200" cy="565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41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75" y="2130425"/>
            <a:ext cx="79565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86200"/>
            <a:ext cx="6553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32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67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549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54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6563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7388" y="1906588"/>
            <a:ext cx="3910012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9800" y="1906588"/>
            <a:ext cx="3911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31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3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35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35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4563" y="1535113"/>
            <a:ext cx="4137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4563" y="2174875"/>
            <a:ext cx="4137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00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3263" y="1976438"/>
            <a:ext cx="3851275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6938" y="1976438"/>
            <a:ext cx="3852862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D1A1-2E71-4336-AF00-5BA4A9436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41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966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797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188" y="273050"/>
            <a:ext cx="5232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797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6890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800600"/>
            <a:ext cx="56149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150" y="612775"/>
            <a:ext cx="56149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150" y="5367338"/>
            <a:ext cx="56149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2161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11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9088" y="503238"/>
            <a:ext cx="1992312" cy="5705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7388" y="503238"/>
            <a:ext cx="5829300" cy="5705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1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503238"/>
            <a:ext cx="7974012" cy="1125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9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3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35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35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4563" y="1535113"/>
            <a:ext cx="4137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4563" y="2174875"/>
            <a:ext cx="4137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789B-8F92-42F0-92F9-003C5B4B5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0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A3F8-CD06-4C77-9142-C095ABF1E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2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FC67-578B-4278-AA6E-A5F82BC42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7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797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188" y="273050"/>
            <a:ext cx="5232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797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50CB7-79C8-43CD-9DD7-26A5B6F3C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2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800600"/>
            <a:ext cx="56149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150" y="612775"/>
            <a:ext cx="56149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150" y="5367338"/>
            <a:ext cx="56149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A436-A4B6-4A4E-9D0D-E0A9F8D29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1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608013"/>
            <a:ext cx="785653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976438"/>
            <a:ext cx="7856537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3263" y="6251575"/>
            <a:ext cx="195103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97225" y="6251575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07188" y="6251575"/>
            <a:ext cx="1852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111D0B-834A-455F-A46D-7F249888E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76238" y="1717675"/>
            <a:ext cx="8983662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503238"/>
            <a:ext cx="79184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06588"/>
            <a:ext cx="7918450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8275" cy="833438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8275" cy="833437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8275" cy="833438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76238" y="1717675"/>
            <a:ext cx="8983662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503238"/>
            <a:ext cx="7923212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06588"/>
            <a:ext cx="7923212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8275" cy="833438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8275" cy="833437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8275" cy="833438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76238" y="1717675"/>
            <a:ext cx="8983662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503238"/>
            <a:ext cx="7974012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06588"/>
            <a:ext cx="7974012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168275" cy="833438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2160588"/>
            <a:ext cx="168275" cy="833437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060450"/>
            <a:ext cx="168275" cy="833438"/>
          </a:xfrm>
          <a:prstGeom prst="roundRect">
            <a:avLst>
              <a:gd name="adj" fmla="val 940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503238"/>
            <a:ext cx="7975600" cy="112712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Физкуьтурно-оздоровительное направление развития дошкольников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1906588"/>
            <a:ext cx="7975600" cy="4303712"/>
          </a:xfrm>
        </p:spPr>
        <p:txBody>
          <a:bodyPr/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/>
              <a:t>    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smtClean="0"/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/>
              <a:t>     КРУЖОК  «КРЕПЫШОК»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2725" y="260350"/>
            <a:ext cx="8905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Применение системы «ТИСА» в коррекционных дошкольных учреждениях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39863"/>
            <a:ext cx="74882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260350"/>
            <a:ext cx="9361488" cy="358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008000"/>
                </a:solidFill>
              </a:rPr>
              <a:t>Спортивно-оздоровительный кабинет ТИСА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19125"/>
            <a:ext cx="37433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9125"/>
            <a:ext cx="36004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85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385" decel="100000" fill="hold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385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385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27063" y="228600"/>
            <a:ext cx="83454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400">
                <a:solidFill>
                  <a:srgbClr val="775F55"/>
                </a:solidFill>
                <a:latin typeface="Calibri" pitchFamily="32" charset="0"/>
              </a:rPr>
              <a:t>Горка корректирующая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36713"/>
            <a:ext cx="4535488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776788" y="1906588"/>
            <a:ext cx="3502025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66738"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6738" algn="l"/>
                <a:tab pos="1014413" algn="l"/>
                <a:tab pos="1463675" algn="l"/>
                <a:tab pos="1912938" algn="l"/>
                <a:tab pos="2362200" algn="l"/>
                <a:tab pos="2811463" algn="l"/>
                <a:tab pos="3260725" algn="l"/>
                <a:tab pos="3709988" algn="l"/>
                <a:tab pos="4159250" algn="l"/>
                <a:tab pos="4608513" algn="l"/>
                <a:tab pos="5057775" algn="l"/>
                <a:tab pos="5507038" algn="l"/>
                <a:tab pos="5956300" algn="l"/>
                <a:tab pos="6405563" algn="l"/>
                <a:tab pos="6854825" algn="l"/>
                <a:tab pos="7304088" algn="l"/>
                <a:tab pos="7753350" algn="l"/>
                <a:tab pos="8202613" algn="l"/>
                <a:tab pos="8651875" algn="l"/>
                <a:tab pos="9101138" algn="l"/>
                <a:tab pos="95504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ts val="150"/>
              </a:spcBef>
              <a:spcAft>
                <a:spcPts val="438"/>
              </a:spcAft>
              <a:buClrTx/>
              <a:buFontTx/>
              <a:buNone/>
            </a:pPr>
            <a:r>
              <a:rPr lang="ru-RU" sz="2800">
                <a:solidFill>
                  <a:srgbClr val="1C1C1C"/>
                </a:solidFill>
                <a:cs typeface="Times New Roman" pitchFamily="16" charset="0"/>
              </a:rPr>
              <a:t>Предназначено для проработки тазобедренных суставов, точек стопы, улучшения ориентации в пространстве, нормализации мышечного тонуса.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8" y="503238"/>
            <a:ext cx="7981950" cy="1133475"/>
          </a:xfrm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46238"/>
            <a:ext cx="44640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503238"/>
            <a:ext cx="7991475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Универсальный многофункциональный тренажер</a:t>
            </a:r>
            <a:br>
              <a:rPr lang="ru-RU" smtClean="0"/>
            </a:b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1550" y="1906588"/>
            <a:ext cx="3898900" cy="4319587"/>
          </a:xfrm>
        </p:spPr>
        <p:txBody>
          <a:bodyPr/>
          <a:lstStyle/>
          <a:p>
            <a:pPr indent="-3254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     Обеспечивает выполнение упражнений с позвоночником под различными углами; обеспечивает нормализацию мышечного тонуса; способствует снятию болевого синдрома;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#ppt_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#ppt_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#ppt_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#ppt_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503238"/>
            <a:ext cx="7989887" cy="1141412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Виброскамейка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871663"/>
            <a:ext cx="38989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1550" y="1906588"/>
            <a:ext cx="3898900" cy="4318000"/>
          </a:xfrm>
        </p:spPr>
        <p:txBody>
          <a:bodyPr/>
          <a:lstStyle/>
          <a:p>
            <a:pPr indent="-3270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 smtClean="0"/>
              <a:t>  </a:t>
            </a:r>
            <a:r>
              <a:rPr lang="ru-RU" sz="2200" smtClean="0"/>
              <a:t>Предотращает дефекты осанки,способствует развитию тактического мышления,улучшает координационные возможности и развивает все двигательные качества ребенка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repl"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69900">
                                          <p:val>
                                            <p:strVal val="-45"/>
                                          </p:val>
                                        </p:tav>
                                        <p:tav tm="100000">
                                          <p:val>
                                            <p:strVal val="45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90513" y="563563"/>
            <a:ext cx="83454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400">
                <a:solidFill>
                  <a:srgbClr val="775F55"/>
                </a:solidFill>
                <a:latin typeface="Calibri" pitchFamily="32" charset="0"/>
              </a:rPr>
              <a:t>Устройство моделирования ситуаций</a:t>
            </a:r>
          </a:p>
        </p:txBody>
      </p:sp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11304588" y="-6088063"/>
          <a:ext cx="7986712" cy="45185013"/>
        </p:xfrm>
        <a:graphic>
          <a:graphicData uri="http://schemas.openxmlformats.org/drawingml/2006/table">
            <a:tbl>
              <a:tblPr/>
              <a:tblGrid>
                <a:gridCol w="4549775"/>
                <a:gridCol w="2136775"/>
                <a:gridCol w="1054100"/>
                <a:gridCol w="246062"/>
              </a:tblGrid>
              <a:tr h="45185013">
                <a:tc>
                  <a:txBody>
                    <a:bodyPr/>
                    <a:lstStyle/>
                    <a:p>
                      <a:pPr marL="341313" marR="0" lvl="0" indent="-309563" algn="just" defTabSz="449263" rtl="0" eaLnBrk="1" fontAlgn="base" latinLnBrk="0" hangingPunct="1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14203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932975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736055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Преднаначено для улучшения координации и ориентации в пространстве, создания предпосылок, предотвращающих травматизм, для проработки передней, средней и задней частей стопы при плоскостопии, посттравматических контрактурах, после переломов.</a:t>
                      </a:r>
                    </a:p>
                  </a:txBody>
                  <a:tcPr marL="68760" marR="68760" marT="1524815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55763"/>
            <a:ext cx="30956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624138" y="1655763"/>
            <a:ext cx="6735762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493838" indent="-307975"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493838" algn="l"/>
                <a:tab pos="1941513" algn="l"/>
                <a:tab pos="2390775" algn="l"/>
                <a:tab pos="2840038" algn="l"/>
                <a:tab pos="3289300" algn="l"/>
                <a:tab pos="3738563" algn="l"/>
                <a:tab pos="4187825" algn="l"/>
                <a:tab pos="4637088" algn="l"/>
                <a:tab pos="5086350" algn="l"/>
                <a:tab pos="5535613" algn="l"/>
                <a:tab pos="5984875" algn="l"/>
                <a:tab pos="6434138" algn="l"/>
                <a:tab pos="6883400" algn="l"/>
                <a:tab pos="7332663" algn="l"/>
                <a:tab pos="7781925" algn="l"/>
                <a:tab pos="8231188" algn="l"/>
                <a:tab pos="8680450" algn="l"/>
                <a:tab pos="9129713" algn="l"/>
                <a:tab pos="9578975" algn="l"/>
                <a:tab pos="10028238" algn="l"/>
                <a:tab pos="10477500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ts val="588"/>
              </a:spcBef>
              <a:spcAft>
                <a:spcPts val="588"/>
              </a:spcAft>
              <a:buClrTx/>
              <a:buFontTx/>
              <a:buNone/>
            </a:pPr>
            <a:r>
              <a:rPr lang="ru-RU" sz="2600" b="1">
                <a:solidFill>
                  <a:srgbClr val="000000"/>
                </a:solidFill>
                <a:cs typeface="Times New Roman" pitchFamily="16" charset="0"/>
              </a:rPr>
              <a:t>Преднаначено для улучшения координации и ориентации в пространстве,</a:t>
            </a:r>
            <a:r>
              <a:rPr lang="ru-RU" sz="2600">
                <a:solidFill>
                  <a:srgbClr val="000000"/>
                </a:solidFill>
                <a:cs typeface="Times New Roman" pitchFamily="16" charset="0"/>
              </a:rPr>
              <a:t> создания предпосылок, предотвращающих травматизм, для проработки передней, средней и задней частей стопы при плоскостопии, посттравматических контрактурах, после переломов.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58775" y="565150"/>
            <a:ext cx="83454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400">
                <a:solidFill>
                  <a:srgbClr val="775F55"/>
                </a:solidFill>
                <a:latin typeface="Calibri" pitchFamily="32" charset="0"/>
              </a:rPr>
              <a:t>Вестибулоплатформа</a:t>
            </a:r>
          </a:p>
        </p:txBody>
      </p:sp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10847388" y="1049338"/>
          <a:ext cx="7732712" cy="5783262"/>
        </p:xfrm>
        <a:graphic>
          <a:graphicData uri="http://schemas.openxmlformats.org/drawingml/2006/table">
            <a:tbl>
              <a:tblPr/>
              <a:tblGrid>
                <a:gridCol w="382587"/>
                <a:gridCol w="1244600"/>
                <a:gridCol w="2236788"/>
                <a:gridCol w="3868737"/>
              </a:tblGrid>
              <a:tr h="5783262">
                <a:tc>
                  <a:txBody>
                    <a:bodyPr/>
                    <a:lstStyle/>
                    <a:p>
                      <a:pPr marL="341313" marR="0" lvl="0" indent="-309563" algn="just" defTabSz="449263" rtl="0" eaLnBrk="1" fontAlgn="base" latinLnBrk="0" hangingPunct="1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14203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11174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4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952812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1313" marR="0" lvl="0" indent="-309563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Для 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совершенствования вестибулярного аппарата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при переносе веса тела вправо-влево, вперед-назад, улучшения функций суставов нижних конечностей, нормализации связочно-суставного аппарата.</a:t>
                      </a:r>
                    </a:p>
                  </a:txBody>
                  <a:tcPr marL="68760" marR="68760" marT="1552104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71663"/>
            <a:ext cx="30035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671888" y="1749425"/>
            <a:ext cx="48958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095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ct val="115000"/>
              </a:lnSpc>
              <a:buClrTx/>
              <a:buFontTx/>
              <a:buNone/>
            </a:pPr>
            <a:r>
              <a:rPr lang="ru-RU" sz="2600">
                <a:solidFill>
                  <a:srgbClr val="000000"/>
                </a:solidFill>
                <a:cs typeface="Times New Roman" pitchFamily="16" charset="0"/>
              </a:rPr>
              <a:t>Для  </a:t>
            </a:r>
            <a:r>
              <a:rPr lang="ru-RU" sz="2600" b="1">
                <a:solidFill>
                  <a:srgbClr val="000000"/>
                </a:solidFill>
                <a:cs typeface="Times New Roman" pitchFamily="16" charset="0"/>
              </a:rPr>
              <a:t>совершенствования вестибулярного аппарата</a:t>
            </a:r>
            <a:r>
              <a:rPr lang="ru-RU" sz="2600">
                <a:solidFill>
                  <a:srgbClr val="000000"/>
                </a:solidFill>
                <a:cs typeface="Times New Roman" pitchFamily="16" charset="0"/>
              </a:rPr>
              <a:t> при переносе веса тела вправо-влево, вперед-назад, улучшения функций суставов нижних конечностей, нормализации связочно-суставного аппарата.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27063" y="228600"/>
            <a:ext cx="83454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53975"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9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400">
                <a:solidFill>
                  <a:srgbClr val="8A5038"/>
                </a:solidFill>
                <a:latin typeface="Calibri" pitchFamily="32" charset="0"/>
              </a:rPr>
              <a:t>Благодарю за внимание...!!!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00200"/>
            <a:ext cx="52260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03263" y="608013"/>
            <a:ext cx="7900987" cy="108902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smtClean="0">
                <a:solidFill>
                  <a:srgbClr val="FF0000"/>
                </a:solidFill>
              </a:rPr>
              <a:t>Тренажер но-информационная система </a:t>
            </a:r>
            <a:br>
              <a:rPr lang="ru-RU" sz="1800" smtClean="0">
                <a:solidFill>
                  <a:srgbClr val="FF0000"/>
                </a:solidFill>
              </a:rPr>
            </a:br>
            <a:r>
              <a:rPr lang="ru-RU" sz="1800" smtClean="0">
                <a:solidFill>
                  <a:srgbClr val="FF0000"/>
                </a:solidFill>
              </a:rPr>
              <a:t>«ТИСА»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ru-RU" sz="1800" smtClean="0">
                <a:solidFill>
                  <a:srgbClr val="FF0000"/>
                </a:solidFill>
              </a:rPr>
              <a:t>для гармоничного </a:t>
            </a:r>
            <a:br>
              <a:rPr lang="ru-RU" sz="1800" smtClean="0">
                <a:solidFill>
                  <a:srgbClr val="FF0000"/>
                </a:solidFill>
              </a:rPr>
            </a:br>
            <a:r>
              <a:rPr lang="ru-RU" sz="1800" smtClean="0">
                <a:solidFill>
                  <a:srgbClr val="FF0000"/>
                </a:solidFill>
              </a:rPr>
              <a:t>развития детей дошкольного возраста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03263" y="1976438"/>
          <a:ext cx="3854450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2382213" imgH="2075641" progId="">
                  <p:embed/>
                </p:oleObj>
              </mc:Choice>
              <mc:Fallback>
                <p:oleObj r:id="rId4" imgW="2382213" imgH="207564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976438"/>
                        <a:ext cx="3854450" cy="406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388" y="1976438"/>
            <a:ext cx="3854450" cy="4065587"/>
          </a:xfrm>
        </p:spPr>
        <p:txBody>
          <a:bodyPr lIns="90000" tIns="46800" rIns="90000" bIns="46800"/>
          <a:lstStyle/>
          <a:p>
            <a:pPr indent="-298450">
              <a:lnSpc>
                <a:spcPct val="100000"/>
              </a:lnSpc>
              <a:spcBef>
                <a:spcPts val="8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900" smtClean="0"/>
          </a:p>
          <a:p>
            <a:pPr indent="-298450">
              <a:lnSpc>
                <a:spcPct val="100000"/>
              </a:lnSpc>
              <a:spcBef>
                <a:spcPts val="8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 smtClean="0"/>
              <a:t>Т-тренажерно</a:t>
            </a:r>
          </a:p>
          <a:p>
            <a:pPr indent="-298450">
              <a:lnSpc>
                <a:spcPct val="100000"/>
              </a:lnSpc>
              <a:spcBef>
                <a:spcPts val="8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 smtClean="0"/>
              <a:t>И-информационная</a:t>
            </a:r>
          </a:p>
          <a:p>
            <a:pPr indent="-298450">
              <a:lnSpc>
                <a:spcPct val="100000"/>
              </a:lnSpc>
              <a:spcBef>
                <a:spcPts val="8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 smtClean="0"/>
              <a:t>С-система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03263" y="608013"/>
            <a:ext cx="7899400" cy="1087437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НАПРАВЛЕНА НА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03263" y="1976438"/>
            <a:ext cx="7899400" cy="4064000"/>
          </a:xfrm>
        </p:spPr>
        <p:txBody>
          <a:bodyPr tIns="0" anchor="ctr"/>
          <a:lstStyle/>
          <a:p>
            <a:pPr eaLnBrk="1"/>
            <a:endParaRPr 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8" t="61609" b="5309"/>
          <a:stretch>
            <a:fillRect/>
          </a:stretch>
        </p:blipFill>
        <p:spPr bwMode="auto">
          <a:xfrm>
            <a:off x="576263" y="1695450"/>
            <a:ext cx="40322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028" t="61609" b="53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55763"/>
            <a:ext cx="395922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-1"/>
                                          </p:val>
                                        </p:tav>
                                        <p:tav tm="10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#ppt_#ppt_#ppt_#ppt_#ppt_#ppt_#ppt_#ppt_#ppt_#ppt_#ppt_#ppt_#ppt_#ppt_#ppt_#ppt_#ppt_#ppt_#ppt_#ppt_#ppt_#ppt_x+(cos(-2*pi*(1-$))*-#ppt_#ppt_#ppt_#ppt_#ppt_#ppt_#ppt_#ppt_#ppt_#ppt_#ppt_#ppt_#ppt_#ppt_#ppt_#ppt_#ppt_#ppt_#ppt_#ppt_#ppt_#ppt_#ppt_#ppt_#ppt_#ppt_#ppt_x-sin(-2*pi*(1-$))*(1-#ppt_#ppt_#ppt_#ppt_#ppt_#ppt_#ppt_#ppt_#ppt_#ppt_#ppt_#ppt_#ppt_#ppt_#ppt_#ppt_#ppt_#ppt_#ppt_#ppt_#ppt_#ppt_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#ppt_#ppt_#ppt_#ppt_#ppt_#ppt_#ppt_#ppt_#ppt_#ppt_#ppt_#ppt_#ppt_#ppt_#ppt_#ppt_#ppt_#ppt_#ppt_#ppt_#ppt_#ppt_y+(sin(-2*pi*(1-$))*-#ppt_#ppt_#ppt_#ppt_#ppt_#ppt_#ppt_#ppt_#ppt_#ppt_#ppt_#ppt_#ppt_#ppt_#ppt_#ppt_#ppt_#ppt_#ppt_#ppt_#ppt_#ppt_#ppt_#ppt_#ppt_#ppt_#ppt_x+cos(-2*pi*(1-$))*(1-#ppt_#ppt_#ppt_#ppt_#ppt_#ppt_#ppt_#ppt_#ppt_#ppt_#ppt_#ppt_#ppt_#ppt_#ppt_#ppt_#ppt_#ppt_#ppt_#ppt_#ppt_#ppt_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7625" y="12065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400">
                <a:solidFill>
                  <a:srgbClr val="775F55"/>
                </a:solidFill>
                <a:latin typeface="Calibri" pitchFamily="32" charset="0"/>
              </a:rPr>
              <a:t>Определение здоровья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7625" y="149225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6225" indent="-276225"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defRPr/>
            </a:pPr>
            <a:r>
              <a:rPr lang="ru-RU" sz="2900" smtClean="0">
                <a:solidFill>
                  <a:srgbClr val="000000"/>
                </a:solidFill>
                <a:latin typeface="Calibri" pitchFamily="32" charset="0"/>
              </a:rPr>
              <a:t>Состояние полного физического, психического и социального благополучия, а не только отсутствие заболеваний или повреждений</a:t>
            </a:r>
          </a:p>
          <a:p>
            <a:pPr marL="315913" eaLnBrk="1" hangingPunct="1">
              <a:spcBef>
                <a:spcPts val="700"/>
              </a:spcBef>
              <a:buClrTx/>
              <a:buSzPct val="60000"/>
              <a:buFontTx/>
              <a:buNone/>
              <a:defRPr/>
            </a:pPr>
            <a:endParaRPr lang="ru-RU" sz="290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defRPr/>
            </a:pPr>
            <a:r>
              <a:rPr lang="ru-RU" sz="2900" smtClean="0">
                <a:solidFill>
                  <a:srgbClr val="000000"/>
                </a:solidFill>
                <a:latin typeface="Calibri" pitchFamily="32" charset="0"/>
              </a:rPr>
              <a:t>Гармоничное физическое развитие</a:t>
            </a:r>
          </a:p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defRPr/>
            </a:pPr>
            <a:r>
              <a:rPr lang="ru-RU" sz="2900" smtClean="0">
                <a:solidFill>
                  <a:srgbClr val="000000"/>
                </a:solidFill>
                <a:latin typeface="Calibri" pitchFamily="32" charset="0"/>
              </a:rPr>
              <a:t>Адекватная сопротивляемость неблагоприятным факторам внешней среды</a:t>
            </a:r>
          </a:p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defRPr/>
            </a:pPr>
            <a:r>
              <a:rPr lang="ru-RU" sz="2900" smtClean="0">
                <a:solidFill>
                  <a:srgbClr val="000000"/>
                </a:solidFill>
                <a:latin typeface="Calibri" pitchFamily="32" charset="0"/>
              </a:rPr>
              <a:t>Адекватная функциональная подготовленность (физическая работоспособность)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03263" y="608013"/>
            <a:ext cx="79502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500">
                <a:solidFill>
                  <a:srgbClr val="000000"/>
                </a:solidFill>
              </a:rPr>
              <a:t>ЦЕЛЬ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03263" y="1976438"/>
            <a:ext cx="795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2492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ts val="825"/>
              </a:spcBef>
              <a:buClrTx/>
              <a:buFontTx/>
              <a:buNone/>
            </a:pPr>
            <a:r>
              <a:rPr lang="ru-RU" sz="3300">
                <a:solidFill>
                  <a:srgbClr val="000000"/>
                </a:solidFill>
              </a:rPr>
              <a:t>ВСЕСТОРОННЕЕ,ФИЗИЧЕСКОЕ РАЗВИТИЕ ДЕТЕЙ,УКРЕПЛЕНИЕ И СОХРАНЕНИЕ ИХ ЗДОРОВЬЯ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361488" cy="692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ТИСА обладает широким спектром воздействия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и позволяет решать  круг важнейших задач: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55988" y="684213"/>
            <a:ext cx="5545137" cy="6173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323850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ru-RU" sz="1800" b="1">
                <a:solidFill>
                  <a:srgbClr val="333333"/>
                </a:solidFill>
              </a:rPr>
              <a:t>Способствует правильному развитию всех </a:t>
            </a: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ru-RU" sz="1800" b="1">
                <a:solidFill>
                  <a:srgbClr val="333333"/>
                </a:solidFill>
              </a:rPr>
              <a:t>систем организма</a:t>
            </a: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2200" b="1">
              <a:solidFill>
                <a:srgbClr val="333333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1800" b="1">
              <a:solidFill>
                <a:srgbClr val="333333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ru-RU" sz="1800" b="1">
                <a:solidFill>
                  <a:srgbClr val="333333"/>
                </a:solidFill>
              </a:rPr>
              <a:t>Применяется в любых возрастных группах</a:t>
            </a: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1800" b="1">
              <a:solidFill>
                <a:srgbClr val="FF0000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1800" b="1">
              <a:solidFill>
                <a:srgbClr val="000000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1800" b="1">
              <a:solidFill>
                <a:srgbClr val="000000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1800" b="1">
              <a:solidFill>
                <a:srgbClr val="000000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ru-RU" sz="1800" b="1">
                <a:solidFill>
                  <a:srgbClr val="000000"/>
                </a:solidFill>
              </a:rPr>
              <a:t> Исправляет дефекты осанки и корректирует </a:t>
            </a: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ru-RU" sz="1800" b="1">
                <a:solidFill>
                  <a:srgbClr val="000000"/>
                </a:solidFill>
              </a:rPr>
              <a:t>опорно-двигательный аппарат</a:t>
            </a: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ru-RU" sz="2200" b="1">
              <a:solidFill>
                <a:srgbClr val="000000"/>
              </a:solidFill>
            </a:endParaRPr>
          </a:p>
          <a:p>
            <a:pPr marL="331788" indent="-244475">
              <a:buClrTx/>
              <a:buFontTx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ru-RU" sz="22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/>
          <a:stretch>
            <a:fillRect/>
          </a:stretch>
        </p:blipFill>
        <p:spPr bwMode="auto">
          <a:xfrm>
            <a:off x="73025" y="4032250"/>
            <a:ext cx="30956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r="55705" b="47305"/>
          <a:stretch>
            <a:fillRect/>
          </a:stretch>
        </p:blipFill>
        <p:spPr bwMode="auto">
          <a:xfrm>
            <a:off x="142875" y="865188"/>
            <a:ext cx="2808288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273" r="55705" b="473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8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1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6" dur="2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5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0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03263" y="608013"/>
            <a:ext cx="7896225" cy="1084262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ПРИМЕНЕНИЕ В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3263" y="1976438"/>
            <a:ext cx="78962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048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ts val="825"/>
              </a:spcBef>
              <a:buClrTx/>
              <a:buFontTx/>
              <a:buNone/>
            </a:pPr>
            <a:r>
              <a:rPr lang="ru-RU" sz="3300">
                <a:solidFill>
                  <a:srgbClr val="000000"/>
                </a:solidFill>
              </a:rPr>
              <a:t>-РЕАБИЛИТАЦИЯ</a:t>
            </a:r>
          </a:p>
          <a:p>
            <a:pPr algn="ctr">
              <a:spcBef>
                <a:spcPts val="825"/>
              </a:spcBef>
              <a:buClrTx/>
              <a:buFontTx/>
              <a:buNone/>
            </a:pPr>
            <a:r>
              <a:rPr lang="ru-RU" sz="3300">
                <a:solidFill>
                  <a:srgbClr val="000000"/>
                </a:solidFill>
              </a:rPr>
              <a:t>-ПРОФИЛАКТИКА</a:t>
            </a:r>
          </a:p>
          <a:p>
            <a:pPr algn="ctr">
              <a:spcBef>
                <a:spcPts val="825"/>
              </a:spcBef>
              <a:buClrTx/>
              <a:buFontTx/>
              <a:buNone/>
            </a:pPr>
            <a:r>
              <a:rPr lang="ru-RU" sz="3300">
                <a:solidFill>
                  <a:srgbClr val="000000"/>
                </a:solidFill>
              </a:rPr>
              <a:t>-ТРЕНИРОВКА</a:t>
            </a:r>
          </a:p>
          <a:p>
            <a:pPr algn="ctr">
              <a:spcBef>
                <a:spcPts val="825"/>
              </a:spcBef>
              <a:buClrTx/>
              <a:buFontTx/>
              <a:buNone/>
            </a:pPr>
            <a:r>
              <a:rPr lang="ru-RU" sz="3300">
                <a:solidFill>
                  <a:srgbClr val="000000"/>
                </a:solidFill>
              </a:rPr>
              <a:t>-ЛЕЧЕНИЕ</a:t>
            </a:r>
          </a:p>
          <a:p>
            <a:pPr algn="ctr">
              <a:spcBef>
                <a:spcPts val="825"/>
              </a:spcBef>
              <a:buClrTx/>
              <a:buFontTx/>
              <a:buNone/>
            </a:pPr>
            <a:endParaRPr lang="ru-RU" sz="3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-1"/>
                                          </p:val>
                                        </p:tav>
                                        <p:tav tm="10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868488" y="1905000"/>
            <a:ext cx="3027362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Регуляция мышечного тонуса</a:t>
            </a:r>
          </a:p>
          <a:p>
            <a:pPr>
              <a:buClrTx/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Регуляция сосудистого тонуса</a:t>
            </a:r>
          </a:p>
          <a:p>
            <a:pPr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                                     Регуляция бронхиального тонуса</a:t>
            </a:r>
          </a:p>
          <a:p>
            <a:pPr>
              <a:buClrTx/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Нормализация микроциркуляции</a:t>
            </a:r>
          </a:p>
          <a:p>
            <a:pPr>
              <a:buClrTx/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Улучшение обменных процессов</a:t>
            </a:r>
          </a:p>
          <a:p>
            <a:pPr>
              <a:buClrTx/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Улучшение дренажной функции бронхов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771900" y="4032250"/>
            <a:ext cx="37163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                                              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03263" y="608013"/>
            <a:ext cx="7935912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sz="4500">
                <a:solidFill>
                  <a:srgbClr val="000000"/>
                </a:solidFill>
              </a:rPr>
              <a:t>Физиологические эффекты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4997" b="1274"/>
          <a:stretch>
            <a:fillRect/>
          </a:stretch>
        </p:blipFill>
        <p:spPr bwMode="auto">
          <a:xfrm>
            <a:off x="5713413" y="1800225"/>
            <a:ext cx="249396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536" r="4997" b="12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-1"/>
                                          </p:val>
                                        </p:tav>
                                        <p:tav tm="10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751388" y="917575"/>
            <a:ext cx="388937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600" b="1">
                <a:solidFill>
                  <a:srgbClr val="000000"/>
                </a:solidFill>
              </a:rPr>
              <a:t>Обезболивающий эффект при превышении </a:t>
            </a:r>
          </a:p>
          <a:p>
            <a:pPr>
              <a:buClrTx/>
              <a:buFontTx/>
              <a:buNone/>
            </a:pPr>
            <a:r>
              <a:rPr lang="ru-RU" sz="2600" b="1">
                <a:solidFill>
                  <a:srgbClr val="000000"/>
                </a:solidFill>
              </a:rPr>
              <a:t>порога болевой чувствительности</a:t>
            </a:r>
          </a:p>
          <a:p>
            <a:pPr>
              <a:buClrTx/>
              <a:buFontTx/>
              <a:buNone/>
            </a:pPr>
            <a:endParaRPr lang="ru-RU" sz="2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ru-RU" sz="2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sz="2600" b="1">
                <a:solidFill>
                  <a:srgbClr val="000000"/>
                </a:solidFill>
              </a:rPr>
              <a:t>Улучшение адаптации к физической нагрузке</a:t>
            </a:r>
          </a:p>
          <a:p>
            <a:pPr>
              <a:buClrTx/>
              <a:buFontTx/>
              <a:buNone/>
            </a:pPr>
            <a:endParaRPr lang="ru-RU" sz="2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ru-RU" sz="2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sz="2600" b="1">
                <a:solidFill>
                  <a:srgbClr val="000000"/>
                </a:solidFill>
              </a:rPr>
              <a:t>Снижение тонуса мышц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63043" r="30493"/>
          <a:stretch>
            <a:fillRect/>
          </a:stretch>
        </p:blipFill>
        <p:spPr bwMode="auto">
          <a:xfrm>
            <a:off x="360363" y="1008063"/>
            <a:ext cx="42481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24" t="63043" r="304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3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3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3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3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3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3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3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30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30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30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30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30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10358</TotalTime>
  <Words>335</Words>
  <Application>Microsoft Office PowerPoint</Application>
  <PresentationFormat>Произвольный</PresentationFormat>
  <Paragraphs>80</Paragraphs>
  <Slides>17</Slides>
  <Notes>17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Times New Roman</vt:lpstr>
      <vt:lpstr>Microsoft YaHei</vt:lpstr>
      <vt:lpstr>Arial</vt:lpstr>
      <vt:lpstr>Lucida Sans Unicode</vt:lpstr>
      <vt:lpstr>Calibri</vt:lpstr>
      <vt:lpstr>Wingdings</vt:lpstr>
      <vt:lpstr>Тема Office</vt:lpstr>
      <vt:lpstr>1_Тема Office</vt:lpstr>
      <vt:lpstr>2_Тема Office</vt:lpstr>
      <vt:lpstr>3_Тема Office</vt:lpstr>
      <vt:lpstr>Физкуьтурно-оздоровительное направление развития дошкольников</vt:lpstr>
      <vt:lpstr>Тренажер но-информационная система  «ТИСА» для гармоничного  развития детей дошкольного возраста</vt:lpstr>
      <vt:lpstr>НАПРАВЛЕНА НА </vt:lpstr>
      <vt:lpstr>Презентация PowerPoint</vt:lpstr>
      <vt:lpstr>Презентация PowerPoint</vt:lpstr>
      <vt:lpstr>Презентация PowerPoint</vt:lpstr>
      <vt:lpstr>ПРИМЕНЕНИЕ 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Универсальный многофункциональный тренажер </vt:lpstr>
      <vt:lpstr>Виброскамейка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методы реабилитации в санаторно-курортных учреждениях</dc:title>
  <dc:creator>Данилюк Ольга</dc:creator>
  <cp:lastModifiedBy>1</cp:lastModifiedBy>
  <cp:revision>527</cp:revision>
  <cp:lastPrinted>2014-02-03T19:29:49Z</cp:lastPrinted>
  <dcterms:created xsi:type="dcterms:W3CDTF">2004-10-04T11:14:53Z</dcterms:created>
  <dcterms:modified xsi:type="dcterms:W3CDTF">2014-10-27T18:24:40Z</dcterms:modified>
</cp:coreProperties>
</file>