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1" r:id="rId3"/>
    <p:sldId id="262" r:id="rId4"/>
    <p:sldId id="263" r:id="rId5"/>
    <p:sldId id="265" r:id="rId6"/>
    <p:sldId id="266" r:id="rId7"/>
    <p:sldId id="257" r:id="rId8"/>
    <p:sldId id="267" r:id="rId9"/>
    <p:sldId id="271" r:id="rId10"/>
    <p:sldId id="272" r:id="rId11"/>
    <p:sldId id="273" r:id="rId12"/>
    <p:sldId id="274" r:id="rId13"/>
    <p:sldId id="268" r:id="rId14"/>
    <p:sldId id="276" r:id="rId15"/>
    <p:sldId id="277" r:id="rId16"/>
    <p:sldId id="278" r:id="rId17"/>
    <p:sldId id="279" r:id="rId18"/>
    <p:sldId id="280" r:id="rId19"/>
    <p:sldId id="258" r:id="rId20"/>
    <p:sldId id="282" r:id="rId21"/>
    <p:sldId id="283" r:id="rId22"/>
    <p:sldId id="281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24"/>
    <p:penClr>
      <a:srgbClr val="FF0000"/>
    </p:penClr>
  </p:showPr>
  <p:clrMru>
    <a:srgbClr val="800080"/>
    <a:srgbClr val="FF33CC"/>
    <a:srgbClr val="FFDD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9" autoAdjust="0"/>
    <p:restoredTop sz="94660"/>
  </p:normalViewPr>
  <p:slideViewPr>
    <p:cSldViewPr>
      <p:cViewPr varScale="1">
        <p:scale>
          <a:sx n="76" d="100"/>
          <a:sy n="76" d="100"/>
        </p:scale>
        <p:origin x="-653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B3F3D-F9C4-449E-AB4F-9DA835495DB8}" type="datetimeFigureOut">
              <a:rPr lang="en-US"/>
              <a:pPr>
                <a:defRPr/>
              </a:pPr>
              <a:t>1/19/2014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7D3EE-7007-4433-8267-7AC1EF5A43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50153-7D16-41C5-AD10-6240A4A08A0F}" type="datetimeFigureOut">
              <a:rPr lang="en-US"/>
              <a:pPr>
                <a:defRPr/>
              </a:pPr>
              <a:t>1/19/2014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A3668-EC15-425F-BBDA-0FCDC0839E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A0E1A-6319-4521-9993-B443E091C6D7}" type="datetimeFigureOut">
              <a:rPr lang="en-US"/>
              <a:pPr>
                <a:defRPr/>
              </a:pPr>
              <a:t>1/19/2014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88963-9BD7-448C-BD14-6E18E15028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21F69-6CEC-43B0-BC04-34F3B97D848A}" type="datetimeFigureOut">
              <a:rPr lang="en-US"/>
              <a:pPr>
                <a:defRPr/>
              </a:pPr>
              <a:t>1/19/2014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8D5C0-CBDA-487A-8E3D-585D3BE198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3532F-4F11-4B13-9C5D-699A480FA6C3}" type="datetimeFigureOut">
              <a:rPr lang="en-US"/>
              <a:pPr>
                <a:defRPr/>
              </a:pPr>
              <a:t>1/19/2014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89117-8A09-4A40-9CA7-D5DD724155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A762A-B0DD-4C66-83D7-E2518144AAAD}" type="datetimeFigureOut">
              <a:rPr lang="en-US"/>
              <a:pPr>
                <a:defRPr/>
              </a:pPr>
              <a:t>1/19/2014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CC3A1-9C4C-43F1-BD57-B47DA24A66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DE398-0836-40E0-8C48-001B179783FC}" type="datetimeFigureOut">
              <a:rPr lang="en-US"/>
              <a:pPr>
                <a:defRPr/>
              </a:pPr>
              <a:t>1/19/2014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5B626-1CF7-49B1-BAC5-796762789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51789-40EE-435D-A001-241CB0FE34D5}" type="datetimeFigureOut">
              <a:rPr lang="en-US"/>
              <a:pPr>
                <a:defRPr/>
              </a:pPr>
              <a:t>1/19/2014</a:t>
            </a:fld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60540-E1FA-4436-B076-D77420A47D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05D48-4CC6-415C-B558-93B38563D7A7}" type="datetimeFigureOut">
              <a:rPr lang="en-US"/>
              <a:pPr>
                <a:defRPr/>
              </a:pPr>
              <a:t>1/19/2014</a:t>
            </a:fld>
            <a:endParaRPr 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BE5A2-FF3C-4C19-95D5-6CFDC70422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9CF15-943D-4312-8C97-340A114226A4}" type="datetimeFigureOut">
              <a:rPr lang="en-US"/>
              <a:pPr>
                <a:defRPr/>
              </a:pPr>
              <a:t>1/19/2014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2D4F2-C68D-419D-BCA0-FE6A3B8B7F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9FF6B-6203-44DD-8FB9-AF3A32C268C5}" type="datetimeFigureOut">
              <a:rPr lang="en-US"/>
              <a:pPr>
                <a:defRPr/>
              </a:pPr>
              <a:t>1/19/2014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A2B8C-D8F1-412D-A970-31FF4E2F04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64B6FAB-AA1E-4FA9-BDA2-CA392549C404}" type="datetimeFigureOut">
              <a:rPr lang="en-US"/>
              <a:pPr>
                <a:defRPr/>
              </a:pPr>
              <a:t>1/19/2014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5E76DA4-C636-4003-9577-83DA9AC669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heel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4.png"/><Relationship Id="rId7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hyperlink" Target="http://pedsovet.su/" TargetMode="External"/><Relationship Id="rId5" Type="http://schemas.openxmlformats.org/officeDocument/2006/relationships/image" Target="../media/image4.png"/><Relationship Id="rId10" Type="http://schemas.openxmlformats.org/officeDocument/2006/relationships/hyperlink" Target="http://ckschneider.com/psihologiya-detey/79-voprosnik-otnoshenie-detey-k-pedagogu.html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://www.resobr.ru/materials/49/26805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jpeg"/><Relationship Id="rId7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3.jpeg"/><Relationship Id="rId10" Type="http://schemas.openxmlformats.org/officeDocument/2006/relationships/image" Target="../media/image3.png"/><Relationship Id="rId4" Type="http://schemas.openxmlformats.org/officeDocument/2006/relationships/image" Target="../media/image12.jpeg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DDF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6" name="Picture 2" descr="C:\Documents and Settings\Иятта\Рабочий стол\ЭТО СРОЧНО\ПРЕЗЕНТАЦИЯ\0b1046f41010b46599801122fdb6b72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143250" cy="476250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2054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3" cstate="print"/>
          <a:srcRect l="33189" t="39211"/>
          <a:stretch>
            <a:fillRect/>
          </a:stretch>
        </p:blipFill>
        <p:spPr bwMode="auto">
          <a:xfrm>
            <a:off x="6734175" y="449580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4" cstate="print"/>
          <a:srcRect t="59615"/>
          <a:stretch>
            <a:fillRect/>
          </a:stretch>
        </p:blipFill>
        <p:spPr bwMode="auto">
          <a:xfrm>
            <a:off x="2743200" y="5581650"/>
            <a:ext cx="35687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5" cstate="print"/>
          <a:srcRect t="39211" r="33189"/>
          <a:stretch>
            <a:fillRect/>
          </a:stretch>
        </p:blipFill>
        <p:spPr bwMode="auto">
          <a:xfrm>
            <a:off x="0" y="449580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6" cstate="print"/>
          <a:srcRect l="33189" b="39211"/>
          <a:stretch>
            <a:fillRect/>
          </a:stretch>
        </p:blipFill>
        <p:spPr bwMode="auto">
          <a:xfrm>
            <a:off x="6734175" y="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7" cstate="print"/>
          <a:srcRect b="59615"/>
          <a:stretch>
            <a:fillRect/>
          </a:stretch>
        </p:blipFill>
        <p:spPr bwMode="auto">
          <a:xfrm>
            <a:off x="2895600" y="0"/>
            <a:ext cx="35687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8" cstate="print"/>
          <a:srcRect l="59615"/>
          <a:stretch>
            <a:fillRect/>
          </a:stretch>
        </p:blipFill>
        <p:spPr bwMode="auto">
          <a:xfrm>
            <a:off x="7696200" y="2286000"/>
            <a:ext cx="12763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0" name="Прямоугольник 16"/>
          <p:cNvSpPr>
            <a:spLocks noChangeArrowheads="1"/>
          </p:cNvSpPr>
          <p:nvPr/>
        </p:nvSpPr>
        <p:spPr bwMode="auto">
          <a:xfrm>
            <a:off x="3124200" y="4114800"/>
            <a:ext cx="4572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  <a:latin typeface="Book Antiqua" pitchFamily="18" charset="0"/>
              </a:rPr>
              <a:t>Подготовила педагог – </a:t>
            </a:r>
            <a:r>
              <a:rPr lang="ru-RU" b="1" i="1" dirty="0" smtClean="0">
                <a:solidFill>
                  <a:srgbClr val="002060"/>
                </a:solidFill>
                <a:latin typeface="Book Antiqua" pitchFamily="18" charset="0"/>
              </a:rPr>
              <a:t>психолог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Book Antiqua" pitchFamily="18" charset="0"/>
              </a:rPr>
              <a:t>МБДОУ детский сад №3 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Book Antiqua" pitchFamily="18" charset="0"/>
              </a:rPr>
              <a:t>Города Нижний Новгород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b="1" i="1" dirty="0">
                <a:solidFill>
                  <a:srgbClr val="002060"/>
                </a:solidFill>
                <a:latin typeface="Book Antiqua" pitchFamily="18" charset="0"/>
              </a:rPr>
              <a:t>Ледяева Валентина </a:t>
            </a:r>
            <a:r>
              <a:rPr lang="ru-RU" b="1" i="1" dirty="0" smtClean="0">
                <a:solidFill>
                  <a:srgbClr val="002060"/>
                </a:solidFill>
                <a:latin typeface="Book Antiqua" pitchFamily="18" charset="0"/>
              </a:rPr>
              <a:t>Ивановна</a:t>
            </a:r>
            <a:endParaRPr lang="ru-RU" b="1" i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14600" y="1600200"/>
            <a:ext cx="5572125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ln>
                  <a:solidFill>
                    <a:srgbClr val="C000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39700">
                    <a:schemeClr val="accent2">
                      <a:lumMod val="20000"/>
                      <a:lumOff val="8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Психологическое благополучие ребёнка в ДОУ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DDF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46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2" cstate="print"/>
          <a:srcRect l="33189" t="39211"/>
          <a:stretch>
            <a:fillRect/>
          </a:stretch>
        </p:blipFill>
        <p:spPr bwMode="auto">
          <a:xfrm>
            <a:off x="6734175" y="449580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3" cstate="print"/>
          <a:srcRect t="59615"/>
          <a:stretch>
            <a:fillRect/>
          </a:stretch>
        </p:blipFill>
        <p:spPr bwMode="auto">
          <a:xfrm>
            <a:off x="2743200" y="5581650"/>
            <a:ext cx="35687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4" cstate="print"/>
          <a:srcRect t="39211" r="33189"/>
          <a:stretch>
            <a:fillRect/>
          </a:stretch>
        </p:blipFill>
        <p:spPr bwMode="auto">
          <a:xfrm>
            <a:off x="0" y="449580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5" cstate="print"/>
          <a:srcRect l="33189" b="39211"/>
          <a:stretch>
            <a:fillRect/>
          </a:stretch>
        </p:blipFill>
        <p:spPr bwMode="auto">
          <a:xfrm>
            <a:off x="6734175" y="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6" cstate="print"/>
          <a:srcRect b="59615"/>
          <a:stretch>
            <a:fillRect/>
          </a:stretch>
        </p:blipFill>
        <p:spPr bwMode="auto">
          <a:xfrm>
            <a:off x="2895600" y="0"/>
            <a:ext cx="35687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7" cstate="print"/>
          <a:srcRect l="59615"/>
          <a:stretch>
            <a:fillRect/>
          </a:stretch>
        </p:blipFill>
        <p:spPr bwMode="auto">
          <a:xfrm>
            <a:off x="7696200" y="2286000"/>
            <a:ext cx="12763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2286000" y="1143000"/>
            <a:ext cx="5857875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10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3000" y="2333685"/>
            <a:ext cx="8001000" cy="147732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u="sng" dirty="0">
              <a:ln w="50800">
                <a:solidFill>
                  <a:srgbClr val="C00000"/>
                </a:solidFill>
              </a:ln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u="sng" dirty="0">
              <a:ln w="50800">
                <a:solidFill>
                  <a:srgbClr val="C00000"/>
                </a:solidFill>
              </a:ln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u="sng" dirty="0">
              <a:ln w="50800">
                <a:solidFill>
                  <a:srgbClr val="C00000"/>
                </a:solidFill>
              </a:ln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u="sng" dirty="0">
              <a:ln w="50800">
                <a:solidFill>
                  <a:srgbClr val="C00000"/>
                </a:solidFill>
              </a:ln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50800">
                <a:solidFill>
                  <a:srgbClr val="C00000"/>
                </a:solidFill>
              </a:ln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4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4" cstate="print"/>
          <a:srcRect t="39211" r="33189"/>
          <a:stretch>
            <a:fillRect/>
          </a:stretch>
        </p:blipFill>
        <p:spPr bwMode="auto">
          <a:xfrm>
            <a:off x="152400" y="464820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2" cstate="print"/>
          <a:srcRect l="33189" t="39211"/>
          <a:stretch>
            <a:fillRect/>
          </a:stretch>
        </p:blipFill>
        <p:spPr bwMode="auto">
          <a:xfrm rot="11000877">
            <a:off x="73154" y="74724"/>
            <a:ext cx="2494884" cy="244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7" cstate="print"/>
          <a:srcRect l="59615"/>
          <a:stretch>
            <a:fillRect/>
          </a:stretch>
        </p:blipFill>
        <p:spPr bwMode="auto">
          <a:xfrm>
            <a:off x="0" y="2286000"/>
            <a:ext cx="12763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2" descr="http://www.maaam.ru/upload/blogs/e05aa74ad925d3c506e7f21dd4e431c1.jp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304800"/>
            <a:ext cx="3810000" cy="6019799"/>
          </a:xfrm>
          <a:prstGeom prst="rect">
            <a:avLst/>
          </a:prstGeom>
          <a:noFill/>
        </p:spPr>
      </p:pic>
      <p:pic>
        <p:nvPicPr>
          <p:cNvPr id="34820" name="Picture 4" descr="http://www.maaam.ru/upload/blogs/9804370091f4b92a5f2c4b17846d2491.jpg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19600" y="304800"/>
            <a:ext cx="4495800" cy="5962651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DDF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46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2" cstate="print"/>
          <a:srcRect l="33189" t="39211"/>
          <a:stretch>
            <a:fillRect/>
          </a:stretch>
        </p:blipFill>
        <p:spPr bwMode="auto">
          <a:xfrm>
            <a:off x="6734175" y="449580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3" cstate="print"/>
          <a:srcRect t="59615"/>
          <a:stretch>
            <a:fillRect/>
          </a:stretch>
        </p:blipFill>
        <p:spPr bwMode="auto">
          <a:xfrm>
            <a:off x="2743200" y="5581650"/>
            <a:ext cx="35687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4" cstate="print"/>
          <a:srcRect t="39211" r="33189"/>
          <a:stretch>
            <a:fillRect/>
          </a:stretch>
        </p:blipFill>
        <p:spPr bwMode="auto">
          <a:xfrm>
            <a:off x="0" y="449580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5" cstate="print"/>
          <a:srcRect l="33189" b="39211"/>
          <a:stretch>
            <a:fillRect/>
          </a:stretch>
        </p:blipFill>
        <p:spPr bwMode="auto">
          <a:xfrm>
            <a:off x="6734175" y="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6" cstate="print"/>
          <a:srcRect b="59615"/>
          <a:stretch>
            <a:fillRect/>
          </a:stretch>
        </p:blipFill>
        <p:spPr bwMode="auto">
          <a:xfrm>
            <a:off x="2895600" y="0"/>
            <a:ext cx="35687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7" cstate="print"/>
          <a:srcRect l="59615"/>
          <a:stretch>
            <a:fillRect/>
          </a:stretch>
        </p:blipFill>
        <p:spPr bwMode="auto">
          <a:xfrm>
            <a:off x="7696200" y="2286000"/>
            <a:ext cx="12763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2286000" y="1143000"/>
            <a:ext cx="5857875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10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3000" y="2333685"/>
            <a:ext cx="8001000" cy="147732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u="sng" dirty="0">
              <a:ln w="50800">
                <a:solidFill>
                  <a:srgbClr val="C00000"/>
                </a:solidFill>
              </a:ln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u="sng" dirty="0">
              <a:ln w="50800">
                <a:solidFill>
                  <a:srgbClr val="C00000"/>
                </a:solidFill>
              </a:ln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u="sng" dirty="0">
              <a:ln w="50800">
                <a:solidFill>
                  <a:srgbClr val="C00000"/>
                </a:solidFill>
              </a:ln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u="sng" dirty="0">
              <a:ln w="50800">
                <a:solidFill>
                  <a:srgbClr val="C00000"/>
                </a:solidFill>
              </a:ln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50800">
                <a:solidFill>
                  <a:srgbClr val="C00000"/>
                </a:solidFill>
              </a:ln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4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4" cstate="print"/>
          <a:srcRect t="39211" r="33189"/>
          <a:stretch>
            <a:fillRect/>
          </a:stretch>
        </p:blipFill>
        <p:spPr bwMode="auto">
          <a:xfrm>
            <a:off x="152400" y="464820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2" cstate="print"/>
          <a:srcRect l="33189" t="39211"/>
          <a:stretch>
            <a:fillRect/>
          </a:stretch>
        </p:blipFill>
        <p:spPr bwMode="auto">
          <a:xfrm rot="11000877">
            <a:off x="73154" y="74724"/>
            <a:ext cx="2494884" cy="244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7" cstate="print"/>
          <a:srcRect l="59615"/>
          <a:stretch>
            <a:fillRect/>
          </a:stretch>
        </p:blipFill>
        <p:spPr bwMode="auto">
          <a:xfrm>
            <a:off x="0" y="2286000"/>
            <a:ext cx="12763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762000" y="914400"/>
            <a:ext cx="73151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1988" name="Picture 4" descr="http://www.maaam.ru/upload/blogs/4acdd2827b61fb97f9eed73d68a5bbc3.jp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6862105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DDF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46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2" cstate="print"/>
          <a:srcRect l="33189" t="39211"/>
          <a:stretch>
            <a:fillRect/>
          </a:stretch>
        </p:blipFill>
        <p:spPr bwMode="auto">
          <a:xfrm>
            <a:off x="6734175" y="449580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3" cstate="print"/>
          <a:srcRect t="59615"/>
          <a:stretch>
            <a:fillRect/>
          </a:stretch>
        </p:blipFill>
        <p:spPr bwMode="auto">
          <a:xfrm>
            <a:off x="2743200" y="5581650"/>
            <a:ext cx="35687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4" cstate="print"/>
          <a:srcRect t="39211" r="33189"/>
          <a:stretch>
            <a:fillRect/>
          </a:stretch>
        </p:blipFill>
        <p:spPr bwMode="auto">
          <a:xfrm>
            <a:off x="0" y="449580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5" cstate="print"/>
          <a:srcRect l="33189" b="39211"/>
          <a:stretch>
            <a:fillRect/>
          </a:stretch>
        </p:blipFill>
        <p:spPr bwMode="auto">
          <a:xfrm>
            <a:off x="6734175" y="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6" cstate="print"/>
          <a:srcRect b="59615"/>
          <a:stretch>
            <a:fillRect/>
          </a:stretch>
        </p:blipFill>
        <p:spPr bwMode="auto">
          <a:xfrm>
            <a:off x="2895600" y="0"/>
            <a:ext cx="35687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7" cstate="print"/>
          <a:srcRect l="59615"/>
          <a:stretch>
            <a:fillRect/>
          </a:stretch>
        </p:blipFill>
        <p:spPr bwMode="auto">
          <a:xfrm>
            <a:off x="7696200" y="2286000"/>
            <a:ext cx="12763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2286000" y="1143000"/>
            <a:ext cx="5857875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10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3000" y="2333685"/>
            <a:ext cx="8001000" cy="147732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u="sng" dirty="0">
              <a:ln w="50800">
                <a:solidFill>
                  <a:srgbClr val="C00000"/>
                </a:solidFill>
              </a:ln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u="sng" dirty="0">
              <a:ln w="50800">
                <a:solidFill>
                  <a:srgbClr val="C00000"/>
                </a:solidFill>
              </a:ln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u="sng" dirty="0">
              <a:ln w="50800">
                <a:solidFill>
                  <a:srgbClr val="C00000"/>
                </a:solidFill>
              </a:ln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u="sng" dirty="0">
              <a:ln w="50800">
                <a:solidFill>
                  <a:srgbClr val="C00000"/>
                </a:solidFill>
              </a:ln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50800">
                <a:solidFill>
                  <a:srgbClr val="C00000"/>
                </a:solidFill>
              </a:ln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6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2" cstate="print"/>
          <a:srcRect l="33189" t="39211"/>
          <a:stretch>
            <a:fillRect/>
          </a:stretch>
        </p:blipFill>
        <p:spPr bwMode="auto">
          <a:xfrm rot="11000877">
            <a:off x="-159318" y="70762"/>
            <a:ext cx="2494884" cy="244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7" cstate="print"/>
          <a:srcRect l="59615"/>
          <a:stretch>
            <a:fillRect/>
          </a:stretch>
        </p:blipFill>
        <p:spPr bwMode="auto">
          <a:xfrm>
            <a:off x="0" y="2286000"/>
            <a:ext cx="12763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1143000" y="762000"/>
            <a:ext cx="7086599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«Каждому воспитателю крайне важно помнить, какое  благотворное или пагубное  влияние он оказывает, каким образом он служит; дети воспринимают все» (Кащенко В. П.).</a:t>
            </a:r>
          </a:p>
          <a:p>
            <a:pPr algn="ctr"/>
            <a:endParaRPr lang="ru-RU" sz="5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175" name="Picture 7" descr="http://lipetskddo.ru/files/cache/images/0e68552a91e6c1b3cdd1ea3eb02a8a1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71800" y="2362200"/>
            <a:ext cx="3352800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DDF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0247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2" cstate="print"/>
          <a:srcRect t="59615"/>
          <a:stretch>
            <a:fillRect/>
          </a:stretch>
        </p:blipFill>
        <p:spPr bwMode="auto">
          <a:xfrm>
            <a:off x="2743200" y="5581650"/>
            <a:ext cx="35687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3" cstate="print"/>
          <a:srcRect t="39211" r="33189"/>
          <a:stretch>
            <a:fillRect/>
          </a:stretch>
        </p:blipFill>
        <p:spPr bwMode="auto">
          <a:xfrm>
            <a:off x="0" y="449580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4" cstate="print"/>
          <a:srcRect b="59615"/>
          <a:stretch>
            <a:fillRect/>
          </a:stretch>
        </p:blipFill>
        <p:spPr bwMode="auto">
          <a:xfrm>
            <a:off x="2895600" y="0"/>
            <a:ext cx="35687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5" cstate="print"/>
          <a:srcRect l="59615"/>
          <a:stretch>
            <a:fillRect/>
          </a:stretch>
        </p:blipFill>
        <p:spPr bwMode="auto">
          <a:xfrm>
            <a:off x="7696200" y="2286000"/>
            <a:ext cx="12763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2286000" y="1143000"/>
            <a:ext cx="5857875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10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400" y="762000"/>
            <a:ext cx="7543800" cy="507831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b="1" i="1" u="sng" dirty="0" smtClean="0">
                <a:solidFill>
                  <a:srgbClr val="C00000"/>
                </a:solidFill>
              </a:rPr>
              <a:t>Отметим признаки, по которым можно предположить неблагополучие во взаимоотношениях педагога и ребенка: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 •  Низкий социометрический статус ребенка в  группе                             сверстников;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•  Нежелание посещать детский сад;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•  Непринятие педагога.</a:t>
            </a:r>
          </a:p>
          <a:p>
            <a:endParaRPr lang="ru-RU" b="1" i="1" u="sng" dirty="0" smtClean="0">
              <a:solidFill>
                <a:srgbClr val="C00000"/>
              </a:solidFill>
            </a:endParaRPr>
          </a:p>
          <a:p>
            <a:r>
              <a:rPr lang="ru-RU" b="1" i="1" u="sng" dirty="0" smtClean="0">
                <a:solidFill>
                  <a:srgbClr val="C00000"/>
                </a:solidFill>
              </a:rPr>
              <a:t>Косвенные признаки, по которым можно </a:t>
            </a:r>
          </a:p>
          <a:p>
            <a:r>
              <a:rPr lang="ru-RU" b="1" i="1" u="sng" dirty="0" smtClean="0">
                <a:solidFill>
                  <a:srgbClr val="C00000"/>
                </a:solidFill>
              </a:rPr>
              <a:t>предположить нарушение во </a:t>
            </a:r>
          </a:p>
          <a:p>
            <a:r>
              <a:rPr lang="ru-RU" b="1" i="1" u="sng" dirty="0" smtClean="0">
                <a:solidFill>
                  <a:srgbClr val="C00000"/>
                </a:solidFill>
              </a:rPr>
              <a:t>взаимоотношениях педагогов и детей:</a:t>
            </a:r>
          </a:p>
          <a:p>
            <a:endParaRPr lang="ru-RU" b="1" i="1" u="sng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•   ребенок становится замкнутым,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 недоверчивым, не рассказывает о своих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домашних радостях, печалях;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•   у ребенка появляется озлобленность,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желание делать наперекор.</a:t>
            </a: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50800">
                <a:solidFill>
                  <a:srgbClr val="C00000"/>
                </a:solidFill>
              </a:ln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6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6" cstate="print"/>
          <a:srcRect l="33189" t="39211"/>
          <a:stretch>
            <a:fillRect/>
          </a:stretch>
        </p:blipFill>
        <p:spPr bwMode="auto">
          <a:xfrm rot="10800000">
            <a:off x="0" y="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5" cstate="print"/>
          <a:srcRect l="59615"/>
          <a:stretch>
            <a:fillRect/>
          </a:stretch>
        </p:blipFill>
        <p:spPr bwMode="auto">
          <a:xfrm>
            <a:off x="0" y="2362200"/>
            <a:ext cx="12763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http://happy-school.ru/_pu/153/2690883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72200" y="1676400"/>
            <a:ext cx="2667000" cy="1961030"/>
          </a:xfrm>
          <a:prstGeom prst="rect">
            <a:avLst/>
          </a:prstGeom>
          <a:noFill/>
        </p:spPr>
      </p:pic>
      <p:pic>
        <p:nvPicPr>
          <p:cNvPr id="14" name="Picture 3" descr="https://encrypted-tbn2.gstatic.com/images?q=tbn:ANd9GcRBu2rhN82RRcR3uJT3KL4xErPXOlw5Eg2M36sIfS6zGt7cMFytow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77000" y="3810000"/>
            <a:ext cx="2057400" cy="2819400"/>
          </a:xfrm>
          <a:prstGeom prst="rect">
            <a:avLst/>
          </a:prstGeom>
          <a:noFill/>
        </p:spPr>
      </p:pic>
      <p:pic>
        <p:nvPicPr>
          <p:cNvPr id="10246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6" cstate="print"/>
          <a:srcRect l="33189" t="39211"/>
          <a:stretch>
            <a:fillRect/>
          </a:stretch>
        </p:blipFill>
        <p:spPr bwMode="auto">
          <a:xfrm>
            <a:off x="6734175" y="449580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9" cstate="print"/>
          <a:srcRect l="33189" b="39211"/>
          <a:stretch>
            <a:fillRect/>
          </a:stretch>
        </p:blipFill>
        <p:spPr bwMode="auto">
          <a:xfrm>
            <a:off x="6734175" y="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DDF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46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2" cstate="print"/>
          <a:srcRect l="33189" t="39211"/>
          <a:stretch>
            <a:fillRect/>
          </a:stretch>
        </p:blipFill>
        <p:spPr bwMode="auto">
          <a:xfrm>
            <a:off x="6734175" y="449580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3" cstate="print"/>
          <a:srcRect t="59615"/>
          <a:stretch>
            <a:fillRect/>
          </a:stretch>
        </p:blipFill>
        <p:spPr bwMode="auto">
          <a:xfrm>
            <a:off x="2743200" y="5581650"/>
            <a:ext cx="35687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4" cstate="print"/>
          <a:srcRect t="39211" r="33189"/>
          <a:stretch>
            <a:fillRect/>
          </a:stretch>
        </p:blipFill>
        <p:spPr bwMode="auto">
          <a:xfrm>
            <a:off x="0" y="449580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5" cstate="print"/>
          <a:srcRect l="33189" b="39211"/>
          <a:stretch>
            <a:fillRect/>
          </a:stretch>
        </p:blipFill>
        <p:spPr bwMode="auto">
          <a:xfrm>
            <a:off x="6734175" y="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6" cstate="print"/>
          <a:srcRect b="59615"/>
          <a:stretch>
            <a:fillRect/>
          </a:stretch>
        </p:blipFill>
        <p:spPr bwMode="auto">
          <a:xfrm>
            <a:off x="2895600" y="0"/>
            <a:ext cx="35687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7" cstate="print"/>
          <a:srcRect l="59615"/>
          <a:stretch>
            <a:fillRect/>
          </a:stretch>
        </p:blipFill>
        <p:spPr bwMode="auto">
          <a:xfrm>
            <a:off x="7696200" y="2286000"/>
            <a:ext cx="12763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2286000" y="1143000"/>
            <a:ext cx="5857875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10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3000" y="914400"/>
            <a:ext cx="7315200" cy="67710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endParaRPr lang="ru-RU" sz="2000" b="1" dirty="0" smtClean="0">
              <a:solidFill>
                <a:srgbClr val="C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50800">
                <a:solidFill>
                  <a:srgbClr val="C00000"/>
                </a:solidFill>
              </a:ln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6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2" cstate="print"/>
          <a:srcRect l="33189" t="39211"/>
          <a:stretch>
            <a:fillRect/>
          </a:stretch>
        </p:blipFill>
        <p:spPr bwMode="auto">
          <a:xfrm rot="10800000">
            <a:off x="0" y="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7" cstate="print"/>
          <a:srcRect l="59615"/>
          <a:stretch>
            <a:fillRect/>
          </a:stretch>
        </p:blipFill>
        <p:spPr bwMode="auto">
          <a:xfrm>
            <a:off x="0" y="2362200"/>
            <a:ext cx="12763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990600" y="762000"/>
            <a:ext cx="7162799" cy="57847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i="1" u="sng" dirty="0" smtClean="0">
                <a:solidFill>
                  <a:srgbClr val="C00000"/>
                </a:solidFill>
              </a:rPr>
              <a:t>Со стороны воспитателя косвенными признаками будет то, что: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• воспитатель не поощряет усилий ребенка   (у ребенка слабеет вера в свои силы и отсюда нежелание заниматься);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• насмешливое отношение, проявленное педагогом к ребенку при его сверстниках, может вызвать отчуждение детей, что отражается в низком социометрическом статусе ребенка в группе сверстников. Неблагополучие во взаимоотношениях педагогов и детей может проявляться различным образом: одни дети агрессивно общительны, конфликтны, другие замкнуты, обособлены от педагога. </a:t>
            </a:r>
            <a:endParaRPr lang="ru-RU" sz="2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DDF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46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2" cstate="print"/>
          <a:srcRect l="33189" t="39211"/>
          <a:stretch>
            <a:fillRect/>
          </a:stretch>
        </p:blipFill>
        <p:spPr bwMode="auto">
          <a:xfrm>
            <a:off x="6734175" y="449580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3" cstate="print"/>
          <a:srcRect t="59615"/>
          <a:stretch>
            <a:fillRect/>
          </a:stretch>
        </p:blipFill>
        <p:spPr bwMode="auto">
          <a:xfrm>
            <a:off x="2743200" y="5581650"/>
            <a:ext cx="35687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4" cstate="print"/>
          <a:srcRect t="39211" r="33189"/>
          <a:stretch>
            <a:fillRect/>
          </a:stretch>
        </p:blipFill>
        <p:spPr bwMode="auto">
          <a:xfrm>
            <a:off x="0" y="449580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5" cstate="print"/>
          <a:srcRect l="33189" b="39211"/>
          <a:stretch>
            <a:fillRect/>
          </a:stretch>
        </p:blipFill>
        <p:spPr bwMode="auto">
          <a:xfrm>
            <a:off x="6734175" y="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6" cstate="print"/>
          <a:srcRect b="59615"/>
          <a:stretch>
            <a:fillRect/>
          </a:stretch>
        </p:blipFill>
        <p:spPr bwMode="auto">
          <a:xfrm>
            <a:off x="2895600" y="0"/>
            <a:ext cx="35687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7" cstate="print"/>
          <a:srcRect l="59615"/>
          <a:stretch>
            <a:fillRect/>
          </a:stretch>
        </p:blipFill>
        <p:spPr bwMode="auto">
          <a:xfrm>
            <a:off x="7696200" y="2286000"/>
            <a:ext cx="12763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2286000" y="1143000"/>
            <a:ext cx="5857875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10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3000" y="914400"/>
            <a:ext cx="7315200" cy="67710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endParaRPr lang="ru-RU" sz="2000" b="1" dirty="0" smtClean="0">
              <a:solidFill>
                <a:srgbClr val="C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50800">
                <a:solidFill>
                  <a:srgbClr val="C00000"/>
                </a:solidFill>
              </a:ln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6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2" cstate="print"/>
          <a:srcRect l="33189" t="39211"/>
          <a:stretch>
            <a:fillRect/>
          </a:stretch>
        </p:blipFill>
        <p:spPr bwMode="auto">
          <a:xfrm rot="10800000">
            <a:off x="0" y="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7" cstate="print"/>
          <a:srcRect l="59615"/>
          <a:stretch>
            <a:fillRect/>
          </a:stretch>
        </p:blipFill>
        <p:spPr bwMode="auto">
          <a:xfrm>
            <a:off x="0" y="2362200"/>
            <a:ext cx="12763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914400" y="838200"/>
            <a:ext cx="7238999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i="1" u="sng" dirty="0" smtClean="0">
                <a:solidFill>
                  <a:srgbClr val="C00000"/>
                </a:solidFill>
              </a:rPr>
              <a:t>Перечислим трудности, связанные с педагогом</a:t>
            </a:r>
            <a:r>
              <a:rPr lang="ru-RU" sz="2400" b="1" dirty="0" smtClean="0">
                <a:solidFill>
                  <a:srgbClr val="C00000"/>
                </a:solidFill>
              </a:rPr>
              <a:t>.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Во-первых, одной из причин сложностей во взаимоотношениях педагогов и детей являются личностные качества педагогов. При неадекватной самооценке возникает неадекватное восприятие других, что негативно отражается на взаимоотношениях. Причиной трудностей педагогического взаимодействия является чувство неполноценности у педагога, отсутствие у него достаточного самоуважения, любви к самому себе, чувства собственного достоинства.</a:t>
            </a:r>
          </a:p>
          <a:p>
            <a:pPr algn="ctr"/>
            <a:endParaRPr lang="ru-RU" sz="2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DDF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46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2" cstate="print"/>
          <a:srcRect l="33189" t="39211"/>
          <a:stretch>
            <a:fillRect/>
          </a:stretch>
        </p:blipFill>
        <p:spPr bwMode="auto">
          <a:xfrm>
            <a:off x="6734175" y="449580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3" cstate="print"/>
          <a:srcRect l="33189" b="39211"/>
          <a:stretch>
            <a:fillRect/>
          </a:stretch>
        </p:blipFill>
        <p:spPr bwMode="auto">
          <a:xfrm>
            <a:off x="6734175" y="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4" cstate="print"/>
          <a:srcRect l="59615"/>
          <a:stretch>
            <a:fillRect/>
          </a:stretch>
        </p:blipFill>
        <p:spPr bwMode="auto">
          <a:xfrm>
            <a:off x="7867650" y="2362200"/>
            <a:ext cx="12763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2286000" y="1143000"/>
            <a:ext cx="5857875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10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3000" y="914400"/>
            <a:ext cx="7315200" cy="67710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endParaRPr lang="ru-RU" sz="2000" b="1" dirty="0" smtClean="0">
              <a:solidFill>
                <a:srgbClr val="C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50800">
                <a:solidFill>
                  <a:srgbClr val="C00000"/>
                </a:solidFill>
              </a:ln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" y="304800"/>
            <a:ext cx="5562600" cy="63709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Необходимо также отметить, что нарушения во взаимоотношениях педагогов и детей связаны с нарушениями педагогической рефлексии, под которой понимается способность осознавать воспитателем собственные мотивы своей педагогической деятельности; умение отличить собственные затруднения и проблемы от затруднений и проблем воспитанников; способность к </a:t>
            </a:r>
            <a:r>
              <a:rPr lang="ru-RU" sz="2400" b="1" dirty="0" err="1" smtClean="0">
                <a:solidFill>
                  <a:srgbClr val="C00000"/>
                </a:solidFill>
              </a:rPr>
              <a:t>эмпатии</a:t>
            </a:r>
            <a:r>
              <a:rPr lang="ru-RU" sz="2400" b="1" dirty="0" smtClean="0">
                <a:solidFill>
                  <a:srgbClr val="C00000"/>
                </a:solidFill>
              </a:rPr>
              <a:t> и </a:t>
            </a:r>
            <a:r>
              <a:rPr lang="ru-RU" sz="2400" b="1" dirty="0" err="1" smtClean="0">
                <a:solidFill>
                  <a:srgbClr val="C00000"/>
                </a:solidFill>
              </a:rPr>
              <a:t>децентрации</a:t>
            </a:r>
            <a:r>
              <a:rPr lang="ru-RU" sz="2400" b="1" dirty="0" smtClean="0">
                <a:solidFill>
                  <a:srgbClr val="C00000"/>
                </a:solidFill>
              </a:rPr>
              <a:t>; оценка последствий собственных личностных влияний на воспитанников. </a:t>
            </a:r>
            <a:endParaRPr lang="ru-RU" sz="2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2770" name="Picture 2" descr="http://shkola5sosva.ru/wp-content/uploads/2013/04/shkol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2057400"/>
            <a:ext cx="2819400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DDF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46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2" cstate="print"/>
          <a:srcRect l="33189" t="39211"/>
          <a:stretch>
            <a:fillRect/>
          </a:stretch>
        </p:blipFill>
        <p:spPr bwMode="auto">
          <a:xfrm>
            <a:off x="6734175" y="449580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3" cstate="print"/>
          <a:srcRect l="33189" b="39211"/>
          <a:stretch>
            <a:fillRect/>
          </a:stretch>
        </p:blipFill>
        <p:spPr bwMode="auto">
          <a:xfrm>
            <a:off x="6734175" y="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4" cstate="print"/>
          <a:srcRect l="59615"/>
          <a:stretch>
            <a:fillRect/>
          </a:stretch>
        </p:blipFill>
        <p:spPr bwMode="auto">
          <a:xfrm>
            <a:off x="7867650" y="2362200"/>
            <a:ext cx="12763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2286000" y="1143000"/>
            <a:ext cx="5857875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10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0600" y="914400"/>
            <a:ext cx="7315200" cy="67710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endParaRPr lang="ru-RU" sz="2000" b="1" dirty="0" smtClean="0">
              <a:solidFill>
                <a:srgbClr val="C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50800">
                <a:solidFill>
                  <a:srgbClr val="C00000"/>
                </a:solidFill>
              </a:ln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1001" y="152400"/>
            <a:ext cx="4114799" cy="60016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Отсутствие гибкости в адекватной смене психологических позиций при общении педагога с ребенком так­же является одной из причин нарушения их взаимоотношений. Низкий уровень развития коммуникативных способностей, прежде всего невербальных форм поведения, вызывает нарушения во взаимоотношениях педагогов и детей. </a:t>
            </a:r>
            <a:endParaRPr lang="ru-RU" sz="2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http://fishki.net/picsw/082013/22/post/detsad/0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228600"/>
            <a:ext cx="3947309" cy="3004770"/>
          </a:xfrm>
          <a:prstGeom prst="rect">
            <a:avLst/>
          </a:prstGeom>
          <a:noFill/>
        </p:spPr>
      </p:pic>
      <p:pic>
        <p:nvPicPr>
          <p:cNvPr id="2052" name="Picture 4" descr="http://www.razumniki.ru/images/articles/konsultacii_dlya_roditeley/rebenok_branslova_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0" y="3429000"/>
            <a:ext cx="3352800" cy="2514600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DDF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1270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2" cstate="print"/>
          <a:srcRect l="33189" t="39211"/>
          <a:stretch>
            <a:fillRect/>
          </a:stretch>
        </p:blipFill>
        <p:spPr bwMode="auto">
          <a:xfrm>
            <a:off x="6734175" y="449580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3" cstate="print"/>
          <a:srcRect t="59615"/>
          <a:stretch>
            <a:fillRect/>
          </a:stretch>
        </p:blipFill>
        <p:spPr bwMode="auto">
          <a:xfrm>
            <a:off x="2743200" y="5581650"/>
            <a:ext cx="35687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4" cstate="print"/>
          <a:srcRect t="39211" r="33189"/>
          <a:stretch>
            <a:fillRect/>
          </a:stretch>
        </p:blipFill>
        <p:spPr bwMode="auto">
          <a:xfrm>
            <a:off x="0" y="449580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990600" y="1143000"/>
            <a:ext cx="7394575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b="1" i="1" dirty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               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 </a:t>
            </a:r>
            <a:endParaRPr lang="ru-RU" sz="2400" i="1" dirty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228600"/>
            <a:ext cx="861060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Constantia" pitchFamily="18" charset="0"/>
              </a:rPr>
              <a:t>Вопросник «Отношение детей к педагогу»</a:t>
            </a: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Constantia" pitchFamily="18" charset="0"/>
              </a:rPr>
              <a:t> (автор Е. Е. Алексеева)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Позволяет определить не только наличие или отсутствие  нарушений в отношении ребенка к педагогу, но степень и место этих нарушений. С ребенком 4 — 5 лет целесообразней поводить беседу во время его игры. Ребенку 6 — 7 лет можно предложить ответить на вопросы, сев с ним рядом. Проводить беседу может только психолог или другой независимый взрослый (методист)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      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</a:t>
            </a:r>
            <a:r>
              <a:rPr lang="ru-RU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Инструкция</a:t>
            </a: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ребенку звучит таким образом: «Сейчас я задам тебе несколько вопросов о том, как тебе живется у нас в детском саду. У всех бывают какие-то проблемы, расскажи, как у тебя...» После этих слов произносится первый вопрос вопросника.</a:t>
            </a: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Очень важно принимать спокойно всю информа­цию, которую доверит вам ребенок. Необходимо исключить и восторги по поводу положительных мо­ментов и тем более критику по поводу отрицатель­ных ситуаций.</a:t>
            </a:r>
          </a:p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</a:p>
          <a:p>
            <a:endParaRPr lang="ru-RU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DDF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04800" y="45351"/>
            <a:ext cx="81534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                                                  Вопросы: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 Antiqua" pitchFamily="18" charset="0"/>
                <a:ea typeface="Times New Roman" pitchFamily="18" charset="0"/>
                <a:cs typeface="Tahoma" pitchFamily="34" charset="0"/>
              </a:rPr>
              <a:t>1.  Ты любишь ходить в детский сад или нет?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Book Antiqu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 Antiqua" pitchFamily="18" charset="0"/>
                <a:ea typeface="Times New Roman" pitchFamily="18" charset="0"/>
                <a:cs typeface="Tahoma" pitchFamily="34" charset="0"/>
              </a:rPr>
              <a:t>2.  Если бы ты мог остаться дома и не ходить в детский сад, чтобы ты предпочел — ходить в детский сад или остаться дома?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Book Antiqu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 Antiqua" pitchFamily="18" charset="0"/>
                <a:ea typeface="Times New Roman" pitchFamily="18" charset="0"/>
                <a:cs typeface="Tahoma" pitchFamily="34" charset="0"/>
              </a:rPr>
              <a:t>3. Ты скучаешь по дому, находясь в детском саду, или нет?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Book Antiqu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 Antiqua" pitchFamily="18" charset="0"/>
                <a:ea typeface="Times New Roman" pitchFamily="18" charset="0"/>
                <a:cs typeface="Tahoma" pitchFamily="34" charset="0"/>
              </a:rPr>
              <a:t>4.  У тебя есть друзья в детском саду или нет?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Book Antiqu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 Antiqua" pitchFamily="18" charset="0"/>
                <a:ea typeface="Times New Roman" pitchFamily="18" charset="0"/>
                <a:cs typeface="Tahoma" pitchFamily="34" charset="0"/>
              </a:rPr>
              <a:t>5.  Тебя обижают ребята в детском саду или нет?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Book Antiqu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 Antiqua" pitchFamily="18" charset="0"/>
                <a:ea typeface="Times New Roman" pitchFamily="18" charset="0"/>
                <a:cs typeface="Tahoma" pitchFamily="34" charset="0"/>
              </a:rPr>
              <a:t>6. Тебе нравится твоя воспитательница (твой педагог) (имя, отчество                                     педагога) или нет?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Book Antiqu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 Antiqua" pitchFamily="18" charset="0"/>
                <a:ea typeface="Times New Roman" pitchFamily="18" charset="0"/>
                <a:cs typeface="Tahoma" pitchFamily="34" charset="0"/>
              </a:rPr>
              <a:t>7. Ты бы захотел, чтобы  у тебя была другая воспитательница (другой педагог), или нет?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Book Antiqu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 Antiqua" pitchFamily="18" charset="0"/>
                <a:ea typeface="Times New Roman" pitchFamily="18" charset="0"/>
                <a:cs typeface="Tahoma" pitchFamily="34" charset="0"/>
              </a:rPr>
              <a:t>8.  Ты боишься или не боишься, что тебя накажет (имя, отчество педагога)?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Book Antiqu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 Antiqua" pitchFamily="18" charset="0"/>
                <a:ea typeface="Times New Roman" pitchFamily="18" charset="0"/>
                <a:cs typeface="Tahoma" pitchFamily="34" charset="0"/>
              </a:rPr>
              <a:t>9.  </a:t>
            </a:r>
            <a:r>
              <a:rPr lang="ru-RU" b="1" dirty="0" smtClean="0">
                <a:solidFill>
                  <a:srgbClr val="7030A0"/>
                </a:solidFill>
                <a:latin typeface="Book Antiqua" pitchFamily="18" charset="0"/>
                <a:ea typeface="Times New Roman" pitchFamily="18" charset="0"/>
                <a:cs typeface="Tahoma" pitchFamily="34" charset="0"/>
              </a:rPr>
              <a:t>Часто ли тебя ругают воспитатели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 Antiqua" pitchFamily="18" charset="0"/>
                <a:ea typeface="Times New Roman" pitchFamily="18" charset="0"/>
                <a:cs typeface="Tahoma" pitchFamily="34" charset="0"/>
              </a:rPr>
              <a:t>?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Book Antiqu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 Antiqua" pitchFamily="18" charset="0"/>
                <a:ea typeface="Times New Roman" pitchFamily="18" charset="0"/>
                <a:cs typeface="Tahoma" pitchFamily="34" charset="0"/>
              </a:rPr>
              <a:t>10. Много требую</a:t>
            </a:r>
            <a:r>
              <a:rPr lang="ru-RU" b="1" dirty="0" smtClean="0">
                <a:solidFill>
                  <a:srgbClr val="7030A0"/>
                </a:solidFill>
                <a:latin typeface="Book Antiqua" pitchFamily="18" charset="0"/>
                <a:ea typeface="Times New Roman" pitchFamily="18" charset="0"/>
                <a:cs typeface="Tahoma" pitchFamily="34" charset="0"/>
              </a:rPr>
              <a:t>т от тебя воспитатели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 Antiqua" pitchFamily="18" charset="0"/>
                <a:ea typeface="Times New Roman" pitchFamily="18" charset="0"/>
                <a:cs typeface="Tahoma" pitchFamily="34" charset="0"/>
              </a:rPr>
              <a:t> или нет?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Book Antiqu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 Antiqua" pitchFamily="18" charset="0"/>
                <a:ea typeface="Times New Roman" pitchFamily="18" charset="0"/>
                <a:cs typeface="Tahoma" pitchFamily="34" charset="0"/>
              </a:rPr>
              <a:t>11. Часто или редко хвалит тебя (имя, отчество педагога)?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Book Antiqu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 Antiqua" pitchFamily="18" charset="0"/>
                <a:ea typeface="Times New Roman" pitchFamily="18" charset="0"/>
                <a:cs typeface="Tahoma" pitchFamily="34" charset="0"/>
              </a:rPr>
              <a:t>12. Интересно тебе или нет на занятиях (имя, отчество педагога)?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Book Antiqu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 Antiqua" pitchFamily="18" charset="0"/>
                <a:ea typeface="Times New Roman" pitchFamily="18" charset="0"/>
                <a:cs typeface="Tahoma" pitchFamily="34" charset="0"/>
              </a:rPr>
              <a:t>13.  Если бы с тобой произошла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 Antiqua" pitchFamily="18" charset="0"/>
                <a:ea typeface="Times New Roman" pitchFamily="18" charset="0"/>
                <a:cs typeface="Tahoma" pitchFamily="34" charset="0"/>
              </a:rPr>
              <a:t> неприятность или кто-то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 Antiqua" pitchFamily="18" charset="0"/>
                <a:ea typeface="Times New Roman" pitchFamily="18" charset="0"/>
                <a:cs typeface="Tahoma" pitchFamily="34" charset="0"/>
              </a:rPr>
              <a:t> обидел тебя, то ты всегда бы рассказал об этом (имя, отчество педагога), поделился или не всегда?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Book Antiqu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 Antiqua" pitchFamily="18" charset="0"/>
                <a:ea typeface="Times New Roman" pitchFamily="18" charset="0"/>
                <a:cs typeface="Tahoma" pitchFamily="34" charset="0"/>
              </a:rPr>
              <a:t>14.  Нравится тебе или нет на занятиях, которые проводит (имя, отчество педагога)?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Book Antiqu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 Antiqua" pitchFamily="18" charset="0"/>
                <a:ea typeface="Times New Roman" pitchFamily="18" charset="0"/>
                <a:cs typeface="Tahoma" pitchFamily="34" charset="0"/>
              </a:rPr>
              <a:t>15.  Какие занятия тебе нравятся больше всего: занятия с (имя, отчество педагога) или другие занятия?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Book Antiqua" pitchFamily="18" charset="0"/>
              <a:cs typeface="Arial" pitchFamily="34" charset="0"/>
            </a:endParaRPr>
          </a:p>
        </p:txBody>
      </p:sp>
      <p:pic>
        <p:nvPicPr>
          <p:cNvPr id="4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2" cstate="print"/>
          <a:srcRect l="33189" t="39211"/>
          <a:stretch>
            <a:fillRect/>
          </a:stretch>
        </p:blipFill>
        <p:spPr bwMode="auto">
          <a:xfrm rot="16200000">
            <a:off x="7391400" y="76200"/>
            <a:ext cx="1676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2" cstate="print"/>
          <a:srcRect l="33189" t="39211"/>
          <a:stretch>
            <a:fillRect/>
          </a:stretch>
        </p:blipFill>
        <p:spPr bwMode="auto">
          <a:xfrm>
            <a:off x="7467600" y="5334000"/>
            <a:ext cx="1676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DDF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1" dirty="0"/>
          </a:p>
        </p:txBody>
      </p:sp>
      <p:pic>
        <p:nvPicPr>
          <p:cNvPr id="3078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2" cstate="print"/>
          <a:srcRect l="33189" t="39211"/>
          <a:stretch>
            <a:fillRect/>
          </a:stretch>
        </p:blipFill>
        <p:spPr bwMode="auto">
          <a:xfrm>
            <a:off x="6734175" y="449580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3" cstate="print"/>
          <a:srcRect t="59615"/>
          <a:stretch>
            <a:fillRect/>
          </a:stretch>
        </p:blipFill>
        <p:spPr bwMode="auto">
          <a:xfrm>
            <a:off x="2743200" y="5581650"/>
            <a:ext cx="35687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4" cstate="print"/>
          <a:srcRect t="39211" r="33189"/>
          <a:stretch>
            <a:fillRect/>
          </a:stretch>
        </p:blipFill>
        <p:spPr bwMode="auto">
          <a:xfrm>
            <a:off x="0" y="449580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5" cstate="print"/>
          <a:srcRect l="33189" b="39211"/>
          <a:stretch>
            <a:fillRect/>
          </a:stretch>
        </p:blipFill>
        <p:spPr bwMode="auto">
          <a:xfrm>
            <a:off x="6734175" y="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6" cstate="print"/>
          <a:srcRect l="59615"/>
          <a:stretch>
            <a:fillRect/>
          </a:stretch>
        </p:blipFill>
        <p:spPr bwMode="auto">
          <a:xfrm>
            <a:off x="7696200" y="2286000"/>
            <a:ext cx="12763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52400" y="381000"/>
            <a:ext cx="800100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В наши дни уместно вспомнить феномен "засушенного сердца", открытый еще Л.С.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</a:rPr>
              <a:t>Выготским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. Под этим термином понимается черствость,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</a:rPr>
              <a:t>обедненность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или даже полное отсутствие чувств во взаимоотношениях людей. Сложность нынешней ситуации состоит именно в том, что, помимо часто встречающихся недочетов в воспитании и образовании, "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</a:rPr>
              <a:t>обесчувствованию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" людей способствует сама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современная жизнь, в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которую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напрямую включен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ребенок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. Поэтому дети и становятся более эгоистичными, эмоционально изолированными, переутомленными и менее отзывчивыми к чувствам других. Кроме того, со стороны взрослых также не всегда встречается должное внимание к настроениям и переживаниям ребенка. Родители нередко бывают слишком заняты, чтобы тратить время на «детские»</a:t>
            </a:r>
          </a:p>
          <a:p>
            <a:pPr>
              <a:defRPr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 проблемы. Между тем, ростки негативных </a:t>
            </a:r>
          </a:p>
          <a:p>
            <a:pPr>
              <a:defRPr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чувств и эмоций могут принести самые</a:t>
            </a:r>
          </a:p>
          <a:p>
            <a:pPr>
              <a:defRPr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 нежелательные плоды.</a:t>
            </a:r>
          </a:p>
          <a:p>
            <a:pPr>
              <a:defRPr/>
            </a:pP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085" name="Picture 14" descr="http://blestiashky.narod.ru/6/animashki-18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57801" y="4046707"/>
            <a:ext cx="3886200" cy="2811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DDF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Ответы на вопросы </a:t>
            </a:r>
            <a:r>
              <a:rPr lang="ru-RU" sz="2400" b="1" dirty="0" smtClean="0">
                <a:solidFill>
                  <a:srgbClr val="FF0000"/>
                </a:solidFill>
              </a:rPr>
              <a:t>1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и </a:t>
            </a:r>
            <a:r>
              <a:rPr lang="ru-RU" sz="2400" b="1" dirty="0" smtClean="0">
                <a:solidFill>
                  <a:srgbClr val="FF0000"/>
                </a:solidFill>
              </a:rPr>
              <a:t>3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дают представление об отношении ребенка к детскому саду. Делается вывод об от­рицательном отношении к детскому саду при наличии двух негативных ответов (не люблю ходить в детский сад, скучаю по дому). Вопросы </a:t>
            </a:r>
            <a:r>
              <a:rPr lang="ru-RU" sz="2400" b="1" dirty="0" smtClean="0">
                <a:solidFill>
                  <a:srgbClr val="FF0000"/>
                </a:solidFill>
              </a:rPr>
              <a:t>4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и </a:t>
            </a:r>
            <a:r>
              <a:rPr lang="ru-RU" sz="2400" b="1" dirty="0" smtClean="0">
                <a:solidFill>
                  <a:srgbClr val="FF0000"/>
                </a:solidFill>
              </a:rPr>
              <a:t>5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раскрывают взаимоотно­шения со сверстниками. Делается вывод о нарушении во взаимоотношениях со сверстниками при двух негатив­ных ответах (нет друзей, обижают ребята). Эмоциональ­ный компонент отношения ребенка к педагогу проявляется в ответах на вопросы </a:t>
            </a:r>
            <a:r>
              <a:rPr lang="ru-RU" sz="2400" b="1" dirty="0" smtClean="0">
                <a:solidFill>
                  <a:srgbClr val="FF0000"/>
                </a:solidFill>
              </a:rPr>
              <a:t>6, 8, 9, 11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и оценивается как нарушенный при получении негативных ответов на любые три вопроса из четырех. Мотивационно - поведенческий компонент отношения ребенка к педагогу раскрывается в ответах на вопросы </a:t>
            </a:r>
            <a:r>
              <a:rPr lang="ru-RU" sz="2400" b="1" dirty="0" smtClean="0">
                <a:solidFill>
                  <a:srgbClr val="FF0000"/>
                </a:solidFill>
              </a:rPr>
              <a:t>2, 7, 13, 15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и считается нарушен­ным при получении негативных ответов на любые три вопроса из четырех. В данном вопроснике когнитивный компонент отношения к педагогу раскрывают ответы на вопросы </a:t>
            </a:r>
            <a:r>
              <a:rPr lang="ru-RU" sz="2400" b="1" dirty="0" smtClean="0">
                <a:solidFill>
                  <a:srgbClr val="FF0000"/>
                </a:solidFill>
              </a:rPr>
              <a:t>10, 12, 14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и считается нарушенным при любых двух негативных ответах из этих трех. </a:t>
            </a:r>
            <a:endParaRPr lang="ru-RU" sz="2000" dirty="0"/>
          </a:p>
        </p:txBody>
      </p:sp>
      <p:pic>
        <p:nvPicPr>
          <p:cNvPr id="11271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2" cstate="print"/>
          <a:srcRect t="59615"/>
          <a:stretch>
            <a:fillRect/>
          </a:stretch>
        </p:blipFill>
        <p:spPr bwMode="auto">
          <a:xfrm>
            <a:off x="2743200" y="5581650"/>
            <a:ext cx="35687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3" cstate="print"/>
          <a:srcRect b="59615"/>
          <a:stretch>
            <a:fillRect/>
          </a:stretch>
        </p:blipFill>
        <p:spPr bwMode="auto">
          <a:xfrm>
            <a:off x="2895600" y="0"/>
            <a:ext cx="35687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DDF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1270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2" cstate="print"/>
          <a:srcRect l="33189" t="39211"/>
          <a:stretch>
            <a:fillRect/>
          </a:stretch>
        </p:blipFill>
        <p:spPr bwMode="auto">
          <a:xfrm>
            <a:off x="7200593" y="4953000"/>
            <a:ext cx="194340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3" cstate="print"/>
          <a:srcRect t="59615"/>
          <a:stretch>
            <a:fillRect/>
          </a:stretch>
        </p:blipFill>
        <p:spPr bwMode="auto">
          <a:xfrm>
            <a:off x="3200400" y="5795132"/>
            <a:ext cx="2971800" cy="1062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4" cstate="print"/>
          <a:srcRect t="39211" r="33189"/>
          <a:stretch>
            <a:fillRect/>
          </a:stretch>
        </p:blipFill>
        <p:spPr bwMode="auto">
          <a:xfrm>
            <a:off x="1" y="5140036"/>
            <a:ext cx="1752600" cy="1717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981200" y="1219200"/>
            <a:ext cx="64039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i="1" dirty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62000" y="304800"/>
            <a:ext cx="7238999" cy="66787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200" b="1" dirty="0" smtClean="0">
                <a:solidFill>
                  <a:srgbClr val="7030A0"/>
                </a:solidFill>
              </a:rPr>
              <a:t>В дошкольном учреждении целесообразным явля­ется разделение взаимоотношений между педагогами и детьми по общей направленности их эмоционального компонента на несколько типов:</a:t>
            </a:r>
          </a:p>
          <a:p>
            <a:r>
              <a:rPr lang="ru-RU" sz="2200" b="1" dirty="0" smtClean="0">
                <a:solidFill>
                  <a:srgbClr val="7030A0"/>
                </a:solidFill>
              </a:rPr>
              <a:t>•</a:t>
            </a:r>
            <a:r>
              <a:rPr lang="ru-RU" sz="2200" b="1" dirty="0" smtClean="0"/>
              <a:t>    </a:t>
            </a:r>
            <a:r>
              <a:rPr lang="ru-RU" sz="2200" b="1" dirty="0" smtClean="0">
                <a:solidFill>
                  <a:srgbClr val="FF0000"/>
                </a:solidFill>
              </a:rPr>
              <a:t>взаимно положительные </a:t>
            </a:r>
            <a:r>
              <a:rPr lang="ru-RU" sz="2200" b="1" dirty="0" smtClean="0">
                <a:solidFill>
                  <a:srgbClr val="7030A0"/>
                </a:solidFill>
              </a:rPr>
              <a:t>(при положительном отношении педагога к ребенку и ребенка к педагогу);</a:t>
            </a:r>
          </a:p>
          <a:p>
            <a:r>
              <a:rPr lang="ru-RU" sz="2200" b="1" dirty="0" smtClean="0">
                <a:solidFill>
                  <a:srgbClr val="7030A0"/>
                </a:solidFill>
              </a:rPr>
              <a:t>•</a:t>
            </a:r>
            <a:r>
              <a:rPr lang="ru-RU" sz="2200" b="1" dirty="0" smtClean="0"/>
              <a:t>   </a:t>
            </a:r>
            <a:r>
              <a:rPr lang="ru-RU" sz="2200" b="1" dirty="0" smtClean="0">
                <a:solidFill>
                  <a:srgbClr val="FF0000"/>
                </a:solidFill>
              </a:rPr>
              <a:t>взаимно отрицательные</a:t>
            </a:r>
            <a:r>
              <a:rPr lang="ru-RU" sz="2200" b="1" dirty="0" smtClean="0"/>
              <a:t> </a:t>
            </a:r>
            <a:r>
              <a:rPr lang="ru-RU" sz="2200" b="1" dirty="0" smtClean="0">
                <a:solidFill>
                  <a:srgbClr val="7030A0"/>
                </a:solidFill>
              </a:rPr>
              <a:t>(при отрицательном отношении педагога к ребенку и ребенка к педагогу);</a:t>
            </a:r>
          </a:p>
          <a:p>
            <a:r>
              <a:rPr lang="ru-RU" sz="2200" b="1" dirty="0" smtClean="0">
                <a:solidFill>
                  <a:srgbClr val="7030A0"/>
                </a:solidFill>
              </a:rPr>
              <a:t>•</a:t>
            </a:r>
            <a:r>
              <a:rPr lang="ru-RU" sz="2200" b="1" dirty="0" smtClean="0"/>
              <a:t>   </a:t>
            </a:r>
            <a:r>
              <a:rPr lang="ru-RU" sz="2200" b="1" dirty="0" smtClean="0">
                <a:solidFill>
                  <a:srgbClr val="FF0000"/>
                </a:solidFill>
              </a:rPr>
              <a:t>амбивалентные или конфликтные, противоречивые </a:t>
            </a:r>
            <a:r>
              <a:rPr lang="ru-RU" sz="2200" b="1" dirty="0" smtClean="0">
                <a:solidFill>
                  <a:srgbClr val="7030A0"/>
                </a:solidFill>
              </a:rPr>
              <a:t>(при положительном отношении педагога к ребенку и отрицательном отношении ребенка к педагогу или при отрицательном отношении педагога к ребенку и при положительном отношении ребенка к педагогу).</a:t>
            </a:r>
          </a:p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6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2" cstate="print"/>
          <a:srcRect l="33189" t="39211"/>
          <a:stretch>
            <a:fillRect/>
          </a:stretch>
        </p:blipFill>
        <p:spPr bwMode="auto">
          <a:xfrm rot="16200000">
            <a:off x="7543800" y="76200"/>
            <a:ext cx="1676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2" cstate="print"/>
          <a:srcRect l="33189" t="39211"/>
          <a:stretch>
            <a:fillRect/>
          </a:stretch>
        </p:blipFill>
        <p:spPr bwMode="auto">
          <a:xfrm rot="10348109">
            <a:off x="72082" y="129135"/>
            <a:ext cx="1304307" cy="1185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DDF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026" name="Picture 2" descr="C:\Documents and Settings\Иятта\Рабочий стол\ЭТО СРОЧНО\ПРЕЗЕНТАЦИЯ\0b1046f41010b46599801122fdb6b72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143250" cy="476250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1270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3" cstate="print"/>
          <a:srcRect l="33189" t="39211"/>
          <a:stretch>
            <a:fillRect/>
          </a:stretch>
        </p:blipFill>
        <p:spPr bwMode="auto">
          <a:xfrm>
            <a:off x="6734175" y="449580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4" cstate="print"/>
          <a:srcRect t="59615"/>
          <a:stretch>
            <a:fillRect/>
          </a:stretch>
        </p:blipFill>
        <p:spPr bwMode="auto">
          <a:xfrm>
            <a:off x="2743200" y="5581650"/>
            <a:ext cx="35687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5" cstate="print"/>
          <a:srcRect t="39211" r="33189"/>
          <a:stretch>
            <a:fillRect/>
          </a:stretch>
        </p:blipFill>
        <p:spPr bwMode="auto">
          <a:xfrm>
            <a:off x="0" y="449580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6" cstate="print"/>
          <a:srcRect l="33189" b="39211"/>
          <a:stretch>
            <a:fillRect/>
          </a:stretch>
        </p:blipFill>
        <p:spPr bwMode="auto">
          <a:xfrm>
            <a:off x="6734175" y="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7" cstate="print"/>
          <a:srcRect b="59615"/>
          <a:stretch>
            <a:fillRect/>
          </a:stretch>
        </p:blipFill>
        <p:spPr bwMode="auto">
          <a:xfrm>
            <a:off x="2895600" y="0"/>
            <a:ext cx="35687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8" cstate="print"/>
          <a:srcRect l="59615"/>
          <a:stretch>
            <a:fillRect/>
          </a:stretch>
        </p:blipFill>
        <p:spPr bwMode="auto">
          <a:xfrm>
            <a:off x="7696200" y="2286000"/>
            <a:ext cx="12763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133600" y="1219200"/>
            <a:ext cx="6251575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7030A0"/>
                </a:solidFill>
                <a:latin typeface="Book Antiqua" pitchFamily="18" charset="0"/>
              </a:rPr>
              <a:t> Интернет – ресурсы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7030A0"/>
                </a:solidFill>
                <a:latin typeface="Book Antiqua" pitchFamily="18" charset="0"/>
              </a:rPr>
              <a:t>   1</a:t>
            </a:r>
            <a:r>
              <a:rPr lang="ru-RU" sz="2400" i="1" dirty="0" smtClean="0">
                <a:solidFill>
                  <a:srgbClr val="7030A0"/>
                </a:solidFill>
                <a:latin typeface="Book Antiqua" pitchFamily="18" charset="0"/>
              </a:rPr>
              <a:t>.</a:t>
            </a:r>
            <a:r>
              <a:rPr lang="en-US" sz="2000" dirty="0" smtClean="0">
                <a:solidFill>
                  <a:srgbClr val="7030A0"/>
                </a:solidFill>
                <a:hlinkClick r:id="rId9"/>
              </a:rPr>
              <a:t> http://www.resobr.ru/materials/49/26805/</a:t>
            </a:r>
            <a:endParaRPr lang="ru-RU" sz="2000" dirty="0" smtClean="0">
              <a:solidFill>
                <a:srgbClr val="7030A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7030A0"/>
                </a:solidFill>
              </a:rPr>
              <a:t>  </a:t>
            </a:r>
            <a:r>
              <a:rPr lang="ru-RU" sz="2000" i="1" dirty="0" smtClean="0">
                <a:solidFill>
                  <a:srgbClr val="7030A0"/>
                </a:solidFill>
                <a:latin typeface="Book Antiqua" pitchFamily="18" charset="0"/>
              </a:rPr>
              <a:t>2.</a:t>
            </a:r>
            <a:r>
              <a:rPr lang="en-US" sz="2000" dirty="0" smtClean="0">
                <a:hlinkClick r:id="rId10"/>
              </a:rPr>
              <a:t> http://ckschneider.com/psihologiya-detey/79-</a:t>
            </a:r>
            <a:r>
              <a:rPr lang="ru-RU" sz="2000" dirty="0" smtClean="0">
                <a:hlinkClick r:id="rId10"/>
              </a:rPr>
              <a:t>         </a:t>
            </a:r>
            <a:r>
              <a:rPr lang="en-US" sz="2000" dirty="0" smtClean="0">
                <a:hlinkClick r:id="rId10"/>
              </a:rPr>
              <a:t>voprosnik-otnoshenie-detey-k-pedagogu.html</a:t>
            </a:r>
            <a:r>
              <a:rPr lang="ru-RU" sz="2000" dirty="0" smtClean="0">
                <a:solidFill>
                  <a:srgbClr val="7030A0"/>
                </a:solidFill>
                <a:latin typeface="Book Antiqua" pitchFamily="18" charset="0"/>
              </a:rPr>
              <a:t>.                 3.Источник шаблона: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rgbClr val="7030A0"/>
                </a:solidFill>
                <a:latin typeface="Book Antiqua" pitchFamily="18" charset="0"/>
              </a:rPr>
              <a:t>  Волкова </a:t>
            </a:r>
            <a:r>
              <a:rPr lang="ru-RU" sz="2000" b="1" i="1" dirty="0" err="1" smtClean="0">
                <a:solidFill>
                  <a:srgbClr val="7030A0"/>
                </a:solidFill>
                <a:latin typeface="Book Antiqua" pitchFamily="18" charset="0"/>
              </a:rPr>
              <a:t>Виолетта</a:t>
            </a:r>
            <a:r>
              <a:rPr lang="ru-RU" sz="2000" b="1" i="1" dirty="0" smtClean="0">
                <a:solidFill>
                  <a:srgbClr val="7030A0"/>
                </a:solidFill>
                <a:latin typeface="Book Antiqua" pitchFamily="18" charset="0"/>
              </a:rPr>
              <a:t> Евгеньевна </a:t>
            </a:r>
            <a:r>
              <a:rPr lang="ru-RU" sz="2000" i="1" dirty="0" smtClean="0">
                <a:solidFill>
                  <a:srgbClr val="7030A0"/>
                </a:solidFill>
                <a:latin typeface="Book Antiqua" pitchFamily="18" charset="0"/>
                <a:hlinkClick r:id="rId11"/>
              </a:rPr>
              <a:t>http://pedsovet.su</a:t>
            </a:r>
            <a:endParaRPr lang="ru-RU" sz="2000" i="1" dirty="0" smtClean="0">
              <a:solidFill>
                <a:srgbClr val="7030A0"/>
              </a:solidFill>
              <a:latin typeface="Book Antiqu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i="1" dirty="0" smtClean="0">
              <a:solidFill>
                <a:srgbClr val="7030A0"/>
              </a:solidFill>
              <a:latin typeface="Book Antiqu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19200" y="3962399"/>
            <a:ext cx="685799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Спасибо за внимание!</a:t>
            </a:r>
            <a:endParaRPr lang="ru-RU" sz="48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DDF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1" dirty="0"/>
          </a:p>
        </p:txBody>
      </p:sp>
      <p:pic>
        <p:nvPicPr>
          <p:cNvPr id="1026" name="Picture 2" descr="C:\Documents and Settings\Иятта\Рабочий стол\ЭТО СРОЧНО\ПРЕЗЕНТАЦИЯ\0b1046f41010b46599801122fdb6b72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143250" cy="476250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5126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3" cstate="print"/>
          <a:srcRect l="33189" t="39211"/>
          <a:stretch>
            <a:fillRect/>
          </a:stretch>
        </p:blipFill>
        <p:spPr bwMode="auto">
          <a:xfrm>
            <a:off x="6734175" y="449580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4" cstate="print"/>
          <a:srcRect t="59615"/>
          <a:stretch>
            <a:fillRect/>
          </a:stretch>
        </p:blipFill>
        <p:spPr bwMode="auto">
          <a:xfrm>
            <a:off x="2743200" y="5581650"/>
            <a:ext cx="35687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5" cstate="print"/>
          <a:srcRect t="39211" r="33189"/>
          <a:stretch>
            <a:fillRect/>
          </a:stretch>
        </p:blipFill>
        <p:spPr bwMode="auto">
          <a:xfrm>
            <a:off x="0" y="449580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6" cstate="print"/>
          <a:srcRect l="33189" b="39211"/>
          <a:stretch>
            <a:fillRect/>
          </a:stretch>
        </p:blipFill>
        <p:spPr bwMode="auto">
          <a:xfrm>
            <a:off x="6734175" y="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7" cstate="print"/>
          <a:srcRect b="59615"/>
          <a:stretch>
            <a:fillRect/>
          </a:stretch>
        </p:blipFill>
        <p:spPr bwMode="auto">
          <a:xfrm>
            <a:off x="2895600" y="0"/>
            <a:ext cx="35687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8" cstate="print"/>
          <a:srcRect l="59615"/>
          <a:stretch>
            <a:fillRect/>
          </a:stretch>
        </p:blipFill>
        <p:spPr bwMode="auto">
          <a:xfrm>
            <a:off x="7696200" y="2286000"/>
            <a:ext cx="12763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Прямоугольник 36"/>
          <p:cNvSpPr/>
          <p:nvPr/>
        </p:nvSpPr>
        <p:spPr>
          <a:xfrm>
            <a:off x="2209800" y="302359"/>
            <a:ext cx="6629400" cy="59400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000" b="1" u="sng" dirty="0">
                <a:solidFill>
                  <a:srgbClr val="800080"/>
                </a:solidFill>
              </a:rPr>
              <a:t>Для обеспечения эмоционального благополучия детей </a:t>
            </a:r>
            <a:r>
              <a:rPr lang="ru-RU" sz="2000" b="1" u="sng" dirty="0" smtClean="0">
                <a:solidFill>
                  <a:srgbClr val="800080"/>
                </a:solidFill>
              </a:rPr>
              <a:t>необходимо</a:t>
            </a:r>
            <a:r>
              <a:rPr lang="ru-RU" sz="2000" b="1" u="sng" dirty="0">
                <a:solidFill>
                  <a:srgbClr val="800080"/>
                </a:solidFill>
              </a:rPr>
              <a:t>:</a:t>
            </a:r>
          </a:p>
          <a:p>
            <a:pPr>
              <a:defRPr/>
            </a:pPr>
            <a:r>
              <a:rPr lang="ru-RU" sz="2000" dirty="0">
                <a:solidFill>
                  <a:srgbClr val="800080"/>
                </a:solidFill>
                <a:sym typeface="Symbol"/>
              </a:rPr>
              <a:t></a:t>
            </a:r>
            <a:r>
              <a:rPr lang="ru-RU" sz="2000" b="1" dirty="0">
                <a:solidFill>
                  <a:srgbClr val="800080"/>
                </a:solidFill>
                <a:sym typeface="Symbol"/>
              </a:rPr>
              <a:t>Б</a:t>
            </a:r>
            <a:r>
              <a:rPr lang="ru-RU" sz="2000" b="1" dirty="0">
                <a:solidFill>
                  <a:srgbClr val="800080"/>
                </a:solidFill>
              </a:rPr>
              <a:t>езусловное принятие каждого ребенка взрослыми для развития у него жизненно важного чувства безопасности и уверенности в себе, в собственных силах</a:t>
            </a:r>
            <a:r>
              <a:rPr lang="ru-RU" sz="2000" dirty="0">
                <a:solidFill>
                  <a:srgbClr val="800080"/>
                </a:solidFill>
              </a:rPr>
              <a:t>;</a:t>
            </a:r>
          </a:p>
          <a:p>
            <a:pPr>
              <a:defRPr/>
            </a:pPr>
            <a:r>
              <a:rPr lang="ru-RU" sz="2000" b="1" dirty="0">
                <a:solidFill>
                  <a:schemeClr val="tx1">
                    <a:lumMod val="75000"/>
                  </a:schemeClr>
                </a:solidFill>
                <a:sym typeface="Symbol"/>
              </a:rPr>
              <a:t>П</a:t>
            </a:r>
            <a:r>
              <a:rPr lang="ru-RU" sz="2000" b="1" dirty="0">
                <a:solidFill>
                  <a:schemeClr val="tx1">
                    <a:lumMod val="75000"/>
                  </a:schemeClr>
                </a:solidFill>
              </a:rPr>
              <a:t>озитивность окружающей детей обстановки (создание поддерживающей, доброжелательной, искренней, домашней атмосферы в группах);</a:t>
            </a:r>
          </a:p>
          <a:p>
            <a:pPr>
              <a:defRPr/>
            </a:pPr>
            <a:r>
              <a:rPr lang="ru-RU" sz="2000" b="1" dirty="0">
                <a:solidFill>
                  <a:schemeClr val="tx1">
                    <a:lumMod val="75000"/>
                  </a:schemeClr>
                </a:solidFill>
              </a:rPr>
              <a:t>равенство в отношениях между взрослым и ребенком (организация продуктивного пошагового сотрудничества, своевременное получение дошкольниками помощи, поддержки и защиты при возникновении потребности в ней); обеспечение детям возможности свободно перемещаться в пространстве группы, в других помещениях детского сада (например, в музыкальном и физкультурном залах), непосредственно общаться со сверстниками</a:t>
            </a:r>
            <a:endParaRPr lang="ru-RU" sz="2000" b="1" dirty="0">
              <a:ln w="11430"/>
              <a:solidFill>
                <a:schemeClr val="tx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DDF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1" dirty="0"/>
          </a:p>
        </p:txBody>
      </p:sp>
      <p:pic>
        <p:nvPicPr>
          <p:cNvPr id="1026" name="Picture 2" descr="C:\Documents and Settings\Иятта\Рабочий стол\ЭТО СРОЧНО\ПРЕЗЕНТАЦИЯ\0b1046f41010b46599801122fdb6b72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143250" cy="476250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6150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3" cstate="print"/>
          <a:srcRect l="33189" t="39211"/>
          <a:stretch>
            <a:fillRect/>
          </a:stretch>
        </p:blipFill>
        <p:spPr bwMode="auto">
          <a:xfrm>
            <a:off x="6734175" y="449580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4" cstate="print"/>
          <a:srcRect t="59615"/>
          <a:stretch>
            <a:fillRect/>
          </a:stretch>
        </p:blipFill>
        <p:spPr bwMode="auto">
          <a:xfrm>
            <a:off x="2743200" y="5581650"/>
            <a:ext cx="35687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5" cstate="print"/>
          <a:srcRect t="39211" r="33189"/>
          <a:stretch>
            <a:fillRect/>
          </a:stretch>
        </p:blipFill>
        <p:spPr bwMode="auto">
          <a:xfrm>
            <a:off x="0" y="449580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6" cstate="print"/>
          <a:srcRect l="33189" b="39211"/>
          <a:stretch>
            <a:fillRect/>
          </a:stretch>
        </p:blipFill>
        <p:spPr bwMode="auto">
          <a:xfrm>
            <a:off x="6734175" y="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7" cstate="print"/>
          <a:srcRect b="59615"/>
          <a:stretch>
            <a:fillRect/>
          </a:stretch>
        </p:blipFill>
        <p:spPr bwMode="auto">
          <a:xfrm>
            <a:off x="2895600" y="0"/>
            <a:ext cx="35687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8" cstate="print"/>
          <a:srcRect l="59615"/>
          <a:stretch>
            <a:fillRect/>
          </a:stretch>
        </p:blipFill>
        <p:spPr bwMode="auto">
          <a:xfrm>
            <a:off x="7696200" y="2286000"/>
            <a:ext cx="12763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Прямоугольник 36"/>
          <p:cNvSpPr/>
          <p:nvPr/>
        </p:nvSpPr>
        <p:spPr>
          <a:xfrm>
            <a:off x="2667000" y="302359"/>
            <a:ext cx="5638800" cy="53245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000" dirty="0">
                <a:solidFill>
                  <a:srgbClr val="800080"/>
                </a:solidFill>
                <a:sym typeface="Symbol"/>
              </a:rPr>
              <a:t>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sym typeface="Symbol"/>
              </a:rPr>
              <a:t>Г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ибкий, личностно ориентированный подход: отказ от любых "ярлыков", учет психических и личностных особенностей каждого ребенка, выражающийся, например, в дифференцированном подборе заданий и упражнений, а также индивидуального темпа их выполнения;</a:t>
            </a:r>
          </a:p>
          <a:p>
            <a:pPr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тесное профессиональное сотрудничество педагога-психолога, воспитателей и других специалистов детского сада при планировании и организации взаимо­действия с дошкольниками (в частности, при разработке индивидуальных образовательных маршрутов для детей с проблемами со здоровьем и развитием); </a:t>
            </a:r>
          </a:p>
          <a:p>
            <a:pPr>
              <a:defRPr/>
            </a:pPr>
            <a:endParaRPr lang="ru-RU" sz="2000" b="1" dirty="0">
              <a:solidFill>
                <a:srgbClr val="800080"/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DDF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1" dirty="0"/>
          </a:p>
        </p:txBody>
      </p:sp>
      <p:pic>
        <p:nvPicPr>
          <p:cNvPr id="1026" name="Picture 2" descr="C:\Documents and Settings\Иятта\Рабочий стол\ЭТО СРОЧНО\ПРЕЗЕНТАЦИЯ\0b1046f41010b46599801122fdb6b72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143250" cy="476250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7174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3" cstate="print"/>
          <a:srcRect l="33189" t="39211"/>
          <a:stretch>
            <a:fillRect/>
          </a:stretch>
        </p:blipFill>
        <p:spPr bwMode="auto">
          <a:xfrm>
            <a:off x="6734175" y="449580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4" cstate="print"/>
          <a:srcRect t="59615"/>
          <a:stretch>
            <a:fillRect/>
          </a:stretch>
        </p:blipFill>
        <p:spPr bwMode="auto">
          <a:xfrm>
            <a:off x="2743200" y="5581650"/>
            <a:ext cx="35687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5" cstate="print"/>
          <a:srcRect t="39211" r="33189"/>
          <a:stretch>
            <a:fillRect/>
          </a:stretch>
        </p:blipFill>
        <p:spPr bwMode="auto">
          <a:xfrm>
            <a:off x="0" y="449580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6" cstate="print"/>
          <a:srcRect l="33189" b="39211"/>
          <a:stretch>
            <a:fillRect/>
          </a:stretch>
        </p:blipFill>
        <p:spPr bwMode="auto">
          <a:xfrm>
            <a:off x="6734175" y="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7" cstate="print"/>
          <a:srcRect b="59615"/>
          <a:stretch>
            <a:fillRect/>
          </a:stretch>
        </p:blipFill>
        <p:spPr bwMode="auto">
          <a:xfrm>
            <a:off x="2895600" y="0"/>
            <a:ext cx="35687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8" cstate="print"/>
          <a:srcRect l="59615"/>
          <a:stretch>
            <a:fillRect/>
          </a:stretch>
        </p:blipFill>
        <p:spPr bwMode="auto">
          <a:xfrm>
            <a:off x="7696200" y="2286000"/>
            <a:ext cx="12763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3" descr="http://vsyaanimaciya.ru/_ph/21/2/398765052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533400"/>
            <a:ext cx="4800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Прямоугольник 36"/>
          <p:cNvSpPr/>
          <p:nvPr/>
        </p:nvSpPr>
        <p:spPr>
          <a:xfrm>
            <a:off x="4572000" y="381001"/>
            <a:ext cx="4267200" cy="563231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000" dirty="0">
                <a:solidFill>
                  <a:srgbClr val="800080"/>
                </a:solidFill>
                <a:sym typeface="Symbol"/>
              </a:rPr>
              <a:t>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sym typeface="Symbol"/>
              </a:rPr>
              <a:t>С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оздание условий для раскрытия личностной индивидуальности воспитанников, </a:t>
            </a:r>
          </a:p>
          <a:p>
            <a:pPr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т. е. раннее выявление их творческих возможностей и способностей, своевременный мониторинг (периодическое отслеживание динамики), поощрение даже небольших достижений каждого ребенка и его стремления к самостоятельности; внимательное отношение и чуткая реакция на возникающие детские проблемы, тревоги и страхи;</a:t>
            </a:r>
          </a:p>
          <a:p>
            <a:pPr>
              <a:defRPr/>
            </a:pPr>
            <a:endParaRPr lang="ru-RU" sz="2000" b="1" dirty="0">
              <a:solidFill>
                <a:srgbClr val="800080"/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DDF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1" dirty="0"/>
          </a:p>
        </p:txBody>
      </p:sp>
      <p:pic>
        <p:nvPicPr>
          <p:cNvPr id="1026" name="Picture 2" descr="C:\Documents and Settings\Иятта\Рабочий стол\ЭТО СРОЧНО\ПРЕЗЕНТАЦИЯ\0b1046f41010b46599801122fdb6b72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143250" cy="476250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8198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3" cstate="print"/>
          <a:srcRect l="33189" t="39211"/>
          <a:stretch>
            <a:fillRect/>
          </a:stretch>
        </p:blipFill>
        <p:spPr bwMode="auto">
          <a:xfrm>
            <a:off x="6734175" y="449580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4" cstate="print"/>
          <a:srcRect t="59615"/>
          <a:stretch>
            <a:fillRect/>
          </a:stretch>
        </p:blipFill>
        <p:spPr bwMode="auto">
          <a:xfrm>
            <a:off x="2743200" y="5581650"/>
            <a:ext cx="35687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5" cstate="print"/>
          <a:srcRect t="39211" r="33189"/>
          <a:stretch>
            <a:fillRect/>
          </a:stretch>
        </p:blipFill>
        <p:spPr bwMode="auto">
          <a:xfrm>
            <a:off x="0" y="449580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6" cstate="print"/>
          <a:srcRect l="33189" b="39211"/>
          <a:stretch>
            <a:fillRect/>
          </a:stretch>
        </p:blipFill>
        <p:spPr bwMode="auto">
          <a:xfrm>
            <a:off x="6096000" y="45720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7" cstate="print"/>
          <a:srcRect b="59615"/>
          <a:stretch>
            <a:fillRect/>
          </a:stretch>
        </p:blipFill>
        <p:spPr bwMode="auto">
          <a:xfrm>
            <a:off x="2895600" y="0"/>
            <a:ext cx="35687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8" cstate="print"/>
          <a:srcRect l="59615"/>
          <a:stretch>
            <a:fillRect/>
          </a:stretch>
        </p:blipFill>
        <p:spPr bwMode="auto">
          <a:xfrm>
            <a:off x="5943600" y="990600"/>
            <a:ext cx="12763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2" descr="http://miranimashek.com/_ph/23/2/472301616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1000" y="228600"/>
            <a:ext cx="54768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Прямоугольник 36"/>
          <p:cNvSpPr/>
          <p:nvPr/>
        </p:nvSpPr>
        <p:spPr>
          <a:xfrm>
            <a:off x="0" y="4038600"/>
            <a:ext cx="9144000" cy="27699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200" dirty="0">
                <a:solidFill>
                  <a:srgbClr val="800080"/>
                </a:solidFill>
                <a:sym typeface="Symbol"/>
              </a:rPr>
              <a:t>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sym typeface="Symbol"/>
              </a:rPr>
              <a:t>Т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</a:rPr>
              <a:t>актичное общение с ребенком для совместной «переработки» чрезмерно волнующих его впечатлений (часто негативных) с целью их постепенного уменьшения и преодоления, а также повышения самооценки; </a:t>
            </a:r>
          </a:p>
          <a:p>
            <a:pPr>
              <a:defRPr/>
            </a:pPr>
            <a:r>
              <a:rPr lang="ru-RU" sz="2200" b="1" dirty="0">
                <a:solidFill>
                  <a:srgbClr val="800080"/>
                </a:solidFill>
                <a:sym typeface="Symbol"/>
              </a:rPr>
              <a:t>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</a:rPr>
              <a:t>Конфиденциальность информации об участниках психолого-педагогического взаимодействия, осуществление профессиональной деятельности под девизом "Не навреди!"</a:t>
            </a:r>
          </a:p>
          <a:p>
            <a:pPr>
              <a:defRPr/>
            </a:pPr>
            <a:endParaRPr lang="ru-RU" sz="2000" b="1" dirty="0">
              <a:solidFill>
                <a:srgbClr val="800080"/>
              </a:solidFill>
            </a:endParaRPr>
          </a:p>
        </p:txBody>
      </p:sp>
      <p:pic>
        <p:nvPicPr>
          <p:cNvPr id="8206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8" cstate="print"/>
          <a:srcRect l="59615"/>
          <a:stretch>
            <a:fillRect/>
          </a:stretch>
        </p:blipFill>
        <p:spPr bwMode="auto">
          <a:xfrm>
            <a:off x="7391400" y="1828800"/>
            <a:ext cx="12763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152400" y="0"/>
            <a:ext cx="9144000" cy="6858000"/>
          </a:xfrm>
          <a:prstGeom prst="rect">
            <a:avLst/>
          </a:prstGeom>
          <a:solidFill>
            <a:srgbClr val="FFDDF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222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2" cstate="print"/>
          <a:srcRect l="33189" t="39211"/>
          <a:stretch>
            <a:fillRect/>
          </a:stretch>
        </p:blipFill>
        <p:spPr bwMode="auto">
          <a:xfrm>
            <a:off x="6734175" y="449580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3" cstate="print"/>
          <a:srcRect t="59615"/>
          <a:stretch>
            <a:fillRect/>
          </a:stretch>
        </p:blipFill>
        <p:spPr bwMode="auto">
          <a:xfrm>
            <a:off x="2743200" y="5581650"/>
            <a:ext cx="35687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4" cstate="print"/>
          <a:srcRect t="39211" r="33189"/>
          <a:stretch>
            <a:fillRect/>
          </a:stretch>
        </p:blipFill>
        <p:spPr bwMode="auto">
          <a:xfrm>
            <a:off x="0" y="449580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5" cstate="print"/>
          <a:srcRect b="59615"/>
          <a:stretch>
            <a:fillRect/>
          </a:stretch>
        </p:blipFill>
        <p:spPr bwMode="auto">
          <a:xfrm>
            <a:off x="4953000" y="5791200"/>
            <a:ext cx="35687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6" cstate="print"/>
          <a:srcRect l="59615"/>
          <a:stretch>
            <a:fillRect/>
          </a:stretch>
        </p:blipFill>
        <p:spPr bwMode="auto">
          <a:xfrm rot="5400000">
            <a:off x="1952625" y="5076825"/>
            <a:ext cx="12763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2286000" y="1143000"/>
            <a:ext cx="5857875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10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81200" y="762000"/>
            <a:ext cx="71628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u="sng" dirty="0">
              <a:ln w="50800">
                <a:solidFill>
                  <a:srgbClr val="C00000"/>
                </a:solidFill>
              </a:ln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u="sng" dirty="0">
              <a:ln w="50800">
                <a:solidFill>
                  <a:srgbClr val="C00000"/>
                </a:solidFill>
              </a:ln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50800">
                <a:solidFill>
                  <a:srgbClr val="C00000"/>
                </a:solidFill>
              </a:ln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33400" y="914400"/>
            <a:ext cx="8153400" cy="517064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solidFill>
                  <a:srgbClr val="800080"/>
                </a:solidFill>
              </a:rPr>
              <a:t>На </a:t>
            </a:r>
            <a:r>
              <a:rPr lang="ru-RU" sz="2400" b="1" dirty="0">
                <a:solidFill>
                  <a:srgbClr val="800080"/>
                </a:solidFill>
              </a:rPr>
              <a:t>развитие эмоциональной сферы дошкольников позитивно влияет создание в группах уголков психологической разгрузки: </a:t>
            </a:r>
          </a:p>
          <a:p>
            <a:pPr lvl="0"/>
            <a:r>
              <a:rPr lang="ru-RU" sz="2400" b="1" dirty="0">
                <a:solidFill>
                  <a:srgbClr val="800080"/>
                </a:solidFill>
              </a:rPr>
              <a:t>для малышей - "</a:t>
            </a:r>
            <a:r>
              <a:rPr lang="ru-RU" sz="2400" b="1" dirty="0" err="1">
                <a:solidFill>
                  <a:srgbClr val="800080"/>
                </a:solidFill>
              </a:rPr>
              <a:t>домотека</a:t>
            </a:r>
            <a:r>
              <a:rPr lang="ru-RU" sz="2400" b="1" dirty="0">
                <a:solidFill>
                  <a:srgbClr val="800080"/>
                </a:solidFill>
              </a:rPr>
              <a:t>", в специально отведенном пространстве группы </a:t>
            </a:r>
            <a:r>
              <a:rPr lang="ru-RU" sz="2400" b="1" dirty="0" smtClean="0">
                <a:solidFill>
                  <a:srgbClr val="800080"/>
                </a:solidFill>
              </a:rPr>
              <a:t>дети </a:t>
            </a:r>
            <a:r>
              <a:rPr lang="ru-RU" sz="2400" b="1" dirty="0">
                <a:solidFill>
                  <a:srgbClr val="800080"/>
                </a:solidFill>
              </a:rPr>
              <a:t>размещают предметы, принесенные из дома: фотографии, игрушки или </a:t>
            </a:r>
            <a:r>
              <a:rPr lang="ru-RU" sz="2400" b="1" dirty="0" smtClean="0">
                <a:solidFill>
                  <a:srgbClr val="800080"/>
                </a:solidFill>
              </a:rPr>
              <a:t>другие </a:t>
            </a:r>
            <a:r>
              <a:rPr lang="ru-RU" sz="2400" b="1" dirty="0">
                <a:solidFill>
                  <a:srgbClr val="800080"/>
                </a:solidFill>
              </a:rPr>
              <a:t>вещи, напоминающие о доме. Это </a:t>
            </a:r>
            <a:r>
              <a:rPr lang="ru-RU" sz="2400" b="1" dirty="0" smtClean="0">
                <a:solidFill>
                  <a:srgbClr val="800080"/>
                </a:solidFill>
              </a:rPr>
              <a:t>по - настоящему </a:t>
            </a:r>
            <a:r>
              <a:rPr lang="ru-RU" sz="2400" b="1" dirty="0">
                <a:solidFill>
                  <a:srgbClr val="800080"/>
                </a:solidFill>
              </a:rPr>
              <a:t>приближает обстановку детского сада к семейной, решает </a:t>
            </a:r>
            <a:r>
              <a:rPr lang="ru-RU" sz="2400" b="1" dirty="0" smtClean="0">
                <a:solidFill>
                  <a:srgbClr val="800080"/>
                </a:solidFill>
              </a:rPr>
              <a:t>проблему </a:t>
            </a:r>
            <a:r>
              <a:rPr lang="ru-RU" sz="2400" b="1" dirty="0">
                <a:solidFill>
                  <a:srgbClr val="800080"/>
                </a:solidFill>
              </a:rPr>
              <a:t>адаптации и преодоления </a:t>
            </a:r>
            <a:r>
              <a:rPr lang="ru-RU" sz="2400" b="1" dirty="0" smtClean="0">
                <a:solidFill>
                  <a:srgbClr val="800080"/>
                </a:solidFill>
              </a:rPr>
              <a:t>нередко </a:t>
            </a:r>
            <a:r>
              <a:rPr lang="ru-RU" sz="2400" b="1" dirty="0">
                <a:solidFill>
                  <a:srgbClr val="800080"/>
                </a:solidFill>
              </a:rPr>
              <a:t>возникающего чувства одиночества, способствует установлению в группе позитивного эмоционального </a:t>
            </a:r>
            <a:r>
              <a:rPr lang="ru-RU" sz="2400" b="1" dirty="0" smtClean="0">
                <a:solidFill>
                  <a:srgbClr val="800080"/>
                </a:solidFill>
              </a:rPr>
              <a:t>микроклимата</a:t>
            </a:r>
            <a:endParaRPr lang="ru-RU" sz="2400" b="1" dirty="0">
              <a:solidFill>
                <a:srgbClr val="800080"/>
              </a:solidFill>
            </a:endParaRPr>
          </a:p>
          <a:p>
            <a:pPr algn="ctr"/>
            <a:endParaRPr lang="ru-RU" b="1" cap="none" spc="0" dirty="0">
              <a:ln w="11430"/>
              <a:solidFill>
                <a:srgbClr val="80008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2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6" cstate="print"/>
          <a:srcRect l="59615"/>
          <a:stretch>
            <a:fillRect/>
          </a:stretch>
        </p:blipFill>
        <p:spPr bwMode="auto">
          <a:xfrm rot="5400000">
            <a:off x="2105025" y="5229225"/>
            <a:ext cx="12763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3" cstate="print"/>
          <a:srcRect t="59615"/>
          <a:stretch>
            <a:fillRect/>
          </a:stretch>
        </p:blipFill>
        <p:spPr bwMode="auto">
          <a:xfrm>
            <a:off x="2514600" y="-228600"/>
            <a:ext cx="35687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3" cstate="print"/>
          <a:srcRect t="59615"/>
          <a:stretch>
            <a:fillRect/>
          </a:stretch>
        </p:blipFill>
        <p:spPr bwMode="auto">
          <a:xfrm>
            <a:off x="5257800" y="-152400"/>
            <a:ext cx="35687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3" cstate="print"/>
          <a:srcRect t="59615"/>
          <a:stretch>
            <a:fillRect/>
          </a:stretch>
        </p:blipFill>
        <p:spPr bwMode="auto">
          <a:xfrm>
            <a:off x="-228600" y="-152400"/>
            <a:ext cx="35687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DDF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48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2" cstate="print"/>
          <a:srcRect t="39211" r="33189"/>
          <a:stretch>
            <a:fillRect/>
          </a:stretch>
        </p:blipFill>
        <p:spPr bwMode="auto">
          <a:xfrm>
            <a:off x="0" y="449580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2286000" y="1143000"/>
            <a:ext cx="5857875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10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3000" y="2333685"/>
            <a:ext cx="8001000" cy="147732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u="sng" dirty="0">
              <a:ln w="50800">
                <a:solidFill>
                  <a:srgbClr val="C00000"/>
                </a:solidFill>
              </a:ln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u="sng" dirty="0">
              <a:ln w="50800">
                <a:solidFill>
                  <a:srgbClr val="C00000"/>
                </a:solidFill>
              </a:ln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u="sng" dirty="0">
              <a:ln w="50800">
                <a:solidFill>
                  <a:srgbClr val="C00000"/>
                </a:solidFill>
              </a:ln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u="sng" dirty="0">
              <a:ln w="50800">
                <a:solidFill>
                  <a:srgbClr val="C00000"/>
                </a:solidFill>
              </a:ln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50800">
                <a:solidFill>
                  <a:srgbClr val="C00000"/>
                </a:solidFill>
              </a:ln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8" name="Рисунок 17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381000"/>
            <a:ext cx="3729990" cy="2793892"/>
          </a:xfrm>
          <a:prstGeom prst="rect">
            <a:avLst/>
          </a:prstGeom>
        </p:spPr>
      </p:pic>
      <p:pic>
        <p:nvPicPr>
          <p:cNvPr id="19" name="Рисунок 18" descr="mama_i_ya_schastlivye_mgnoveniya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3200400"/>
            <a:ext cx="2438400" cy="3251200"/>
          </a:xfrm>
          <a:prstGeom prst="rect">
            <a:avLst/>
          </a:prstGeom>
        </p:spPr>
      </p:pic>
      <p:pic>
        <p:nvPicPr>
          <p:cNvPr id="39938" name="Picture 2" descr="http://www.maaam.ru/upload/blogs/a760a8f9c77d1b1ae3aff5f2b2613924.jp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609600"/>
            <a:ext cx="4267200" cy="5686425"/>
          </a:xfrm>
          <a:prstGeom prst="rect">
            <a:avLst/>
          </a:prstGeom>
          <a:noFill/>
        </p:spPr>
      </p:pic>
      <p:pic>
        <p:nvPicPr>
          <p:cNvPr id="10246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6" cstate="print"/>
          <a:srcRect l="33189" t="39211"/>
          <a:stretch>
            <a:fillRect/>
          </a:stretch>
        </p:blipFill>
        <p:spPr bwMode="auto">
          <a:xfrm>
            <a:off x="6734175" y="449580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7" cstate="print"/>
          <a:srcRect l="33189" b="39211"/>
          <a:stretch>
            <a:fillRect/>
          </a:stretch>
        </p:blipFill>
        <p:spPr bwMode="auto">
          <a:xfrm>
            <a:off x="6734175" y="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8" cstate="print"/>
          <a:srcRect l="59615"/>
          <a:stretch>
            <a:fillRect/>
          </a:stretch>
        </p:blipFill>
        <p:spPr bwMode="auto">
          <a:xfrm>
            <a:off x="7696200" y="2286000"/>
            <a:ext cx="12763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9" cstate="print"/>
          <a:srcRect b="59615"/>
          <a:stretch>
            <a:fillRect/>
          </a:stretch>
        </p:blipFill>
        <p:spPr bwMode="auto">
          <a:xfrm>
            <a:off x="2895600" y="0"/>
            <a:ext cx="35687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6" cstate="print"/>
          <a:srcRect l="33189" t="39211"/>
          <a:stretch>
            <a:fillRect/>
          </a:stretch>
        </p:blipFill>
        <p:spPr bwMode="auto">
          <a:xfrm rot="11000877">
            <a:off x="73154" y="74724"/>
            <a:ext cx="2494884" cy="244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2" cstate="print"/>
          <a:srcRect t="39211" r="33189"/>
          <a:stretch>
            <a:fillRect/>
          </a:stretch>
        </p:blipFill>
        <p:spPr bwMode="auto">
          <a:xfrm>
            <a:off x="152400" y="464820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10" cstate="print"/>
          <a:srcRect t="59615"/>
          <a:stretch>
            <a:fillRect/>
          </a:stretch>
        </p:blipFill>
        <p:spPr bwMode="auto">
          <a:xfrm>
            <a:off x="2743200" y="5581650"/>
            <a:ext cx="35687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8" cstate="print"/>
          <a:srcRect l="59615"/>
          <a:stretch>
            <a:fillRect/>
          </a:stretch>
        </p:blipFill>
        <p:spPr bwMode="auto">
          <a:xfrm>
            <a:off x="0" y="2286000"/>
            <a:ext cx="12763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8" cstate="print"/>
          <a:srcRect l="59615"/>
          <a:stretch>
            <a:fillRect/>
          </a:stretch>
        </p:blipFill>
        <p:spPr bwMode="auto">
          <a:xfrm>
            <a:off x="7848600" y="2438400"/>
            <a:ext cx="12763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DDF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46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2" cstate="print"/>
          <a:srcRect l="33189" t="39211"/>
          <a:stretch>
            <a:fillRect/>
          </a:stretch>
        </p:blipFill>
        <p:spPr bwMode="auto">
          <a:xfrm>
            <a:off x="6734175" y="449580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3" cstate="print"/>
          <a:srcRect t="59615"/>
          <a:stretch>
            <a:fillRect/>
          </a:stretch>
        </p:blipFill>
        <p:spPr bwMode="auto">
          <a:xfrm>
            <a:off x="2743200" y="5581650"/>
            <a:ext cx="35687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4" cstate="print"/>
          <a:srcRect t="39211" r="33189"/>
          <a:stretch>
            <a:fillRect/>
          </a:stretch>
        </p:blipFill>
        <p:spPr bwMode="auto">
          <a:xfrm>
            <a:off x="0" y="449580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5" cstate="print"/>
          <a:srcRect l="33189" b="39211"/>
          <a:stretch>
            <a:fillRect/>
          </a:stretch>
        </p:blipFill>
        <p:spPr bwMode="auto">
          <a:xfrm>
            <a:off x="6734175" y="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6" cstate="print"/>
          <a:srcRect b="59615"/>
          <a:stretch>
            <a:fillRect/>
          </a:stretch>
        </p:blipFill>
        <p:spPr bwMode="auto">
          <a:xfrm>
            <a:off x="2895600" y="0"/>
            <a:ext cx="35687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7" cstate="print"/>
          <a:srcRect l="59615"/>
          <a:stretch>
            <a:fillRect/>
          </a:stretch>
        </p:blipFill>
        <p:spPr bwMode="auto">
          <a:xfrm>
            <a:off x="7696200" y="2286000"/>
            <a:ext cx="12763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2286000" y="1143000"/>
            <a:ext cx="5857875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10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3000" y="2333685"/>
            <a:ext cx="8001000" cy="147732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u="sng" dirty="0">
              <a:ln w="50800">
                <a:solidFill>
                  <a:srgbClr val="C00000"/>
                </a:solidFill>
              </a:ln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u="sng" dirty="0">
              <a:ln w="50800">
                <a:solidFill>
                  <a:srgbClr val="C00000"/>
                </a:solidFill>
              </a:ln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u="sng" dirty="0">
              <a:ln w="50800">
                <a:solidFill>
                  <a:srgbClr val="C00000"/>
                </a:solidFill>
              </a:ln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u="sng" dirty="0">
              <a:ln w="50800">
                <a:solidFill>
                  <a:srgbClr val="C00000"/>
                </a:solidFill>
              </a:ln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50800">
                <a:solidFill>
                  <a:srgbClr val="C00000"/>
                </a:solidFill>
              </a:ln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4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4" cstate="print"/>
          <a:srcRect t="39211" r="33189"/>
          <a:stretch>
            <a:fillRect/>
          </a:stretch>
        </p:blipFill>
        <p:spPr bwMode="auto">
          <a:xfrm>
            <a:off x="152400" y="464820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2" cstate="print"/>
          <a:srcRect l="33189" t="39211"/>
          <a:stretch>
            <a:fillRect/>
          </a:stretch>
        </p:blipFill>
        <p:spPr bwMode="auto">
          <a:xfrm rot="11000877">
            <a:off x="73154" y="74724"/>
            <a:ext cx="2494884" cy="244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7" cstate="print"/>
          <a:srcRect l="59615"/>
          <a:stretch>
            <a:fillRect/>
          </a:stretch>
        </p:blipFill>
        <p:spPr bwMode="auto">
          <a:xfrm>
            <a:off x="0" y="2286000"/>
            <a:ext cx="12763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762000" y="914400"/>
            <a:ext cx="7315199" cy="49859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endParaRPr lang="ru-RU" sz="2400" b="1" dirty="0" smtClean="0">
              <a:ln w="11430"/>
              <a:solidFill>
                <a:srgbClr val="80008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lvl="0" algn="ctr"/>
            <a:r>
              <a:rPr lang="ru-RU" sz="2400" b="1" dirty="0" smtClean="0">
                <a:ln w="11430"/>
                <a:solidFill>
                  <a:srgbClr val="80008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</a:t>
            </a:r>
            <a:r>
              <a:rPr lang="ru-RU" sz="2400" b="1" dirty="0" smtClean="0">
                <a:solidFill>
                  <a:srgbClr val="800080"/>
                </a:solidFill>
              </a:rPr>
              <a:t>ля </a:t>
            </a:r>
            <a:r>
              <a:rPr lang="ru-RU" sz="2400" b="1" dirty="0">
                <a:solidFill>
                  <a:srgbClr val="800080"/>
                </a:solidFill>
              </a:rPr>
              <a:t>детей 4-5 лет - "дерево эмоций", на котором ребенок, приходя утром, </a:t>
            </a:r>
            <a:r>
              <a:rPr lang="ru-RU" sz="2400" b="1" dirty="0" smtClean="0">
                <a:solidFill>
                  <a:srgbClr val="800080"/>
                </a:solidFill>
              </a:rPr>
              <a:t>размещает </a:t>
            </a:r>
            <a:r>
              <a:rPr lang="ru-RU" sz="2400" b="1" dirty="0">
                <a:solidFill>
                  <a:srgbClr val="800080"/>
                </a:solidFill>
              </a:rPr>
              <a:t>свою фотографию в соответствии с настроением - в центре или по краям, на темном или светлом фоне. В течение дня по своему желанию он </a:t>
            </a:r>
            <a:r>
              <a:rPr lang="ru-RU" sz="2400" b="1" dirty="0" smtClean="0">
                <a:solidFill>
                  <a:srgbClr val="800080"/>
                </a:solidFill>
              </a:rPr>
              <a:t>может </a:t>
            </a:r>
            <a:r>
              <a:rPr lang="ru-RU" sz="2400" b="1" dirty="0">
                <a:solidFill>
                  <a:srgbClr val="800080"/>
                </a:solidFill>
              </a:rPr>
              <a:t>вносить изменения. Его внутреннее состояние становится таким образом более понятным, а помощь взрослого в случае необходимости - эффективной и своевременной;</a:t>
            </a:r>
          </a:p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3">
      <a:dk1>
        <a:srgbClr val="60B5FF"/>
      </a:dk1>
      <a:lt1>
        <a:sysClr val="window" lastClr="FFFFFF"/>
      </a:lt1>
      <a:dk2>
        <a:srgbClr val="60B5FF"/>
      </a:dk2>
      <a:lt2>
        <a:srgbClr val="FEF0CD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775</TotalTime>
  <Words>892</Words>
  <Application>Microsoft Office PowerPoint</Application>
  <PresentationFormat>Экран (4:3)</PresentationFormat>
  <Paragraphs>98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86</cp:revision>
  <dcterms:modified xsi:type="dcterms:W3CDTF">2014-01-19T17:11:50Z</dcterms:modified>
</cp:coreProperties>
</file>