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sldIdLst>
    <p:sldId id="264" r:id="rId2"/>
    <p:sldId id="265" r:id="rId3"/>
    <p:sldId id="266" r:id="rId4"/>
    <p:sldId id="267" r:id="rId5"/>
    <p:sldId id="268" r:id="rId6"/>
    <p:sldId id="269" r:id="rId7"/>
    <p:sldId id="271" r:id="rId8"/>
    <p:sldId id="272" r:id="rId9"/>
    <p:sldId id="273" r:id="rId10"/>
    <p:sldId id="274" r:id="rId11"/>
    <p:sldId id="275" r:id="rId12"/>
    <p:sldId id="258" r:id="rId13"/>
    <p:sldId id="259" r:id="rId14"/>
    <p:sldId id="260" r:id="rId15"/>
    <p:sldId id="261" r:id="rId16"/>
    <p:sldId id="262" r:id="rId17"/>
    <p:sldId id="276" r:id="rId18"/>
    <p:sldId id="263"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FFDCF0-6103-4147-89BD-4909C60AD5B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FF9961F0-2A7D-429F-8859-0B4686DA8300}">
      <dgm:prSet/>
      <dgm:spPr>
        <a:solidFill>
          <a:schemeClr val="bg2">
            <a:lumMod val="75000"/>
          </a:schemeClr>
        </a:solidFill>
      </dgm:spPr>
      <dgm:t>
        <a:bodyPr/>
        <a:lstStyle/>
        <a:p>
          <a:r>
            <a:rPr lang="ru-RU" dirty="0" smtClean="0">
              <a:solidFill>
                <a:schemeClr val="tx1">
                  <a:lumMod val="95000"/>
                  <a:lumOff val="5000"/>
                </a:schemeClr>
              </a:solidFill>
            </a:rPr>
            <a:t>слабость мышечно-связочного аппарата;</a:t>
          </a:r>
          <a:endParaRPr lang="ru-RU" dirty="0">
            <a:solidFill>
              <a:schemeClr val="tx1">
                <a:lumMod val="95000"/>
                <a:lumOff val="5000"/>
              </a:schemeClr>
            </a:solidFill>
          </a:endParaRPr>
        </a:p>
      </dgm:t>
    </dgm:pt>
    <dgm:pt modelId="{49B52EC0-99B9-4F2A-948D-7A8BB80FD128}" type="parTrans" cxnId="{122241AA-AE3F-4B43-A107-E1E997FB3982}">
      <dgm:prSet/>
      <dgm:spPr/>
      <dgm:t>
        <a:bodyPr/>
        <a:lstStyle/>
        <a:p>
          <a:endParaRPr lang="ru-RU"/>
        </a:p>
      </dgm:t>
    </dgm:pt>
    <dgm:pt modelId="{050C2E3D-085D-4B95-B89D-91B3CAF4FE48}" type="sibTrans" cxnId="{122241AA-AE3F-4B43-A107-E1E997FB3982}">
      <dgm:prSet/>
      <dgm:spPr/>
      <dgm:t>
        <a:bodyPr/>
        <a:lstStyle/>
        <a:p>
          <a:endParaRPr lang="ru-RU"/>
        </a:p>
      </dgm:t>
    </dgm:pt>
    <dgm:pt modelId="{E1578F63-3F9D-41C8-9CE0-2FF778049132}">
      <dgm:prSet/>
      <dgm:spPr>
        <a:solidFill>
          <a:schemeClr val="bg2">
            <a:lumMod val="75000"/>
          </a:schemeClr>
        </a:solidFill>
      </dgm:spPr>
      <dgm:t>
        <a:bodyPr/>
        <a:lstStyle/>
        <a:p>
          <a:r>
            <a:rPr lang="ru-RU" dirty="0" smtClean="0">
              <a:solidFill>
                <a:schemeClr val="tx1">
                  <a:lumMod val="95000"/>
                  <a:lumOff val="5000"/>
                </a:schemeClr>
              </a:solidFill>
            </a:rPr>
            <a:t>избыточный вес;</a:t>
          </a:r>
          <a:endParaRPr lang="ru-RU" dirty="0">
            <a:solidFill>
              <a:schemeClr val="tx1">
                <a:lumMod val="95000"/>
                <a:lumOff val="5000"/>
              </a:schemeClr>
            </a:solidFill>
          </a:endParaRPr>
        </a:p>
      </dgm:t>
    </dgm:pt>
    <dgm:pt modelId="{607596DD-DAEE-47B3-B1B6-2171EB321A9E}" type="parTrans" cxnId="{33866317-21C3-48F6-AD81-FA0C4589E9B5}">
      <dgm:prSet/>
      <dgm:spPr/>
      <dgm:t>
        <a:bodyPr/>
        <a:lstStyle/>
        <a:p>
          <a:endParaRPr lang="ru-RU"/>
        </a:p>
      </dgm:t>
    </dgm:pt>
    <dgm:pt modelId="{BC383ABE-809D-45CF-A97E-21DE5CA05B29}" type="sibTrans" cxnId="{33866317-21C3-48F6-AD81-FA0C4589E9B5}">
      <dgm:prSet/>
      <dgm:spPr/>
      <dgm:t>
        <a:bodyPr/>
        <a:lstStyle/>
        <a:p>
          <a:endParaRPr lang="ru-RU"/>
        </a:p>
      </dgm:t>
    </dgm:pt>
    <dgm:pt modelId="{88E63A4F-AEEE-47F2-BFAA-EEAD98A1C4CE}">
      <dgm:prSet/>
      <dgm:spPr>
        <a:solidFill>
          <a:schemeClr val="bg2">
            <a:lumMod val="75000"/>
          </a:schemeClr>
        </a:solidFill>
      </dgm:spPr>
      <dgm:t>
        <a:bodyPr/>
        <a:lstStyle/>
        <a:p>
          <a:r>
            <a:rPr lang="ru-RU" dirty="0" smtClean="0">
              <a:solidFill>
                <a:schemeClr val="tx1">
                  <a:lumMod val="95000"/>
                  <a:lumOff val="5000"/>
                </a:schemeClr>
              </a:solidFill>
            </a:rPr>
            <a:t>неправильно подобранная обувь;</a:t>
          </a:r>
          <a:endParaRPr lang="ru-RU" dirty="0">
            <a:solidFill>
              <a:schemeClr val="tx1">
                <a:lumMod val="95000"/>
                <a:lumOff val="5000"/>
              </a:schemeClr>
            </a:solidFill>
          </a:endParaRPr>
        </a:p>
      </dgm:t>
    </dgm:pt>
    <dgm:pt modelId="{F3D26833-50A8-4D16-B781-B57315E44F70}" type="parTrans" cxnId="{FBB17AA9-2932-46B2-894E-50EE1801222A}">
      <dgm:prSet/>
      <dgm:spPr/>
      <dgm:t>
        <a:bodyPr/>
        <a:lstStyle/>
        <a:p>
          <a:endParaRPr lang="ru-RU"/>
        </a:p>
      </dgm:t>
    </dgm:pt>
    <dgm:pt modelId="{0F9210EA-34CC-44A4-9FF4-BD64422B2C39}" type="sibTrans" cxnId="{FBB17AA9-2932-46B2-894E-50EE1801222A}">
      <dgm:prSet/>
      <dgm:spPr/>
      <dgm:t>
        <a:bodyPr/>
        <a:lstStyle/>
        <a:p>
          <a:endParaRPr lang="ru-RU"/>
        </a:p>
      </dgm:t>
    </dgm:pt>
    <dgm:pt modelId="{3E7FBC0C-9E07-4C04-9641-E5CCDA7C0ED9}">
      <dgm:prSet/>
      <dgm:spPr>
        <a:solidFill>
          <a:schemeClr val="bg2">
            <a:lumMod val="75000"/>
          </a:schemeClr>
        </a:solidFill>
      </dgm:spPr>
      <dgm:t>
        <a:bodyPr/>
        <a:lstStyle/>
        <a:p>
          <a:r>
            <a:rPr lang="ru-RU" dirty="0" smtClean="0">
              <a:solidFill>
                <a:schemeClr val="tx1">
                  <a:lumMod val="95000"/>
                  <a:lumOff val="5000"/>
                </a:schemeClr>
              </a:solidFill>
            </a:rPr>
            <a:t>нарушения в режиме питания.</a:t>
          </a:r>
          <a:endParaRPr lang="ru-RU" dirty="0">
            <a:solidFill>
              <a:schemeClr val="tx1">
                <a:lumMod val="95000"/>
                <a:lumOff val="5000"/>
              </a:schemeClr>
            </a:solidFill>
          </a:endParaRPr>
        </a:p>
      </dgm:t>
    </dgm:pt>
    <dgm:pt modelId="{E171257B-B275-4425-A558-C604370E1BA5}" type="parTrans" cxnId="{595E66AC-3EEF-42CF-85AF-1A6D20051BD6}">
      <dgm:prSet/>
      <dgm:spPr/>
      <dgm:t>
        <a:bodyPr/>
        <a:lstStyle/>
        <a:p>
          <a:endParaRPr lang="ru-RU"/>
        </a:p>
      </dgm:t>
    </dgm:pt>
    <dgm:pt modelId="{0EFE8AAD-54BF-497C-8A63-3055509E633E}" type="sibTrans" cxnId="{595E66AC-3EEF-42CF-85AF-1A6D20051BD6}">
      <dgm:prSet/>
      <dgm:spPr/>
      <dgm:t>
        <a:bodyPr/>
        <a:lstStyle/>
        <a:p>
          <a:endParaRPr lang="ru-RU"/>
        </a:p>
      </dgm:t>
    </dgm:pt>
    <dgm:pt modelId="{0343288F-846D-43EA-B291-1632CB20DCFE}" type="pres">
      <dgm:prSet presAssocID="{C1FFDCF0-6103-4147-89BD-4909C60AD5B1}" presName="Name0" presStyleCnt="0">
        <dgm:presLayoutVars>
          <dgm:chMax val="7"/>
          <dgm:chPref val="7"/>
          <dgm:dir/>
        </dgm:presLayoutVars>
      </dgm:prSet>
      <dgm:spPr/>
      <dgm:t>
        <a:bodyPr/>
        <a:lstStyle/>
        <a:p>
          <a:endParaRPr lang="ru-RU"/>
        </a:p>
      </dgm:t>
    </dgm:pt>
    <dgm:pt modelId="{961760AC-922D-480E-93CD-F8744242F215}" type="pres">
      <dgm:prSet presAssocID="{C1FFDCF0-6103-4147-89BD-4909C60AD5B1}" presName="Name1" presStyleCnt="0"/>
      <dgm:spPr/>
    </dgm:pt>
    <dgm:pt modelId="{202EDCF4-08EB-4F13-B68E-174421D531F3}" type="pres">
      <dgm:prSet presAssocID="{C1FFDCF0-6103-4147-89BD-4909C60AD5B1}" presName="cycle" presStyleCnt="0"/>
      <dgm:spPr/>
    </dgm:pt>
    <dgm:pt modelId="{143E1CFA-1D11-4880-865A-A82587219929}" type="pres">
      <dgm:prSet presAssocID="{C1FFDCF0-6103-4147-89BD-4909C60AD5B1}" presName="srcNode" presStyleLbl="node1" presStyleIdx="0" presStyleCnt="4"/>
      <dgm:spPr/>
    </dgm:pt>
    <dgm:pt modelId="{F1EEB5C8-9AB4-45A6-86D4-64E89689CC1A}" type="pres">
      <dgm:prSet presAssocID="{C1FFDCF0-6103-4147-89BD-4909C60AD5B1}" presName="conn" presStyleLbl="parChTrans1D2" presStyleIdx="0" presStyleCnt="1"/>
      <dgm:spPr/>
      <dgm:t>
        <a:bodyPr/>
        <a:lstStyle/>
        <a:p>
          <a:endParaRPr lang="ru-RU"/>
        </a:p>
      </dgm:t>
    </dgm:pt>
    <dgm:pt modelId="{3B2FC1D8-8C3C-44F1-BF74-88940CDB7C04}" type="pres">
      <dgm:prSet presAssocID="{C1FFDCF0-6103-4147-89BD-4909C60AD5B1}" presName="extraNode" presStyleLbl="node1" presStyleIdx="0" presStyleCnt="4"/>
      <dgm:spPr/>
    </dgm:pt>
    <dgm:pt modelId="{E9D7434D-A20E-41F0-93E9-EA56D4CDDC37}" type="pres">
      <dgm:prSet presAssocID="{C1FFDCF0-6103-4147-89BD-4909C60AD5B1}" presName="dstNode" presStyleLbl="node1" presStyleIdx="0" presStyleCnt="4"/>
      <dgm:spPr/>
    </dgm:pt>
    <dgm:pt modelId="{CDCB000B-7513-4831-8557-285AABAA2FEB}" type="pres">
      <dgm:prSet presAssocID="{FF9961F0-2A7D-429F-8859-0B4686DA8300}" presName="text_1" presStyleLbl="node1" presStyleIdx="0" presStyleCnt="4">
        <dgm:presLayoutVars>
          <dgm:bulletEnabled val="1"/>
        </dgm:presLayoutVars>
      </dgm:prSet>
      <dgm:spPr/>
      <dgm:t>
        <a:bodyPr/>
        <a:lstStyle/>
        <a:p>
          <a:endParaRPr lang="ru-RU"/>
        </a:p>
      </dgm:t>
    </dgm:pt>
    <dgm:pt modelId="{E24A70F7-8CF8-42AC-80DF-2663E62E8111}" type="pres">
      <dgm:prSet presAssocID="{FF9961F0-2A7D-429F-8859-0B4686DA8300}" presName="accent_1" presStyleCnt="0"/>
      <dgm:spPr/>
    </dgm:pt>
    <dgm:pt modelId="{F9F1BE9E-1105-480B-B836-1586B09F7968}" type="pres">
      <dgm:prSet presAssocID="{FF9961F0-2A7D-429F-8859-0B4686DA8300}" presName="accentRepeatNode" presStyleLbl="solidFgAcc1" presStyleIdx="0" presStyleCnt="4"/>
      <dgm:spPr/>
    </dgm:pt>
    <dgm:pt modelId="{A2DDCFDF-5FC7-4FDB-8238-3DD7004D7044}" type="pres">
      <dgm:prSet presAssocID="{E1578F63-3F9D-41C8-9CE0-2FF778049132}" presName="text_2" presStyleLbl="node1" presStyleIdx="1" presStyleCnt="4">
        <dgm:presLayoutVars>
          <dgm:bulletEnabled val="1"/>
        </dgm:presLayoutVars>
      </dgm:prSet>
      <dgm:spPr/>
      <dgm:t>
        <a:bodyPr/>
        <a:lstStyle/>
        <a:p>
          <a:endParaRPr lang="ru-RU"/>
        </a:p>
      </dgm:t>
    </dgm:pt>
    <dgm:pt modelId="{430CE8A2-BA1A-412F-8706-410820E6FFFE}" type="pres">
      <dgm:prSet presAssocID="{E1578F63-3F9D-41C8-9CE0-2FF778049132}" presName="accent_2" presStyleCnt="0"/>
      <dgm:spPr/>
    </dgm:pt>
    <dgm:pt modelId="{BDD2FC5A-EFE7-4A8F-8B63-2A51478C89E1}" type="pres">
      <dgm:prSet presAssocID="{E1578F63-3F9D-41C8-9CE0-2FF778049132}" presName="accentRepeatNode" presStyleLbl="solidFgAcc1" presStyleIdx="1" presStyleCnt="4"/>
      <dgm:spPr/>
    </dgm:pt>
    <dgm:pt modelId="{EFB29AEA-9C71-498C-9D90-11342AF05E26}" type="pres">
      <dgm:prSet presAssocID="{88E63A4F-AEEE-47F2-BFAA-EEAD98A1C4CE}" presName="text_3" presStyleLbl="node1" presStyleIdx="2" presStyleCnt="4">
        <dgm:presLayoutVars>
          <dgm:bulletEnabled val="1"/>
        </dgm:presLayoutVars>
      </dgm:prSet>
      <dgm:spPr/>
      <dgm:t>
        <a:bodyPr/>
        <a:lstStyle/>
        <a:p>
          <a:endParaRPr lang="ru-RU"/>
        </a:p>
      </dgm:t>
    </dgm:pt>
    <dgm:pt modelId="{91EED6E3-11A3-4AA5-94CC-DFBF10C7E2D8}" type="pres">
      <dgm:prSet presAssocID="{88E63A4F-AEEE-47F2-BFAA-EEAD98A1C4CE}" presName="accent_3" presStyleCnt="0"/>
      <dgm:spPr/>
    </dgm:pt>
    <dgm:pt modelId="{A82397EC-BD3C-4C36-9AFF-2FC55C9C15AD}" type="pres">
      <dgm:prSet presAssocID="{88E63A4F-AEEE-47F2-BFAA-EEAD98A1C4CE}" presName="accentRepeatNode" presStyleLbl="solidFgAcc1" presStyleIdx="2" presStyleCnt="4"/>
      <dgm:spPr/>
    </dgm:pt>
    <dgm:pt modelId="{F156AD7D-0959-422D-AD62-AF754A5CB818}" type="pres">
      <dgm:prSet presAssocID="{3E7FBC0C-9E07-4C04-9641-E5CCDA7C0ED9}" presName="text_4" presStyleLbl="node1" presStyleIdx="3" presStyleCnt="4" custLinFactNeighborX="-412" custLinFactNeighborY="-2887">
        <dgm:presLayoutVars>
          <dgm:bulletEnabled val="1"/>
        </dgm:presLayoutVars>
      </dgm:prSet>
      <dgm:spPr/>
      <dgm:t>
        <a:bodyPr/>
        <a:lstStyle/>
        <a:p>
          <a:endParaRPr lang="ru-RU"/>
        </a:p>
      </dgm:t>
    </dgm:pt>
    <dgm:pt modelId="{B6400548-88E8-4641-BF50-7381D26C7C94}" type="pres">
      <dgm:prSet presAssocID="{3E7FBC0C-9E07-4C04-9641-E5CCDA7C0ED9}" presName="accent_4" presStyleCnt="0"/>
      <dgm:spPr/>
    </dgm:pt>
    <dgm:pt modelId="{C8F69687-7A3E-44A9-8836-D8361081D52E}" type="pres">
      <dgm:prSet presAssocID="{3E7FBC0C-9E07-4C04-9641-E5CCDA7C0ED9}" presName="accentRepeatNode" presStyleLbl="solidFgAcc1" presStyleIdx="3" presStyleCnt="4"/>
      <dgm:spPr/>
    </dgm:pt>
  </dgm:ptLst>
  <dgm:cxnLst>
    <dgm:cxn modelId="{65BDFC1D-7194-4BD7-8504-EE18266F61F7}" type="presOf" srcId="{FF9961F0-2A7D-429F-8859-0B4686DA8300}" destId="{CDCB000B-7513-4831-8557-285AABAA2FEB}" srcOrd="0" destOrd="0" presId="urn:microsoft.com/office/officeart/2008/layout/VerticalCurvedList"/>
    <dgm:cxn modelId="{595E66AC-3EEF-42CF-85AF-1A6D20051BD6}" srcId="{C1FFDCF0-6103-4147-89BD-4909C60AD5B1}" destId="{3E7FBC0C-9E07-4C04-9641-E5CCDA7C0ED9}" srcOrd="3" destOrd="0" parTransId="{E171257B-B275-4425-A558-C604370E1BA5}" sibTransId="{0EFE8AAD-54BF-497C-8A63-3055509E633E}"/>
    <dgm:cxn modelId="{122241AA-AE3F-4B43-A107-E1E997FB3982}" srcId="{C1FFDCF0-6103-4147-89BD-4909C60AD5B1}" destId="{FF9961F0-2A7D-429F-8859-0B4686DA8300}" srcOrd="0" destOrd="0" parTransId="{49B52EC0-99B9-4F2A-948D-7A8BB80FD128}" sibTransId="{050C2E3D-085D-4B95-B89D-91B3CAF4FE48}"/>
    <dgm:cxn modelId="{FBB17AA9-2932-46B2-894E-50EE1801222A}" srcId="{C1FFDCF0-6103-4147-89BD-4909C60AD5B1}" destId="{88E63A4F-AEEE-47F2-BFAA-EEAD98A1C4CE}" srcOrd="2" destOrd="0" parTransId="{F3D26833-50A8-4D16-B781-B57315E44F70}" sibTransId="{0F9210EA-34CC-44A4-9FF4-BD64422B2C39}"/>
    <dgm:cxn modelId="{6DB21C90-6E75-4EDF-8D5D-3EFB56EB3A7B}" type="presOf" srcId="{E1578F63-3F9D-41C8-9CE0-2FF778049132}" destId="{A2DDCFDF-5FC7-4FDB-8238-3DD7004D7044}" srcOrd="0" destOrd="0" presId="urn:microsoft.com/office/officeart/2008/layout/VerticalCurvedList"/>
    <dgm:cxn modelId="{F641EBA0-F6A5-46E2-BE2B-AA0F677EFC79}" type="presOf" srcId="{3E7FBC0C-9E07-4C04-9641-E5CCDA7C0ED9}" destId="{F156AD7D-0959-422D-AD62-AF754A5CB818}" srcOrd="0" destOrd="0" presId="urn:microsoft.com/office/officeart/2008/layout/VerticalCurvedList"/>
    <dgm:cxn modelId="{33866317-21C3-48F6-AD81-FA0C4589E9B5}" srcId="{C1FFDCF0-6103-4147-89BD-4909C60AD5B1}" destId="{E1578F63-3F9D-41C8-9CE0-2FF778049132}" srcOrd="1" destOrd="0" parTransId="{607596DD-DAEE-47B3-B1B6-2171EB321A9E}" sibTransId="{BC383ABE-809D-45CF-A97E-21DE5CA05B29}"/>
    <dgm:cxn modelId="{89F48EBC-0BC3-44B9-96F8-0A8CAB2E0CFC}" type="presOf" srcId="{050C2E3D-085D-4B95-B89D-91B3CAF4FE48}" destId="{F1EEB5C8-9AB4-45A6-86D4-64E89689CC1A}" srcOrd="0" destOrd="0" presId="urn:microsoft.com/office/officeart/2008/layout/VerticalCurvedList"/>
    <dgm:cxn modelId="{6FE6A577-93C4-46B0-8B13-DE2B70C1BA42}" type="presOf" srcId="{C1FFDCF0-6103-4147-89BD-4909C60AD5B1}" destId="{0343288F-846D-43EA-B291-1632CB20DCFE}" srcOrd="0" destOrd="0" presId="urn:microsoft.com/office/officeart/2008/layout/VerticalCurvedList"/>
    <dgm:cxn modelId="{3C623BEF-8FBB-44EA-BF60-E5D1CD2EAC44}" type="presOf" srcId="{88E63A4F-AEEE-47F2-BFAA-EEAD98A1C4CE}" destId="{EFB29AEA-9C71-498C-9D90-11342AF05E26}" srcOrd="0" destOrd="0" presId="urn:microsoft.com/office/officeart/2008/layout/VerticalCurvedList"/>
    <dgm:cxn modelId="{95B994AF-2276-4C01-B32F-5E1A83F260A0}" type="presParOf" srcId="{0343288F-846D-43EA-B291-1632CB20DCFE}" destId="{961760AC-922D-480E-93CD-F8744242F215}" srcOrd="0" destOrd="0" presId="urn:microsoft.com/office/officeart/2008/layout/VerticalCurvedList"/>
    <dgm:cxn modelId="{DBB8DD1B-8118-446D-A267-A06F699D6393}" type="presParOf" srcId="{961760AC-922D-480E-93CD-F8744242F215}" destId="{202EDCF4-08EB-4F13-B68E-174421D531F3}" srcOrd="0" destOrd="0" presId="urn:microsoft.com/office/officeart/2008/layout/VerticalCurvedList"/>
    <dgm:cxn modelId="{38B8A49A-764E-47DC-BDB5-47BE8967EC9E}" type="presParOf" srcId="{202EDCF4-08EB-4F13-B68E-174421D531F3}" destId="{143E1CFA-1D11-4880-865A-A82587219929}" srcOrd="0" destOrd="0" presId="urn:microsoft.com/office/officeart/2008/layout/VerticalCurvedList"/>
    <dgm:cxn modelId="{63527DBD-F8CD-453D-AC60-378A9EE87538}" type="presParOf" srcId="{202EDCF4-08EB-4F13-B68E-174421D531F3}" destId="{F1EEB5C8-9AB4-45A6-86D4-64E89689CC1A}" srcOrd="1" destOrd="0" presId="urn:microsoft.com/office/officeart/2008/layout/VerticalCurvedList"/>
    <dgm:cxn modelId="{956EAC4A-EA27-445A-AC08-466796C5BA83}" type="presParOf" srcId="{202EDCF4-08EB-4F13-B68E-174421D531F3}" destId="{3B2FC1D8-8C3C-44F1-BF74-88940CDB7C04}" srcOrd="2" destOrd="0" presId="urn:microsoft.com/office/officeart/2008/layout/VerticalCurvedList"/>
    <dgm:cxn modelId="{48BC9A32-F3FC-4816-8EB2-00F9409476F8}" type="presParOf" srcId="{202EDCF4-08EB-4F13-B68E-174421D531F3}" destId="{E9D7434D-A20E-41F0-93E9-EA56D4CDDC37}" srcOrd="3" destOrd="0" presId="urn:microsoft.com/office/officeart/2008/layout/VerticalCurvedList"/>
    <dgm:cxn modelId="{603796BB-2DBF-4D8E-8D2A-7B3223920704}" type="presParOf" srcId="{961760AC-922D-480E-93CD-F8744242F215}" destId="{CDCB000B-7513-4831-8557-285AABAA2FEB}" srcOrd="1" destOrd="0" presId="urn:microsoft.com/office/officeart/2008/layout/VerticalCurvedList"/>
    <dgm:cxn modelId="{9CC15CD4-8234-4F6A-8FBD-4F1CA92D9041}" type="presParOf" srcId="{961760AC-922D-480E-93CD-F8744242F215}" destId="{E24A70F7-8CF8-42AC-80DF-2663E62E8111}" srcOrd="2" destOrd="0" presId="urn:microsoft.com/office/officeart/2008/layout/VerticalCurvedList"/>
    <dgm:cxn modelId="{7E18CB3B-BF5A-4F0D-B74E-1072A4FBFC80}" type="presParOf" srcId="{E24A70F7-8CF8-42AC-80DF-2663E62E8111}" destId="{F9F1BE9E-1105-480B-B836-1586B09F7968}" srcOrd="0" destOrd="0" presId="urn:microsoft.com/office/officeart/2008/layout/VerticalCurvedList"/>
    <dgm:cxn modelId="{40B68E1E-040C-4049-A1DC-99DC69A269B0}" type="presParOf" srcId="{961760AC-922D-480E-93CD-F8744242F215}" destId="{A2DDCFDF-5FC7-4FDB-8238-3DD7004D7044}" srcOrd="3" destOrd="0" presId="urn:microsoft.com/office/officeart/2008/layout/VerticalCurvedList"/>
    <dgm:cxn modelId="{2B0B22AB-7D53-4AD0-A9FC-8F76B865DD3F}" type="presParOf" srcId="{961760AC-922D-480E-93CD-F8744242F215}" destId="{430CE8A2-BA1A-412F-8706-410820E6FFFE}" srcOrd="4" destOrd="0" presId="urn:microsoft.com/office/officeart/2008/layout/VerticalCurvedList"/>
    <dgm:cxn modelId="{DB6CC06B-8D3C-4B25-96AE-63A13143B003}" type="presParOf" srcId="{430CE8A2-BA1A-412F-8706-410820E6FFFE}" destId="{BDD2FC5A-EFE7-4A8F-8B63-2A51478C89E1}" srcOrd="0" destOrd="0" presId="urn:microsoft.com/office/officeart/2008/layout/VerticalCurvedList"/>
    <dgm:cxn modelId="{41AF5906-BF38-4056-BB6B-4BAB013B100C}" type="presParOf" srcId="{961760AC-922D-480E-93CD-F8744242F215}" destId="{EFB29AEA-9C71-498C-9D90-11342AF05E26}" srcOrd="5" destOrd="0" presId="urn:microsoft.com/office/officeart/2008/layout/VerticalCurvedList"/>
    <dgm:cxn modelId="{F54CC46D-F388-47C8-9533-8C64D8B8D7E0}" type="presParOf" srcId="{961760AC-922D-480E-93CD-F8744242F215}" destId="{91EED6E3-11A3-4AA5-94CC-DFBF10C7E2D8}" srcOrd="6" destOrd="0" presId="urn:microsoft.com/office/officeart/2008/layout/VerticalCurvedList"/>
    <dgm:cxn modelId="{EA20A681-BF8E-4EFA-80B1-E2C4A267F12A}" type="presParOf" srcId="{91EED6E3-11A3-4AA5-94CC-DFBF10C7E2D8}" destId="{A82397EC-BD3C-4C36-9AFF-2FC55C9C15AD}" srcOrd="0" destOrd="0" presId="urn:microsoft.com/office/officeart/2008/layout/VerticalCurvedList"/>
    <dgm:cxn modelId="{34F04121-6089-48B4-AFF1-E211FED14360}" type="presParOf" srcId="{961760AC-922D-480E-93CD-F8744242F215}" destId="{F156AD7D-0959-422D-AD62-AF754A5CB818}" srcOrd="7" destOrd="0" presId="urn:microsoft.com/office/officeart/2008/layout/VerticalCurvedList"/>
    <dgm:cxn modelId="{0C98A0F2-18FC-42C0-813F-1D80BCA80CFC}" type="presParOf" srcId="{961760AC-922D-480E-93CD-F8744242F215}" destId="{B6400548-88E8-4641-BF50-7381D26C7C94}" srcOrd="8" destOrd="0" presId="urn:microsoft.com/office/officeart/2008/layout/VerticalCurvedList"/>
    <dgm:cxn modelId="{2F2F2F57-DFFC-4EC7-877A-D3B95855C270}" type="presParOf" srcId="{B6400548-88E8-4641-BF50-7381D26C7C94}" destId="{C8F69687-7A3E-44A9-8836-D8361081D52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8DFA558-716E-4C12-B39B-C8FB5FA1B040}" type="datetimeFigureOut">
              <a:rPr lang="ru-RU" smtClean="0"/>
              <a:pPr/>
              <a:t>26.10.2014</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C7DE664-4CC3-4955-B15B-9E57758B582A}" type="slidenum">
              <a:rPr lang="ru-RU" smtClean="0"/>
              <a:pPr/>
              <a:t>‹#›</a:t>
            </a:fld>
            <a:endParaRPr lang="ru-RU"/>
          </a:p>
        </p:txBody>
      </p:sp>
    </p:spTree>
    <p:extLst>
      <p:ext uri="{BB962C8B-B14F-4D97-AF65-F5344CB8AC3E}">
        <p14:creationId xmlns:p14="http://schemas.microsoft.com/office/powerpoint/2010/main" val="3237769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8DFA558-716E-4C12-B39B-C8FB5FA1B040}" type="datetimeFigureOut">
              <a:rPr lang="ru-RU" smtClean="0"/>
              <a:pPr/>
              <a:t>26.10.2014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C7DE664-4CC3-4955-B15B-9E57758B582A}" type="slidenum">
              <a:rPr lang="ru-RU" smtClean="0"/>
              <a:pPr/>
              <a:t>‹#›</a:t>
            </a:fld>
            <a:endParaRPr lang="ru-RU"/>
          </a:p>
        </p:txBody>
      </p:sp>
    </p:spTree>
    <p:extLst>
      <p:ext uri="{BB962C8B-B14F-4D97-AF65-F5344CB8AC3E}">
        <p14:creationId xmlns:p14="http://schemas.microsoft.com/office/powerpoint/2010/main" val="880656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8DFA558-716E-4C12-B39B-C8FB5FA1B040}" type="datetimeFigureOut">
              <a:rPr lang="ru-RU" smtClean="0"/>
              <a:pPr/>
              <a:t>26.10.2014</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C7DE664-4CC3-4955-B15B-9E57758B582A}" type="slidenum">
              <a:rPr lang="ru-RU" smtClean="0"/>
              <a:pPr/>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56626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28DFA558-716E-4C12-B39B-C8FB5FA1B040}" type="datetimeFigureOut">
              <a:rPr lang="ru-RU" smtClean="0"/>
              <a:pPr/>
              <a:t>26.10.2014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7DE664-4CC3-4955-B15B-9E57758B582A}" type="slidenum">
              <a:rPr lang="ru-RU" smtClean="0"/>
              <a:pPr/>
              <a:t>‹#›</a:t>
            </a:fld>
            <a:endParaRPr lang="ru-RU"/>
          </a:p>
        </p:txBody>
      </p:sp>
    </p:spTree>
    <p:extLst>
      <p:ext uri="{BB962C8B-B14F-4D97-AF65-F5344CB8AC3E}">
        <p14:creationId xmlns:p14="http://schemas.microsoft.com/office/powerpoint/2010/main" val="1185014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28DFA558-716E-4C12-B39B-C8FB5FA1B040}" type="datetimeFigureOut">
              <a:rPr lang="ru-RU" smtClean="0"/>
              <a:pPr/>
              <a:t>26.10.2014</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7DE664-4CC3-4955-B15B-9E57758B582A}" type="slidenum">
              <a:rPr lang="ru-RU" smtClean="0"/>
              <a:pPr/>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64555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28DFA558-716E-4C12-B39B-C8FB5FA1B040}" type="datetimeFigureOut">
              <a:rPr lang="ru-RU" smtClean="0"/>
              <a:pPr/>
              <a:t>26.10.2014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7DE664-4CC3-4955-B15B-9E57758B582A}" type="slidenum">
              <a:rPr lang="ru-RU" smtClean="0"/>
              <a:pPr/>
              <a:t>‹#›</a:t>
            </a:fld>
            <a:endParaRPr lang="ru-RU"/>
          </a:p>
        </p:txBody>
      </p:sp>
    </p:spTree>
    <p:extLst>
      <p:ext uri="{BB962C8B-B14F-4D97-AF65-F5344CB8AC3E}">
        <p14:creationId xmlns:p14="http://schemas.microsoft.com/office/powerpoint/2010/main" val="3528181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8DFA558-716E-4C12-B39B-C8FB5FA1B040}" type="datetimeFigureOut">
              <a:rPr lang="ru-RU" smtClean="0"/>
              <a:pPr/>
              <a:t>26.10.2014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C7DE664-4CC3-4955-B15B-9E57758B582A}" type="slidenum">
              <a:rPr lang="ru-RU" smtClean="0"/>
              <a:pPr/>
              <a:t>‹#›</a:t>
            </a:fld>
            <a:endParaRPr lang="ru-RU"/>
          </a:p>
        </p:txBody>
      </p:sp>
    </p:spTree>
    <p:extLst>
      <p:ext uri="{BB962C8B-B14F-4D97-AF65-F5344CB8AC3E}">
        <p14:creationId xmlns:p14="http://schemas.microsoft.com/office/powerpoint/2010/main" val="3571700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8DFA558-716E-4C12-B39B-C8FB5FA1B040}" type="datetimeFigureOut">
              <a:rPr lang="ru-RU" smtClean="0"/>
              <a:pPr/>
              <a:t>26.10.2014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C7DE664-4CC3-4955-B15B-9E57758B582A}" type="slidenum">
              <a:rPr lang="ru-RU" smtClean="0"/>
              <a:pPr/>
              <a:t>‹#›</a:t>
            </a:fld>
            <a:endParaRPr lang="ru-RU"/>
          </a:p>
        </p:txBody>
      </p:sp>
    </p:spTree>
    <p:extLst>
      <p:ext uri="{BB962C8B-B14F-4D97-AF65-F5344CB8AC3E}">
        <p14:creationId xmlns:p14="http://schemas.microsoft.com/office/powerpoint/2010/main" val="863404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8DFA558-716E-4C12-B39B-C8FB5FA1B040}" type="datetimeFigureOut">
              <a:rPr lang="ru-RU" smtClean="0"/>
              <a:pPr/>
              <a:t>26.10.2014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C7DE664-4CC3-4955-B15B-9E57758B582A}" type="slidenum">
              <a:rPr lang="ru-RU" smtClean="0"/>
              <a:pPr/>
              <a:t>‹#›</a:t>
            </a:fld>
            <a:endParaRPr lang="ru-RU"/>
          </a:p>
        </p:txBody>
      </p:sp>
    </p:spTree>
    <p:extLst>
      <p:ext uri="{BB962C8B-B14F-4D97-AF65-F5344CB8AC3E}">
        <p14:creationId xmlns:p14="http://schemas.microsoft.com/office/powerpoint/2010/main" val="3981617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8DFA558-716E-4C12-B39B-C8FB5FA1B040}" type="datetimeFigureOut">
              <a:rPr lang="ru-RU" smtClean="0"/>
              <a:pPr/>
              <a:t>26.10.2014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C7DE664-4CC3-4955-B15B-9E57758B582A}" type="slidenum">
              <a:rPr lang="ru-RU" smtClean="0"/>
              <a:pPr/>
              <a:t>‹#›</a:t>
            </a:fld>
            <a:endParaRPr lang="ru-RU"/>
          </a:p>
        </p:txBody>
      </p:sp>
    </p:spTree>
    <p:extLst>
      <p:ext uri="{BB962C8B-B14F-4D97-AF65-F5344CB8AC3E}">
        <p14:creationId xmlns:p14="http://schemas.microsoft.com/office/powerpoint/2010/main" val="3002544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8DFA558-716E-4C12-B39B-C8FB5FA1B040}" type="datetimeFigureOut">
              <a:rPr lang="ru-RU" smtClean="0"/>
              <a:pPr/>
              <a:t>26.10.2014</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C7DE664-4CC3-4955-B15B-9E57758B582A}" type="slidenum">
              <a:rPr lang="ru-RU" smtClean="0"/>
              <a:pPr/>
              <a:t>‹#›</a:t>
            </a:fld>
            <a:endParaRPr lang="ru-RU"/>
          </a:p>
        </p:txBody>
      </p:sp>
    </p:spTree>
    <p:extLst>
      <p:ext uri="{BB962C8B-B14F-4D97-AF65-F5344CB8AC3E}">
        <p14:creationId xmlns:p14="http://schemas.microsoft.com/office/powerpoint/2010/main" val="3740486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8DFA558-716E-4C12-B39B-C8FB5FA1B040}" type="datetimeFigureOut">
              <a:rPr lang="ru-RU" smtClean="0"/>
              <a:pPr/>
              <a:t>26.10.2014</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C7DE664-4CC3-4955-B15B-9E57758B582A}" type="slidenum">
              <a:rPr lang="ru-RU" smtClean="0"/>
              <a:pPr/>
              <a:t>‹#›</a:t>
            </a:fld>
            <a:endParaRPr lang="ru-RU"/>
          </a:p>
        </p:txBody>
      </p:sp>
    </p:spTree>
    <p:extLst>
      <p:ext uri="{BB962C8B-B14F-4D97-AF65-F5344CB8AC3E}">
        <p14:creationId xmlns:p14="http://schemas.microsoft.com/office/powerpoint/2010/main" val="2256464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8DFA558-716E-4C12-B39B-C8FB5FA1B040}" type="datetimeFigureOut">
              <a:rPr lang="ru-RU" smtClean="0"/>
              <a:pPr/>
              <a:t>26.10.2014</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C7DE664-4CC3-4955-B15B-9E57758B582A}" type="slidenum">
              <a:rPr lang="ru-RU" smtClean="0"/>
              <a:pPr/>
              <a:t>‹#›</a:t>
            </a:fld>
            <a:endParaRPr lang="ru-RU"/>
          </a:p>
        </p:txBody>
      </p:sp>
    </p:spTree>
    <p:extLst>
      <p:ext uri="{BB962C8B-B14F-4D97-AF65-F5344CB8AC3E}">
        <p14:creationId xmlns:p14="http://schemas.microsoft.com/office/powerpoint/2010/main" val="3212996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FA558-716E-4C12-B39B-C8FB5FA1B040}" type="datetimeFigureOut">
              <a:rPr lang="ru-RU" smtClean="0"/>
              <a:pPr/>
              <a:t>26.10.2014</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C7DE664-4CC3-4955-B15B-9E57758B582A}" type="slidenum">
              <a:rPr lang="ru-RU" smtClean="0"/>
              <a:pPr/>
              <a:t>‹#›</a:t>
            </a:fld>
            <a:endParaRPr lang="ru-RU"/>
          </a:p>
        </p:txBody>
      </p:sp>
    </p:spTree>
    <p:extLst>
      <p:ext uri="{BB962C8B-B14F-4D97-AF65-F5344CB8AC3E}">
        <p14:creationId xmlns:p14="http://schemas.microsoft.com/office/powerpoint/2010/main" val="2865426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8DFA558-716E-4C12-B39B-C8FB5FA1B040}" type="datetimeFigureOut">
              <a:rPr lang="ru-RU" smtClean="0"/>
              <a:pPr/>
              <a:t>26.10.2014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C7DE664-4CC3-4955-B15B-9E57758B582A}" type="slidenum">
              <a:rPr lang="ru-RU" smtClean="0"/>
              <a:pPr/>
              <a:t>‹#›</a:t>
            </a:fld>
            <a:endParaRPr lang="ru-RU"/>
          </a:p>
        </p:txBody>
      </p:sp>
    </p:spTree>
    <p:extLst>
      <p:ext uri="{BB962C8B-B14F-4D97-AF65-F5344CB8AC3E}">
        <p14:creationId xmlns:p14="http://schemas.microsoft.com/office/powerpoint/2010/main" val="1722498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8DFA558-716E-4C12-B39B-C8FB5FA1B040}" type="datetimeFigureOut">
              <a:rPr lang="ru-RU" smtClean="0"/>
              <a:pPr/>
              <a:t>26.10.2014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7DE664-4CC3-4955-B15B-9E57758B582A}" type="slidenum">
              <a:rPr lang="ru-RU" smtClean="0"/>
              <a:pPr/>
              <a:t>‹#›</a:t>
            </a:fld>
            <a:endParaRPr lang="ru-RU"/>
          </a:p>
        </p:txBody>
      </p:sp>
    </p:spTree>
    <p:extLst>
      <p:ext uri="{BB962C8B-B14F-4D97-AF65-F5344CB8AC3E}">
        <p14:creationId xmlns:p14="http://schemas.microsoft.com/office/powerpoint/2010/main" val="327075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8DFA558-716E-4C12-B39B-C8FB5FA1B040}" type="datetimeFigureOut">
              <a:rPr lang="ru-RU" smtClean="0"/>
              <a:pPr/>
              <a:t>26.10.2014</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C7DE664-4CC3-4955-B15B-9E57758B582A}" type="slidenum">
              <a:rPr lang="ru-RU" smtClean="0"/>
              <a:pPr/>
              <a:t>‹#›</a:t>
            </a:fld>
            <a:endParaRPr lang="ru-RU"/>
          </a:p>
        </p:txBody>
      </p:sp>
    </p:spTree>
    <p:extLst>
      <p:ext uri="{BB962C8B-B14F-4D97-AF65-F5344CB8AC3E}">
        <p14:creationId xmlns:p14="http://schemas.microsoft.com/office/powerpoint/2010/main" val="3554939139"/>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36981" y="2060849"/>
            <a:ext cx="9889099" cy="707886"/>
          </a:xfrm>
          <a:prstGeom prst="rect">
            <a:avLst/>
          </a:prstGeom>
        </p:spPr>
        <p:txBody>
          <a:bodyPr wrap="square">
            <a:spAutoFit/>
          </a:bodyPr>
          <a:lstStyle/>
          <a:p>
            <a:pPr algn="ctr"/>
            <a:r>
              <a:rPr lang="ru-RU" sz="2000" b="1" dirty="0" smtClean="0">
                <a:latin typeface="Times New Roman" pitchFamily="18" charset="0"/>
                <a:cs typeface="Times New Roman" pitchFamily="18" charset="0"/>
              </a:rPr>
              <a:t>“Взаимодействие </a:t>
            </a:r>
            <a:r>
              <a:rPr lang="ru-RU" sz="2000" b="1" dirty="0">
                <a:latin typeface="Times New Roman" pitchFamily="18" charset="0"/>
                <a:cs typeface="Times New Roman" pitchFamily="18" charset="0"/>
              </a:rPr>
              <a:t>с родителями как условие активного физического развития дошкольников: реализация требования ФГОС дошкольного образования”</a:t>
            </a:r>
          </a:p>
        </p:txBody>
      </p:sp>
      <p:sp>
        <p:nvSpPr>
          <p:cNvPr id="3" name="Прямоугольник 2"/>
          <p:cNvSpPr/>
          <p:nvPr/>
        </p:nvSpPr>
        <p:spPr>
          <a:xfrm>
            <a:off x="5807968" y="4869161"/>
            <a:ext cx="6096000" cy="1477328"/>
          </a:xfrm>
          <a:prstGeom prst="rect">
            <a:avLst/>
          </a:prstGeom>
        </p:spPr>
        <p:txBody>
          <a:bodyPr>
            <a:spAutoFit/>
          </a:bodyPr>
          <a:lstStyle/>
          <a:p>
            <a:pPr algn="r"/>
            <a:r>
              <a:rPr lang="ru-RU" dirty="0" smtClean="0">
                <a:latin typeface="Times New Roman" pitchFamily="18" charset="0"/>
                <a:cs typeface="Times New Roman" pitchFamily="18" charset="0"/>
              </a:rPr>
              <a:t>Выполнил</a:t>
            </a:r>
            <a:r>
              <a:rPr lang="ru-RU" dirty="0">
                <a:latin typeface="Times New Roman" pitchFamily="18" charset="0"/>
                <a:cs typeface="Times New Roman" pitchFamily="18" charset="0"/>
              </a:rPr>
              <a:t>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algn="r"/>
            <a:r>
              <a:rPr lang="ru-RU" dirty="0" smtClean="0">
                <a:latin typeface="Times New Roman" pitchFamily="18" charset="0"/>
                <a:cs typeface="Times New Roman" pitchFamily="18" charset="0"/>
              </a:rPr>
              <a:t>Воспитатели </a:t>
            </a:r>
            <a:r>
              <a:rPr lang="ru-RU" dirty="0">
                <a:latin typeface="Times New Roman" pitchFamily="18" charset="0"/>
                <a:cs typeface="Times New Roman" pitchFamily="18" charset="0"/>
              </a:rPr>
              <a:t>МБДОУ д/с №311</a:t>
            </a:r>
          </a:p>
          <a:p>
            <a:pPr algn="r"/>
            <a:r>
              <a:rPr lang="ru-RU" dirty="0" err="1" smtClean="0">
                <a:latin typeface="Times New Roman" pitchFamily="18" charset="0"/>
                <a:cs typeface="Times New Roman" pitchFamily="18" charset="0"/>
              </a:rPr>
              <a:t>Шарипова</a:t>
            </a:r>
            <a:r>
              <a:rPr lang="ru-RU" smtClean="0">
                <a:latin typeface="Times New Roman" pitchFamily="18" charset="0"/>
                <a:cs typeface="Times New Roman" pitchFamily="18" charset="0"/>
              </a:rPr>
              <a:t> Т.В.</a:t>
            </a:r>
            <a:endParaRPr lang="ru-RU" dirty="0" smtClean="0">
              <a:latin typeface="Times New Roman" pitchFamily="18" charset="0"/>
              <a:cs typeface="Times New Roman" pitchFamily="18" charset="0"/>
            </a:endParaRPr>
          </a:p>
          <a:p>
            <a:pPr algn="r"/>
            <a:r>
              <a:rPr lang="ru-RU" dirty="0" smtClean="0">
                <a:latin typeface="Times New Roman" pitchFamily="18" charset="0"/>
                <a:cs typeface="Times New Roman" pitchFamily="18" charset="0"/>
              </a:rPr>
              <a:t>Вавилина </a:t>
            </a:r>
            <a:r>
              <a:rPr lang="ru-RU" dirty="0">
                <a:latin typeface="Times New Roman" pitchFamily="18" charset="0"/>
                <a:cs typeface="Times New Roman" pitchFamily="18" charset="0"/>
              </a:rPr>
              <a:t>О.А</a:t>
            </a:r>
            <a:r>
              <a:rPr lang="ru-RU" dirty="0" smtClean="0">
                <a:latin typeface="Times New Roman" pitchFamily="18" charset="0"/>
                <a:cs typeface="Times New Roman" pitchFamily="18" charset="0"/>
              </a:rPr>
              <a:t>.</a:t>
            </a:r>
          </a:p>
          <a:p>
            <a:pPr algn="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4055528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99456" y="1196753"/>
            <a:ext cx="9985109" cy="1938992"/>
          </a:xfrm>
          <a:prstGeom prst="rect">
            <a:avLst/>
          </a:prstGeom>
        </p:spPr>
        <p:txBody>
          <a:bodyPr wrap="square">
            <a:spAutoFit/>
          </a:bodyPr>
          <a:lstStyle/>
          <a:p>
            <a:pPr>
              <a:lnSpc>
                <a:spcPct val="150000"/>
              </a:lnSpc>
            </a:pPr>
            <a:r>
              <a:rPr lang="ru-RU" sz="2000" dirty="0">
                <a:latin typeface="Times New Roman" pitchFamily="18" charset="0"/>
                <a:cs typeface="Times New Roman" pitchFamily="18" charset="0"/>
              </a:rPr>
              <a:t>Воспитать ребенка здоровым – это значит, с самого раннего детства научить его вести здоровый образ жизни. Его основные компоненты: рациональный режим, систематические физкультурные занятия, использование эффективной системы закаливания, правильное питание, благоприятная психологическая обстановка в семье.</a:t>
            </a:r>
          </a:p>
        </p:txBody>
      </p:sp>
    </p:spTree>
    <p:extLst>
      <p:ext uri="{BB962C8B-B14F-4D97-AF65-F5344CB8AC3E}">
        <p14:creationId xmlns:p14="http://schemas.microsoft.com/office/powerpoint/2010/main" val="3259470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8586" y="2232823"/>
            <a:ext cx="8915399" cy="2262781"/>
          </a:xfrm>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sp>
        <p:nvSpPr>
          <p:cNvPr id="8" name="Прямоугольник 7"/>
          <p:cNvSpPr/>
          <p:nvPr/>
        </p:nvSpPr>
        <p:spPr>
          <a:xfrm>
            <a:off x="2543435" y="1349029"/>
            <a:ext cx="7505700" cy="427809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sz="3600" dirty="0" smtClean="0">
                <a:solidFill>
                  <a:srgbClr val="000000"/>
                </a:solidFill>
                <a:effectLst/>
                <a:latin typeface="Times New Roman" panose="02020603050405020304" pitchFamily="18" charset="0"/>
                <a:ea typeface="Times New Roman" panose="02020603050405020304" pitchFamily="18" charset="0"/>
              </a:rPr>
              <a:t> По данным Клиники травматологии, ортопедии Российского Государственного Медицинского Университета </a:t>
            </a:r>
            <a:r>
              <a:rPr lang="ru-RU" sz="3200" dirty="0" smtClean="0">
                <a:effectLst/>
                <a:latin typeface="Times New Roman" panose="02020603050405020304" pitchFamily="18" charset="0"/>
                <a:ea typeface="Times New Roman" panose="02020603050405020304" pitchFamily="18" charset="0"/>
              </a:rPr>
              <a:t>идеальная стопа встречается менее чем у половины человечества. Из всего населения земного шара плоскостопием страдают от </a:t>
            </a:r>
            <a:r>
              <a:rPr lang="ru-RU" sz="3200" u="sng"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40 до 80% </a:t>
            </a:r>
            <a:r>
              <a:rPr lang="ru-RU" sz="3200" dirty="0" smtClean="0">
                <a:effectLst/>
                <a:latin typeface="Times New Roman" panose="02020603050405020304" pitchFamily="18" charset="0"/>
                <a:ea typeface="Times New Roman" panose="02020603050405020304" pitchFamily="18" charset="0"/>
              </a:rPr>
              <a:t>людей.</a:t>
            </a:r>
            <a:endParaRPr lang="ru-RU"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93030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09278" y="5689980"/>
            <a:ext cx="1100212" cy="1168020"/>
          </a:xfrm>
          <a:prstGeom prst="rect">
            <a:avLst/>
          </a:prstGeom>
        </p:spPr>
      </p:pic>
      <p:graphicFrame>
        <p:nvGraphicFramePr>
          <p:cNvPr id="4" name="Схема 3"/>
          <p:cNvGraphicFramePr/>
          <p:nvPr>
            <p:extLst>
              <p:ext uri="{D42A27DB-BD31-4B8C-83A1-F6EECF244321}">
                <p14:modId xmlns:p14="http://schemas.microsoft.com/office/powerpoint/2010/main" val="927873305"/>
              </p:ext>
            </p:extLst>
          </p:nvPr>
        </p:nvGraphicFramePr>
        <p:xfrm>
          <a:off x="2032000" y="118133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Прямоугольник 6"/>
          <p:cNvSpPr/>
          <p:nvPr/>
        </p:nvSpPr>
        <p:spPr>
          <a:xfrm>
            <a:off x="2589213" y="169544"/>
            <a:ext cx="7883857" cy="646331"/>
          </a:xfrm>
          <a:prstGeom prst="rect">
            <a:avLst/>
          </a:prstGeom>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lvl="0" algn="ctr"/>
            <a:r>
              <a:rPr lang="ru-RU" dirty="0" smtClean="0"/>
              <a:t>Если исключить специфические заболевания, то причин возникновения плоскостопия всего несколько</a:t>
            </a:r>
            <a:endParaRPr lang="ru-RU" dirty="0"/>
          </a:p>
        </p:txBody>
      </p:sp>
    </p:spTree>
    <p:extLst>
      <p:ext uri="{BB962C8B-B14F-4D97-AF65-F5344CB8AC3E}">
        <p14:creationId xmlns:p14="http://schemas.microsoft.com/office/powerpoint/2010/main" val="2831555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09278" y="5689980"/>
            <a:ext cx="1100212" cy="1168020"/>
          </a:xfrm>
          <a:prstGeom prst="rect">
            <a:avLst/>
          </a:prstGeom>
        </p:spPr>
      </p:pic>
      <p:sp>
        <p:nvSpPr>
          <p:cNvPr id="4" name="Прямоугольник 3"/>
          <p:cNvSpPr/>
          <p:nvPr/>
        </p:nvSpPr>
        <p:spPr>
          <a:xfrm>
            <a:off x="2749857" y="335805"/>
            <a:ext cx="7318029" cy="369332"/>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r>
              <a:rPr lang="ru-RU" dirty="0"/>
              <a:t>задачи для профилактики плоскостопия у каждого ребёнка: </a:t>
            </a:r>
          </a:p>
        </p:txBody>
      </p:sp>
      <p:sp>
        <p:nvSpPr>
          <p:cNvPr id="10" name="Прямоугольник 9"/>
          <p:cNvSpPr/>
          <p:nvPr/>
        </p:nvSpPr>
        <p:spPr>
          <a:xfrm>
            <a:off x="3048000" y="1308291"/>
            <a:ext cx="6096000" cy="4241418"/>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marL="285750" indent="-285750" algn="just">
              <a:lnSpc>
                <a:spcPct val="107000"/>
              </a:lnSpc>
              <a:spcAft>
                <a:spcPts val="0"/>
              </a:spcAft>
              <a:buFont typeface="Wingdings" panose="05000000000000000000" pitchFamily="2" charset="2"/>
              <a:buChar char="Ø"/>
            </a:pPr>
            <a:r>
              <a:rPr lang="ru-RU"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укрепить мышечно-связочный аппарат голени и стопы;</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Ø"/>
            </a:pPr>
            <a:r>
              <a:rPr lang="ru-RU"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нормализовать двигательную сферу стопы и пальцев;</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Ø"/>
            </a:pPr>
            <a:r>
              <a:rPr lang="ru-RU"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исправить деформацию и уменьшить имеющееся уплощение сводов стопы;</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Ø"/>
            </a:pPr>
            <a:r>
              <a:rPr lang="ru-RU"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обучить правильному положению стоп при ходьбе;</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Ø"/>
            </a:pPr>
            <a:r>
              <a:rPr lang="ru-RU"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сформировать двигательную функцию стопы во время бега и прыжков;</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Ø"/>
            </a:pPr>
            <a:r>
              <a:rPr lang="ru-RU"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устранить </a:t>
            </a:r>
            <a:r>
              <a:rPr lang="ru-RU"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пронированное</a:t>
            </a:r>
            <a:r>
              <a:rPr lang="ru-RU"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положение пятки и </a:t>
            </a:r>
            <a:r>
              <a:rPr lang="ru-RU"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супинационную</a:t>
            </a:r>
            <a:r>
              <a:rPr lang="ru-RU"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контрактуру переднего отдела стопы;</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Ø"/>
            </a:pPr>
            <a:r>
              <a:rPr lang="ru-RU"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восстановить и закрепить навыки правильной осанки.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9931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09278" y="5689980"/>
            <a:ext cx="1100212" cy="1168020"/>
          </a:xfrm>
          <a:prstGeom prst="rect">
            <a:avLst/>
          </a:prstGeom>
        </p:spPr>
      </p:pic>
      <p:sp>
        <p:nvSpPr>
          <p:cNvPr id="4" name="Прямоугольник 3"/>
          <p:cNvSpPr/>
          <p:nvPr/>
        </p:nvSpPr>
        <p:spPr>
          <a:xfrm>
            <a:off x="5596259" y="314031"/>
            <a:ext cx="1805751" cy="593304"/>
          </a:xfrm>
          <a:prstGeom prst="rect">
            <a:avLst/>
          </a:prstGeom>
        </p:spPr>
        <p:txBody>
          <a:bodyPr wrap="none">
            <a:spAutoFit/>
          </a:bodyPr>
          <a:lstStyle/>
          <a:p>
            <a:pPr algn="just">
              <a:lnSpc>
                <a:spcPct val="107000"/>
              </a:lnSpc>
              <a:spcAft>
                <a:spcPts val="0"/>
              </a:spcAft>
            </a:pPr>
            <a:r>
              <a:rPr lang="ru-RU" sz="3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средства:</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3048000" y="1308291"/>
            <a:ext cx="6096000" cy="393043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marL="285750" indent="-285750" algn="just">
              <a:lnSpc>
                <a:spcPct val="107000"/>
              </a:lnSpc>
              <a:spcAft>
                <a:spcPts val="0"/>
              </a:spcAft>
              <a:buFont typeface="Wingdings" panose="05000000000000000000" pitchFamily="2" charset="2"/>
              <a:buChar char="Ø"/>
            </a:pPr>
            <a:r>
              <a:rPr lang="ru-RU"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массаж;</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Ø"/>
            </a:pPr>
            <a:r>
              <a:rPr lang="ru-RU"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фиксированное положение стоп – статическая нагрузка;</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Ø"/>
            </a:pPr>
            <a:r>
              <a:rPr lang="ru-RU"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специальные упражнения лёжа, сидя, стоя – динамическая нагрузка;</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Ø"/>
            </a:pPr>
            <a:r>
              <a:rPr lang="ru-RU"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ходьба, бег, прыжки, ползание – развитие амортизации и правильной постановки стоп;</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Ø"/>
            </a:pPr>
            <a:r>
              <a:rPr lang="ru-RU"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отдых или расслабление мышц голени и стоп;</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Ø"/>
            </a:pPr>
            <a:r>
              <a:rPr lang="ru-RU"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согласование в работе стоп и кистей, рук и ног, для развития самоконтроля;</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Ø"/>
            </a:pPr>
            <a:r>
              <a:rPr lang="ru-RU"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комплексное воздействие на все мышечные группы организма;</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Ø"/>
            </a:pPr>
            <a:r>
              <a:rPr lang="ru-RU"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контроль веса;</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Ø"/>
            </a:pPr>
            <a:r>
              <a:rPr lang="ru-RU"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ортопедическая обувь.</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9683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09278" y="5689980"/>
            <a:ext cx="1100212" cy="1168020"/>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6912" y="0"/>
            <a:ext cx="5163050" cy="6964844"/>
          </a:xfrm>
          <a:prstGeom prst="rect">
            <a:avLst/>
          </a:prstGeom>
        </p:spPr>
      </p:pic>
      <p:sp>
        <p:nvSpPr>
          <p:cNvPr id="6" name="Прямоугольник 5"/>
          <p:cNvSpPr/>
          <p:nvPr/>
        </p:nvSpPr>
        <p:spPr>
          <a:xfrm>
            <a:off x="727881" y="2345713"/>
            <a:ext cx="6096000" cy="1477328"/>
          </a:xfrm>
          <a:prstGeom prst="rect">
            <a:avLst/>
          </a:prstGeom>
        </p:spPr>
        <p:txBody>
          <a:bodyPr>
            <a:spAutoFit/>
          </a:bodyPr>
          <a:lstStyle/>
          <a:p>
            <a:r>
              <a:rPr lang="ru-RU" dirty="0" smtClean="0">
                <a:solidFill>
                  <a:srgbClr val="000000"/>
                </a:solidFill>
                <a:effectLst/>
                <a:latin typeface="Verdana" panose="020B0604030504040204" pitchFamily="34" charset="0"/>
                <a:ea typeface="Times New Roman" panose="02020603050405020304" pitchFamily="18" charset="0"/>
              </a:rPr>
              <a:t>             Автор: Мустафина Татьяна Владимировна.</a:t>
            </a:r>
            <a:endParaRPr lang="ru-RU" sz="1600" dirty="0" smtClean="0">
              <a:effectLst/>
              <a:latin typeface="Times New Roman" panose="02020603050405020304" pitchFamily="18" charset="0"/>
              <a:ea typeface="Times New Roman" panose="02020603050405020304" pitchFamily="18" charset="0"/>
            </a:endParaRPr>
          </a:p>
          <a:p>
            <a:r>
              <a:rPr lang="ru-RU"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Рецензенты:  Врач ЛФК и спортивной медицины ГБУЗ «СОКБ им. М.И. Калинина» 1-й категории, к.м.н. Попов </a:t>
            </a:r>
            <a:endParaRPr lang="ru-RU" dirty="0"/>
          </a:p>
        </p:txBody>
      </p:sp>
    </p:spTree>
    <p:extLst>
      <p:ext uri="{BB962C8B-B14F-4D97-AF65-F5344CB8AC3E}">
        <p14:creationId xmlns:p14="http://schemas.microsoft.com/office/powerpoint/2010/main" val="3063143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6830" y="-122830"/>
            <a:ext cx="9144000" cy="6858000"/>
          </a:xfrm>
          <a:prstGeom prst="rect">
            <a:avLst/>
          </a:prstGeom>
        </p:spPr>
      </p:pic>
    </p:spTree>
    <p:extLst>
      <p:ext uri="{BB962C8B-B14F-4D97-AF65-F5344CB8AC3E}">
        <p14:creationId xmlns:p14="http://schemas.microsoft.com/office/powerpoint/2010/main" val="1473664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SCF4324.JPG"/>
          <p:cNvPicPr>
            <a:picLocks noChangeAspect="1"/>
          </p:cNvPicPr>
          <p:nvPr/>
        </p:nvPicPr>
        <p:blipFill>
          <a:blip r:embed="rId2" cstate="print"/>
          <a:stretch>
            <a:fillRect/>
          </a:stretch>
        </p:blipFill>
        <p:spPr>
          <a:xfrm>
            <a:off x="764346" y="436098"/>
            <a:ext cx="5608321" cy="4206240"/>
          </a:xfrm>
          <a:prstGeom prst="rect">
            <a:avLst/>
          </a:prstGeom>
        </p:spPr>
      </p:pic>
      <p:pic>
        <p:nvPicPr>
          <p:cNvPr id="3" name="Рисунок 2" descr="DSCF4325.JPG"/>
          <p:cNvPicPr>
            <a:picLocks noChangeAspect="1"/>
          </p:cNvPicPr>
          <p:nvPr/>
        </p:nvPicPr>
        <p:blipFill>
          <a:blip r:embed="rId3" cstate="print"/>
          <a:stretch>
            <a:fillRect/>
          </a:stretch>
        </p:blipFill>
        <p:spPr>
          <a:xfrm>
            <a:off x="6649329" y="2630659"/>
            <a:ext cx="5355101" cy="401632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2016006" y="2570329"/>
            <a:ext cx="8915400" cy="3777622"/>
          </a:xfrm>
        </p:spPr>
        <p:txBody>
          <a:bodyPr>
            <a:normAutofit fontScale="85000" lnSpcReduction="20000"/>
          </a:bodyPr>
          <a:lstStyle/>
          <a:p>
            <a:pPr algn="ctr"/>
            <a:r>
              <a:rPr lang="ru-RU" sz="3000" dirty="0"/>
              <a:t> Её оформление и сами упражнения представлены в доступной и интересной для дошкольников форме. Играя, сначала со взрослыми, а затем самостоятельно, дети занимаются формированием своих стоп, предотвращая развитие плоскостопия. Если вашему ребёнку или вам уже поставлен диагноз плоскостопие, то используя игру вы предотвращаете его развитие, сохраняя функциональные возможности стоп. Игра не является лечебной </a:t>
            </a:r>
            <a:r>
              <a:rPr lang="ru-RU" sz="3000" dirty="0" smtClean="0"/>
              <a:t>гимнастикой.</a:t>
            </a:r>
            <a:endParaRPr lang="ru-RU" sz="3000" dirty="0"/>
          </a:p>
          <a:p>
            <a:endParaRPr lang="ru-RU" dirty="0"/>
          </a:p>
        </p:txBody>
      </p:sp>
    </p:spTree>
    <p:extLst>
      <p:ext uri="{BB962C8B-B14F-4D97-AF65-F5344CB8AC3E}">
        <p14:creationId xmlns:p14="http://schemas.microsoft.com/office/powerpoint/2010/main" val="3691129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0971" y="764705"/>
            <a:ext cx="9793088" cy="3785652"/>
          </a:xfrm>
          <a:prstGeom prst="rect">
            <a:avLst/>
          </a:prstGeom>
          <a:noFill/>
        </p:spPr>
        <p:txBody>
          <a:bodyPr wrap="square" rtlCol="0">
            <a:spAutoFit/>
          </a:bodyPr>
          <a:lstStyle/>
          <a:p>
            <a:pPr>
              <a:lnSpc>
                <a:spcPct val="150000"/>
              </a:lnSpc>
            </a:pP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Физическое </a:t>
            </a:r>
            <a:r>
              <a:rPr lang="ru-RU" sz="2000" b="1" dirty="0">
                <a:latin typeface="Times New Roman" pitchFamily="18" charset="0"/>
                <a:cs typeface="Times New Roman" pitchFamily="18" charset="0"/>
              </a:rPr>
              <a:t>воспитание </a:t>
            </a:r>
            <a:r>
              <a:rPr lang="ru-RU" sz="2000" dirty="0">
                <a:latin typeface="Times New Roman" pitchFamily="18" charset="0"/>
                <a:cs typeface="Times New Roman" pitchFamily="18" charset="0"/>
              </a:rPr>
              <a:t>- первая ступень комплексной системы воспитания дошкольников. Поэтому крайне важно организовывать занятия физической культурой именно в детстве, что позволит </a:t>
            </a:r>
            <a:r>
              <a:rPr lang="ru-RU" sz="2000" dirty="0" smtClean="0">
                <a:latin typeface="Times New Roman" pitchFamily="18" charset="0"/>
                <a:cs typeface="Times New Roman" pitchFamily="18" charset="0"/>
              </a:rPr>
              <a:t>организму накопить </a:t>
            </a:r>
            <a:r>
              <a:rPr lang="ru-RU" sz="2000" dirty="0">
                <a:latin typeface="Times New Roman" pitchFamily="18" charset="0"/>
                <a:cs typeface="Times New Roman" pitchFamily="18" charset="0"/>
              </a:rPr>
              <a:t>силы и обеспечить в дальнейшем всестороннее гармоничное развитие личности.</a:t>
            </a:r>
          </a:p>
          <a:p>
            <a:pPr>
              <a:lnSpc>
                <a:spcPct val="150000"/>
              </a:lnSpc>
            </a:pP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Правильное </a:t>
            </a:r>
            <a:r>
              <a:rPr lang="ru-RU" sz="2000" b="1" dirty="0">
                <a:latin typeface="Times New Roman" pitchFamily="18" charset="0"/>
                <a:cs typeface="Times New Roman" pitchFamily="18" charset="0"/>
              </a:rPr>
              <a:t>физическое воспитание детей </a:t>
            </a:r>
            <a:r>
              <a:rPr lang="ru-RU" sz="2000" dirty="0">
                <a:latin typeface="Times New Roman" pitchFamily="18" charset="0"/>
                <a:cs typeface="Times New Roman" pitchFamily="18" charset="0"/>
              </a:rPr>
              <a:t>- одна из ведущих задач дошкольных учреждений, в процессе, которого происходит знакомство с наиболее рациональными способами выполнения движений, положительно влияющих на работу всех органов и </a:t>
            </a:r>
            <a:r>
              <a:rPr lang="ru-RU" sz="2000" dirty="0" smtClean="0">
                <a:latin typeface="Times New Roman" pitchFamily="18" charset="0"/>
                <a:cs typeface="Times New Roman" pitchFamily="18" charset="0"/>
              </a:rPr>
              <a:t>систем</a:t>
            </a:r>
            <a:endParaRPr lang="ru-RU" dirty="0"/>
          </a:p>
        </p:txBody>
      </p:sp>
    </p:spTree>
    <p:extLst>
      <p:ext uri="{BB962C8B-B14F-4D97-AF65-F5344CB8AC3E}">
        <p14:creationId xmlns:p14="http://schemas.microsoft.com/office/powerpoint/2010/main" val="1221048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13207" y="335847"/>
            <a:ext cx="9129932" cy="5078313"/>
          </a:xfrm>
          <a:prstGeom prst="rect">
            <a:avLst/>
          </a:prstGeom>
        </p:spPr>
        <p:txBody>
          <a:bodyPr wrap="square">
            <a:spAutoFit/>
          </a:bodyPr>
          <a:lstStyle/>
          <a:p>
            <a:pPr>
              <a:lnSpc>
                <a:spcPct val="150000"/>
              </a:lnSpc>
            </a:pPr>
            <a:r>
              <a:rPr lang="ru-RU" b="1" dirty="0">
                <a:latin typeface="Times New Roman" pitchFamily="18" charset="0"/>
                <a:cs typeface="Times New Roman" pitchFamily="18" charset="0"/>
              </a:rPr>
              <a:t>Осуществлять физическое воспитание детей</a:t>
            </a:r>
            <a:r>
              <a:rPr lang="ru-RU" dirty="0">
                <a:latin typeface="Times New Roman" pitchFamily="18" charset="0"/>
                <a:cs typeface="Times New Roman" pitchFamily="18" charset="0"/>
              </a:rPr>
              <a:t>, это значит:</a:t>
            </a:r>
          </a:p>
          <a:p>
            <a:pPr>
              <a:lnSpc>
                <a:spcPct val="150000"/>
              </a:lnSpc>
            </a:pPr>
            <a:r>
              <a:rPr lang="ru-RU" dirty="0">
                <a:latin typeface="Times New Roman" pitchFamily="18" charset="0"/>
                <a:cs typeface="Times New Roman" pitchFamily="18" charset="0"/>
              </a:rPr>
              <a:t>1. Уметь анализировать и оценивать степень физического здоровья и двигательного развития детей;</a:t>
            </a:r>
          </a:p>
          <a:p>
            <a:pPr>
              <a:lnSpc>
                <a:spcPct val="150000"/>
              </a:lnSpc>
            </a:pPr>
            <a:r>
              <a:rPr lang="ru-RU" dirty="0">
                <a:latin typeface="Times New Roman" pitchFamily="18" charset="0"/>
                <a:cs typeface="Times New Roman" pitchFamily="18" charset="0"/>
              </a:rPr>
              <a:t>2. Формулировать задачи физического воспитания на определенный период (на пример, на учебный год) и определять первостепенные из них с учетом особенностей каждого из детей;</a:t>
            </a:r>
          </a:p>
          <a:p>
            <a:pPr>
              <a:lnSpc>
                <a:spcPct val="150000"/>
              </a:lnSpc>
            </a:pPr>
            <a:r>
              <a:rPr lang="ru-RU" dirty="0">
                <a:latin typeface="Times New Roman" pitchFamily="18" charset="0"/>
                <a:cs typeface="Times New Roman" pitchFamily="18" charset="0"/>
              </a:rPr>
              <a:t>3. Организовать процесс воспитания в определенной системе, выбирая наиболее целесообразные средства, формы и методы работы в конкретных условиях;</a:t>
            </a:r>
          </a:p>
          <a:p>
            <a:pPr>
              <a:lnSpc>
                <a:spcPct val="150000"/>
              </a:lnSpc>
            </a:pPr>
            <a:r>
              <a:rPr lang="ru-RU" dirty="0">
                <a:latin typeface="Times New Roman" pitchFamily="18" charset="0"/>
                <a:cs typeface="Times New Roman" pitchFamily="18" charset="0"/>
              </a:rPr>
              <a:t>4. Проектировать желаемый уровень конечного результата, предвидя трудности на пути к достижению целей;</a:t>
            </a:r>
          </a:p>
          <a:p>
            <a:pPr>
              <a:lnSpc>
                <a:spcPct val="150000"/>
              </a:lnSpc>
            </a:pPr>
            <a:r>
              <a:rPr lang="ru-RU" dirty="0">
                <a:latin typeface="Times New Roman" pitchFamily="18" charset="0"/>
                <a:cs typeface="Times New Roman" pitchFamily="18" charset="0"/>
              </a:rPr>
              <a:t>5. Сравнивать достигнутые результаты с исходными данными и поставленными задачами;</a:t>
            </a:r>
          </a:p>
          <a:p>
            <a:pPr>
              <a:lnSpc>
                <a:spcPct val="150000"/>
              </a:lnSpc>
            </a:pPr>
            <a:r>
              <a:rPr lang="ru-RU" dirty="0">
                <a:latin typeface="Times New Roman" pitchFamily="18" charset="0"/>
                <a:cs typeface="Times New Roman" pitchFamily="18" charset="0"/>
              </a:rPr>
              <a:t>6. Владеть самооценкой профессионального мастерства, постоянно совершенствуя </a:t>
            </a:r>
            <a:r>
              <a:rPr lang="ru-RU" dirty="0">
                <a:solidFill>
                  <a:schemeClr val="bg1"/>
                </a:solidFill>
                <a:latin typeface="Times New Roman" pitchFamily="18" charset="0"/>
                <a:cs typeface="Times New Roman" pitchFamily="18" charset="0"/>
              </a:rPr>
              <a:t>его.</a:t>
            </a:r>
          </a:p>
        </p:txBody>
      </p:sp>
    </p:spTree>
    <p:extLst>
      <p:ext uri="{BB962C8B-B14F-4D97-AF65-F5344CB8AC3E}">
        <p14:creationId xmlns:p14="http://schemas.microsoft.com/office/powerpoint/2010/main" val="3697363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038622" y="836713"/>
            <a:ext cx="7807570" cy="3785652"/>
          </a:xfrm>
          <a:prstGeom prst="rect">
            <a:avLst/>
          </a:prstGeom>
        </p:spPr>
        <p:txBody>
          <a:bodyPr wrap="square">
            <a:spAutoFit/>
          </a:bodyPr>
          <a:lstStyle/>
          <a:p>
            <a:pPr>
              <a:lnSpc>
                <a:spcPct val="150000"/>
              </a:lnSpc>
            </a:pPr>
            <a:r>
              <a:rPr lang="ru-RU" sz="2000" dirty="0">
                <a:latin typeface="Times New Roman" pitchFamily="18" charset="0"/>
                <a:cs typeface="Times New Roman" pitchFamily="18" charset="0"/>
              </a:rPr>
              <a:t>Согласно ФГОС дошкольного образования, условия, необходимые для создания социальной ситуации развития детей, соответствующей специфике дошкольного возраста, предполагают: взаимодействие с родителями (законными представителями) по вопросам образования ребенка, непосредственного вовлечения их в образовательную деятельность, в том числе посредством создания образовательных проектов совместно с семьей на основе выявления потребностей и поддержки образовательных инициатив семьи.</a:t>
            </a:r>
          </a:p>
        </p:txBody>
      </p:sp>
    </p:spTree>
    <p:extLst>
      <p:ext uri="{BB962C8B-B14F-4D97-AF65-F5344CB8AC3E}">
        <p14:creationId xmlns:p14="http://schemas.microsoft.com/office/powerpoint/2010/main" val="896340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06611" y="646976"/>
            <a:ext cx="4209011" cy="10058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bg1"/>
                </a:solidFill>
                <a:latin typeface="Times New Roman" pitchFamily="18" charset="0"/>
                <a:cs typeface="Times New Roman" pitchFamily="18" charset="0"/>
              </a:rPr>
              <a:t> </a:t>
            </a:r>
            <a:r>
              <a:rPr lang="ru-RU" b="1" i="1" dirty="0" smtClean="0">
                <a:solidFill>
                  <a:schemeClr val="tx1"/>
                </a:solidFill>
                <a:latin typeface="Times New Roman" pitchFamily="18" charset="0"/>
                <a:cs typeface="Times New Roman" pitchFamily="18" charset="0"/>
              </a:rPr>
              <a:t>Единство</a:t>
            </a:r>
            <a:r>
              <a:rPr lang="en-US" b="1" i="1" dirty="0">
                <a:solidFill>
                  <a:schemeClr val="tx1"/>
                </a:solidFill>
                <a:latin typeface="Times New Roman" pitchFamily="18" charset="0"/>
                <a:cs typeface="Times New Roman" pitchFamily="18" charset="0"/>
              </a:rPr>
              <a:t> </a:t>
            </a:r>
            <a:r>
              <a:rPr lang="ru-RU" b="1" i="1" dirty="0" smtClean="0">
                <a:solidFill>
                  <a:schemeClr val="tx1"/>
                </a:solidFill>
                <a:latin typeface="Times New Roman" pitchFamily="18" charset="0"/>
                <a:cs typeface="Times New Roman" pitchFamily="18" charset="0"/>
              </a:rPr>
              <a:t>воспитателей и родителей</a:t>
            </a:r>
            <a:endParaRPr lang="ru-RU" b="1" i="1" dirty="0">
              <a:solidFill>
                <a:schemeClr val="tx1"/>
              </a:solidFill>
              <a:latin typeface="Times New Roman" pitchFamily="18" charset="0"/>
              <a:cs typeface="Times New Roman" pitchFamily="18" charset="0"/>
            </a:endParaRPr>
          </a:p>
        </p:txBody>
      </p:sp>
      <p:sp>
        <p:nvSpPr>
          <p:cNvPr id="5" name="Овал 4"/>
          <p:cNvSpPr/>
          <p:nvPr/>
        </p:nvSpPr>
        <p:spPr>
          <a:xfrm>
            <a:off x="3917281" y="2913754"/>
            <a:ext cx="4209011" cy="111944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b="1" dirty="0">
                <a:solidFill>
                  <a:schemeClr val="tx1"/>
                </a:solidFill>
                <a:latin typeface="Times New Roman" pitchFamily="18" charset="0"/>
                <a:cs typeface="Times New Roman" pitchFamily="18" charset="0"/>
              </a:rPr>
              <a:t>совместная работа с семьей </a:t>
            </a:r>
          </a:p>
        </p:txBody>
      </p:sp>
      <p:sp>
        <p:nvSpPr>
          <p:cNvPr id="11" name="Прямоугольник 10"/>
          <p:cNvSpPr/>
          <p:nvPr/>
        </p:nvSpPr>
        <p:spPr>
          <a:xfrm>
            <a:off x="6967339" y="632908"/>
            <a:ext cx="4629912" cy="10058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b="1" i="1" dirty="0">
                <a:solidFill>
                  <a:schemeClr val="tx1"/>
                </a:solidFill>
                <a:latin typeface="Times New Roman" pitchFamily="18" charset="0"/>
                <a:cs typeface="Times New Roman" pitchFamily="18" charset="0"/>
              </a:rPr>
              <a:t> Систематичность и последовательность работы</a:t>
            </a:r>
            <a:r>
              <a:rPr lang="ru-RU" dirty="0">
                <a:solidFill>
                  <a:schemeClr val="tx1"/>
                </a:solidFill>
                <a:latin typeface="Times New Roman" pitchFamily="18" charset="0"/>
                <a:cs typeface="Times New Roman" pitchFamily="18" charset="0"/>
              </a:rPr>
              <a:t> </a:t>
            </a:r>
          </a:p>
        </p:txBody>
      </p:sp>
      <p:sp>
        <p:nvSpPr>
          <p:cNvPr id="12" name="Прямоугольник 11"/>
          <p:cNvSpPr/>
          <p:nvPr/>
        </p:nvSpPr>
        <p:spPr>
          <a:xfrm>
            <a:off x="581189" y="5215132"/>
            <a:ext cx="4629912" cy="10058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b="1" i="1" dirty="0">
                <a:solidFill>
                  <a:schemeClr val="tx1"/>
                </a:solidFill>
                <a:latin typeface="Times New Roman" pitchFamily="18" charset="0"/>
                <a:cs typeface="Times New Roman" pitchFamily="18" charset="0"/>
              </a:rPr>
              <a:t>Индивидуальный подход к каждому ребенку и к каждой семье</a:t>
            </a:r>
          </a:p>
        </p:txBody>
      </p:sp>
      <p:sp>
        <p:nvSpPr>
          <p:cNvPr id="13" name="Прямоугольник 12"/>
          <p:cNvSpPr/>
          <p:nvPr/>
        </p:nvSpPr>
        <p:spPr>
          <a:xfrm>
            <a:off x="7034707" y="5250904"/>
            <a:ext cx="4629912"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b="1" i="1" dirty="0" smtClean="0">
                <a:solidFill>
                  <a:schemeClr val="tx1"/>
                </a:solidFill>
                <a:latin typeface="Times New Roman" pitchFamily="18" charset="0"/>
                <a:cs typeface="Times New Roman" pitchFamily="18" charset="0"/>
              </a:rPr>
              <a:t>Взаимное </a:t>
            </a:r>
            <a:r>
              <a:rPr lang="ru-RU" b="1" i="1" dirty="0">
                <a:solidFill>
                  <a:schemeClr val="tx1"/>
                </a:solidFill>
                <a:latin typeface="Times New Roman" pitchFamily="18" charset="0"/>
                <a:cs typeface="Times New Roman" pitchFamily="18" charset="0"/>
              </a:rPr>
              <a:t>доверие и взаимопонимание педагогов и родителей</a:t>
            </a:r>
          </a:p>
        </p:txBody>
      </p:sp>
      <p:cxnSp>
        <p:nvCxnSpPr>
          <p:cNvPr id="16" name="Прямая со стрелкой 15"/>
          <p:cNvCxnSpPr>
            <a:stCxn id="5" idx="1"/>
          </p:cNvCxnSpPr>
          <p:nvPr/>
        </p:nvCxnSpPr>
        <p:spPr>
          <a:xfrm flipH="1" flipV="1">
            <a:off x="3613791" y="1726672"/>
            <a:ext cx="919887" cy="135102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Прямая со стрелкой 17"/>
          <p:cNvCxnSpPr/>
          <p:nvPr/>
        </p:nvCxnSpPr>
        <p:spPr>
          <a:xfrm flipV="1">
            <a:off x="7037677" y="1698536"/>
            <a:ext cx="786515" cy="118708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Прямая со стрелкой 19"/>
          <p:cNvCxnSpPr/>
          <p:nvPr/>
        </p:nvCxnSpPr>
        <p:spPr>
          <a:xfrm>
            <a:off x="7248128" y="4005064"/>
            <a:ext cx="1248139" cy="124584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2" name="Прямая со стрелкой 21"/>
          <p:cNvCxnSpPr>
            <a:stCxn id="5" idx="3"/>
          </p:cNvCxnSpPr>
          <p:nvPr/>
        </p:nvCxnSpPr>
        <p:spPr>
          <a:xfrm flipH="1">
            <a:off x="3613791" y="3869259"/>
            <a:ext cx="919887" cy="14097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78009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19669" y="85714"/>
            <a:ext cx="4407873" cy="400110"/>
          </a:xfrm>
          <a:prstGeom prst="rect">
            <a:avLst/>
          </a:prstGeom>
        </p:spPr>
        <p:txBody>
          <a:bodyPr wrap="none">
            <a:spAutoFit/>
          </a:bodyPr>
          <a:lstStyle/>
          <a:p>
            <a:r>
              <a:rPr lang="ru-RU" sz="2000" b="1" dirty="0" smtClean="0">
                <a:latin typeface="Times New Roman" pitchFamily="18" charset="0"/>
                <a:cs typeface="Times New Roman" pitchFamily="18" charset="0"/>
              </a:rPr>
              <a:t>Система </a:t>
            </a:r>
            <a:r>
              <a:rPr lang="ru-RU" sz="2000" b="1" dirty="0">
                <a:latin typeface="Times New Roman" pitchFamily="18" charset="0"/>
                <a:cs typeface="Times New Roman" pitchFamily="18" charset="0"/>
              </a:rPr>
              <a:t>работы с семьей включает:</a:t>
            </a:r>
          </a:p>
        </p:txBody>
      </p:sp>
      <p:sp>
        <p:nvSpPr>
          <p:cNvPr id="3" name="Прямоугольник 2"/>
          <p:cNvSpPr/>
          <p:nvPr/>
        </p:nvSpPr>
        <p:spPr>
          <a:xfrm>
            <a:off x="2250831" y="514712"/>
            <a:ext cx="9376038" cy="5632311"/>
          </a:xfrm>
          <a:prstGeom prst="rect">
            <a:avLst/>
          </a:prstGeom>
        </p:spPr>
        <p:txBody>
          <a:bodyPr wrap="square">
            <a:spAutoFit/>
          </a:bodyPr>
          <a:lstStyle/>
          <a:p>
            <a:r>
              <a:rPr lang="ru-RU" sz="2000" dirty="0">
                <a:latin typeface="Times New Roman" pitchFamily="18" charset="0"/>
                <a:cs typeface="Times New Roman" pitchFamily="18" charset="0"/>
              </a:rPr>
              <a:t>- Ознакомление родителей с результатами диагностики состояния здоровья ребенка и его психомоторного развития;</a:t>
            </a:r>
          </a:p>
          <a:p>
            <a:r>
              <a:rPr lang="ru-RU" sz="2000" dirty="0">
                <a:latin typeface="Times New Roman" pitchFamily="18" charset="0"/>
                <a:cs typeface="Times New Roman" pitchFamily="18" charset="0"/>
              </a:rPr>
              <a:t>- Участие в составлении индивидуальных программ (планов) оздоровления детей; целенаправленную </a:t>
            </a:r>
            <a:r>
              <a:rPr lang="ru-RU" sz="2000" dirty="0" err="1">
                <a:latin typeface="Times New Roman" pitchFamily="18" charset="0"/>
                <a:cs typeface="Times New Roman" pitchFamily="18" charset="0"/>
              </a:rPr>
              <a:t>санпросветработу</a:t>
            </a:r>
            <a:r>
              <a:rPr lang="ru-RU" sz="2000" dirty="0">
                <a:latin typeface="Times New Roman" pitchFamily="18" charset="0"/>
                <a:cs typeface="Times New Roman" pitchFamily="18" charset="0"/>
              </a:rPr>
              <a:t>, пропагандирующую общегигиенические требования, необходимость рационального режима и полноценного</a:t>
            </a:r>
          </a:p>
          <a:p>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Сбалансированного </a:t>
            </a:r>
            <a:r>
              <a:rPr lang="ru-RU" sz="2000" dirty="0">
                <a:latin typeface="Times New Roman" pitchFamily="18" charset="0"/>
                <a:cs typeface="Times New Roman" pitchFamily="18" charset="0"/>
              </a:rPr>
              <a:t>питания, закаливания, оптимального воздушного и температурного режима.</a:t>
            </a:r>
          </a:p>
          <a:p>
            <a:r>
              <a:rPr lang="ru-RU" sz="2000" dirty="0">
                <a:latin typeface="Times New Roman" pitchFamily="18" charset="0"/>
                <a:cs typeface="Times New Roman" pitchFamily="18" charset="0"/>
              </a:rPr>
              <a:t>- Ознакомление родителей с содержанием физкультурно-оздоровительной работой в д/саду.</a:t>
            </a:r>
          </a:p>
          <a:p>
            <a:r>
              <a:rPr lang="ru-RU" sz="2000" dirty="0">
                <a:latin typeface="Times New Roman" pitchFamily="18" charset="0"/>
                <a:cs typeface="Times New Roman" pitchFamily="18" charset="0"/>
              </a:rPr>
              <a:t>- Обучение конкретным приемам и методам оздоровления ( дыхательной гимнастике, самомассажу, разнообразным видам закаливания).</a:t>
            </a:r>
          </a:p>
          <a:p>
            <a:r>
              <a:rPr lang="ru-RU" sz="2000" dirty="0">
                <a:latin typeface="Times New Roman" pitchFamily="18" charset="0"/>
                <a:cs typeface="Times New Roman" pitchFamily="18" charset="0"/>
              </a:rPr>
              <a:t>- Ознакомление с мероприятиями, проводимыми в д/саду, обучение отдельным нетрадиционным методам оздоровления детского организма. В этих целях хорошо используются: информация в родительских уголках, в папках передвижках. </a:t>
            </a:r>
          </a:p>
          <a:p>
            <a:r>
              <a:rPr lang="ru-RU" sz="2000" dirty="0">
                <a:latin typeface="Times New Roman" pitchFamily="18" charset="0"/>
                <a:cs typeface="Times New Roman" pitchFamily="18" charset="0"/>
              </a:rPr>
              <a:t>- Различные консультации, устные журналы и дискуссии с участием психолога, медиков, инструктора по физическому воспитанию, а также родителей с опытом семейного воспитания.</a:t>
            </a:r>
          </a:p>
          <a:p>
            <a:r>
              <a:rPr lang="ru-RU" sz="2000" dirty="0">
                <a:latin typeface="Times New Roman" pitchFamily="18" charset="0"/>
                <a:cs typeface="Times New Roman" pitchFamily="18" charset="0"/>
              </a:rPr>
              <a:t>- Совместные физкультурные досуги, праздники.</a:t>
            </a:r>
          </a:p>
        </p:txBody>
      </p:sp>
    </p:spTree>
    <p:extLst>
      <p:ext uri="{BB962C8B-B14F-4D97-AF65-F5344CB8AC3E}">
        <p14:creationId xmlns:p14="http://schemas.microsoft.com/office/powerpoint/2010/main" val="1027862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4469" y="380960"/>
            <a:ext cx="8953563" cy="461665"/>
          </a:xfrm>
          <a:prstGeom prst="rect">
            <a:avLst/>
          </a:prstGeom>
          <a:noFill/>
        </p:spPr>
        <p:txBody>
          <a:bodyPr wrap="square" rtlCol="0">
            <a:spAutoFit/>
          </a:bodyPr>
          <a:lstStyle/>
          <a:p>
            <a:pPr algn="ctr"/>
            <a:r>
              <a:rPr lang="ru-RU" sz="2400" b="1" dirty="0" smtClean="0">
                <a:latin typeface="Times New Roman" pitchFamily="18" charset="0"/>
                <a:cs typeface="Times New Roman" pitchFamily="18" charset="0"/>
              </a:rPr>
              <a:t>Совместные субботники</a:t>
            </a:r>
            <a:endParaRPr lang="ru-RU" sz="2400" b="1" dirty="0">
              <a:latin typeface="Times New Roman" pitchFamily="18" charset="0"/>
              <a:cs typeface="Times New Roman" pitchFamily="18" charset="0"/>
            </a:endParaRPr>
          </a:p>
        </p:txBody>
      </p:sp>
      <p:pic>
        <p:nvPicPr>
          <p:cNvPr id="1026" name="Picture 2" descr="F:\Новая папка\366712156.jpg"/>
          <p:cNvPicPr>
            <a:picLocks noChangeAspect="1" noChangeArrowheads="1"/>
          </p:cNvPicPr>
          <p:nvPr/>
        </p:nvPicPr>
        <p:blipFill>
          <a:blip r:embed="rId2" cstate="print"/>
          <a:srcRect/>
          <a:stretch>
            <a:fillRect/>
          </a:stretch>
        </p:blipFill>
        <p:spPr bwMode="auto">
          <a:xfrm>
            <a:off x="1253158" y="919000"/>
            <a:ext cx="4092565" cy="2570740"/>
          </a:xfrm>
          <a:prstGeom prst="rect">
            <a:avLst/>
          </a:prstGeom>
          <a:noFill/>
        </p:spPr>
      </p:pic>
      <p:pic>
        <p:nvPicPr>
          <p:cNvPr id="1027" name="Picture 3" descr="F:\Новая папка\501524895.jpg"/>
          <p:cNvPicPr>
            <a:picLocks noChangeAspect="1" noChangeArrowheads="1"/>
          </p:cNvPicPr>
          <p:nvPr/>
        </p:nvPicPr>
        <p:blipFill>
          <a:blip r:embed="rId3" cstate="print"/>
          <a:srcRect/>
          <a:stretch>
            <a:fillRect/>
          </a:stretch>
        </p:blipFill>
        <p:spPr bwMode="auto">
          <a:xfrm>
            <a:off x="6930915" y="947136"/>
            <a:ext cx="3930671" cy="2555720"/>
          </a:xfrm>
          <a:prstGeom prst="rect">
            <a:avLst/>
          </a:prstGeom>
          <a:noFill/>
        </p:spPr>
      </p:pic>
      <p:pic>
        <p:nvPicPr>
          <p:cNvPr id="1028" name="Picture 4" descr="F:\Новая папка\724124145.jpg"/>
          <p:cNvPicPr>
            <a:picLocks noChangeAspect="1" noChangeArrowheads="1"/>
          </p:cNvPicPr>
          <p:nvPr/>
        </p:nvPicPr>
        <p:blipFill>
          <a:blip r:embed="rId4" cstate="print"/>
          <a:srcRect/>
          <a:stretch>
            <a:fillRect/>
          </a:stretch>
        </p:blipFill>
        <p:spPr bwMode="auto">
          <a:xfrm>
            <a:off x="1418746" y="4131513"/>
            <a:ext cx="3884774" cy="2413668"/>
          </a:xfrm>
          <a:prstGeom prst="rect">
            <a:avLst/>
          </a:prstGeom>
          <a:noFill/>
        </p:spPr>
      </p:pic>
      <p:pic>
        <p:nvPicPr>
          <p:cNvPr id="1029" name="Picture 5" descr="F:\Новая папка\318464296.jpg"/>
          <p:cNvPicPr>
            <a:picLocks noChangeAspect="1" noChangeArrowheads="1"/>
          </p:cNvPicPr>
          <p:nvPr/>
        </p:nvPicPr>
        <p:blipFill>
          <a:blip r:embed="rId5" cstate="print"/>
          <a:srcRect/>
          <a:stretch>
            <a:fillRect/>
          </a:stretch>
        </p:blipFill>
        <p:spPr bwMode="auto">
          <a:xfrm>
            <a:off x="7061980" y="4244052"/>
            <a:ext cx="3446585" cy="2317459"/>
          </a:xfrm>
          <a:prstGeom prst="rect">
            <a:avLst/>
          </a:prstGeom>
          <a:noFill/>
        </p:spPr>
      </p:pic>
      <p:sp>
        <p:nvSpPr>
          <p:cNvPr id="7" name="TextBox 6"/>
          <p:cNvSpPr txBox="1"/>
          <p:nvPr/>
        </p:nvSpPr>
        <p:spPr>
          <a:xfrm>
            <a:off x="1809720" y="3643315"/>
            <a:ext cx="7715304" cy="461665"/>
          </a:xfrm>
          <a:prstGeom prst="rect">
            <a:avLst/>
          </a:prstGeom>
          <a:noFill/>
        </p:spPr>
        <p:txBody>
          <a:bodyPr wrap="square" rtlCol="0">
            <a:spAutoFit/>
          </a:bodyPr>
          <a:lstStyle/>
          <a:p>
            <a:pPr algn="ctr"/>
            <a:r>
              <a:rPr lang="ru-RU" sz="2400" dirty="0" smtClean="0">
                <a:solidFill>
                  <a:srgbClr val="FF0000"/>
                </a:solidFill>
                <a:latin typeface="Times New Roman" pitchFamily="18" charset="0"/>
                <a:cs typeface="Times New Roman" pitchFamily="18" charset="0"/>
              </a:rPr>
              <a:t>Наши помощники</a:t>
            </a:r>
            <a:endParaRPr lang="ru-RU"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95108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3185" y="629978"/>
            <a:ext cx="8286808" cy="461665"/>
          </a:xfrm>
          <a:prstGeom prst="rect">
            <a:avLst/>
          </a:prstGeom>
          <a:noFill/>
        </p:spPr>
        <p:txBody>
          <a:bodyPr wrap="square" rtlCol="0">
            <a:spAutoFit/>
          </a:bodyPr>
          <a:lstStyle/>
          <a:p>
            <a:pPr algn="ctr"/>
            <a:r>
              <a:rPr lang="ru-RU" sz="2400" b="1" dirty="0" smtClean="0">
                <a:latin typeface="Times New Roman" pitchFamily="18" charset="0"/>
                <a:cs typeface="Times New Roman" pitchFamily="18" charset="0"/>
              </a:rPr>
              <a:t>Консультации с медработником</a:t>
            </a:r>
            <a:endParaRPr lang="ru-RU" sz="2400" b="1" dirty="0">
              <a:latin typeface="Times New Roman" pitchFamily="18" charset="0"/>
              <a:cs typeface="Times New Roman" pitchFamily="18" charset="0"/>
            </a:endParaRPr>
          </a:p>
        </p:txBody>
      </p:sp>
      <p:pic>
        <p:nvPicPr>
          <p:cNvPr id="3" name="Рисунок 2" descr="SAM_1125.JPG"/>
          <p:cNvPicPr>
            <a:picLocks noChangeAspect="1"/>
          </p:cNvPicPr>
          <p:nvPr/>
        </p:nvPicPr>
        <p:blipFill>
          <a:blip r:embed="rId2" cstate="print"/>
          <a:stretch>
            <a:fillRect/>
          </a:stretch>
        </p:blipFill>
        <p:spPr>
          <a:xfrm>
            <a:off x="6837851" y="1214422"/>
            <a:ext cx="5131941" cy="3259104"/>
          </a:xfrm>
          <a:prstGeom prst="rect">
            <a:avLst/>
          </a:prstGeom>
        </p:spPr>
      </p:pic>
      <p:pic>
        <p:nvPicPr>
          <p:cNvPr id="4" name="Рисунок 3" descr="SAM_1126.JPG"/>
          <p:cNvPicPr>
            <a:picLocks noChangeAspect="1"/>
          </p:cNvPicPr>
          <p:nvPr/>
        </p:nvPicPr>
        <p:blipFill>
          <a:blip r:embed="rId3" cstate="print"/>
          <a:stretch>
            <a:fillRect/>
          </a:stretch>
        </p:blipFill>
        <p:spPr>
          <a:xfrm>
            <a:off x="746721" y="3119563"/>
            <a:ext cx="5049168" cy="3301560"/>
          </a:xfrm>
          <a:prstGeom prst="rect">
            <a:avLst/>
          </a:prstGeom>
        </p:spPr>
      </p:pic>
      <p:sp>
        <p:nvSpPr>
          <p:cNvPr id="5" name="TextBox 4"/>
          <p:cNvSpPr txBox="1"/>
          <p:nvPr/>
        </p:nvSpPr>
        <p:spPr>
          <a:xfrm>
            <a:off x="666712" y="2004914"/>
            <a:ext cx="5334037" cy="461665"/>
          </a:xfrm>
          <a:prstGeom prst="rect">
            <a:avLst/>
          </a:prstGeom>
          <a:noFill/>
        </p:spPr>
        <p:txBody>
          <a:bodyPr wrap="square" rtlCol="0">
            <a:spAutoFit/>
          </a:bodyPr>
          <a:lstStyle/>
          <a:p>
            <a:pPr algn="ctr"/>
            <a:r>
              <a:rPr lang="ru-RU" sz="2400" dirty="0" smtClean="0">
                <a:solidFill>
                  <a:srgbClr val="FF0000"/>
                </a:solidFill>
                <a:latin typeface="Times New Roman" pitchFamily="18" charset="0"/>
                <a:cs typeface="Times New Roman" pitchFamily="18" charset="0"/>
              </a:rPr>
              <a:t>Мы за здоровый</a:t>
            </a:r>
            <a:endParaRPr lang="ru-RU" sz="2400" dirty="0">
              <a:solidFill>
                <a:srgbClr val="FF0000"/>
              </a:solidFill>
              <a:latin typeface="Times New Roman" pitchFamily="18" charset="0"/>
              <a:cs typeface="Times New Roman" pitchFamily="18" charset="0"/>
            </a:endParaRPr>
          </a:p>
        </p:txBody>
      </p:sp>
      <p:sp>
        <p:nvSpPr>
          <p:cNvPr id="6" name="TextBox 5"/>
          <p:cNvSpPr txBox="1"/>
          <p:nvPr/>
        </p:nvSpPr>
        <p:spPr>
          <a:xfrm>
            <a:off x="6762755" y="4714885"/>
            <a:ext cx="4667283" cy="461665"/>
          </a:xfrm>
          <a:prstGeom prst="rect">
            <a:avLst/>
          </a:prstGeom>
          <a:noFill/>
        </p:spPr>
        <p:txBody>
          <a:bodyPr wrap="square" rtlCol="0">
            <a:spAutoFit/>
          </a:bodyPr>
          <a:lstStyle/>
          <a:p>
            <a:pPr algn="ctr"/>
            <a:r>
              <a:rPr lang="ru-RU" sz="2400" dirty="0" smtClean="0">
                <a:solidFill>
                  <a:srgbClr val="FF0000"/>
                </a:solidFill>
                <a:latin typeface="Times New Roman" pitchFamily="18" charset="0"/>
                <a:cs typeface="Times New Roman" pitchFamily="18" charset="0"/>
              </a:rPr>
              <a:t>образ жизни</a:t>
            </a:r>
            <a:endParaRPr lang="ru-RU"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74510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464" y="642919"/>
            <a:ext cx="9906069" cy="461665"/>
          </a:xfrm>
          <a:prstGeom prst="rect">
            <a:avLst/>
          </a:prstGeom>
          <a:noFill/>
        </p:spPr>
        <p:txBody>
          <a:bodyPr wrap="square" rtlCol="0">
            <a:spAutoFit/>
          </a:bodyPr>
          <a:lstStyle/>
          <a:p>
            <a:pPr algn="ctr"/>
            <a:r>
              <a:rPr lang="ru-RU" sz="2400" b="1" dirty="0" smtClean="0">
                <a:latin typeface="Times New Roman" pitchFamily="18" charset="0"/>
                <a:cs typeface="Times New Roman" pitchFamily="18" charset="0"/>
              </a:rPr>
              <a:t>Наши праздники</a:t>
            </a:r>
            <a:endParaRPr lang="ru-RU" sz="2400" b="1" dirty="0">
              <a:latin typeface="Times New Roman" pitchFamily="18" charset="0"/>
              <a:cs typeface="Times New Roman" pitchFamily="18" charset="0"/>
            </a:endParaRPr>
          </a:p>
        </p:txBody>
      </p:sp>
      <p:pic>
        <p:nvPicPr>
          <p:cNvPr id="2051" name="Picture 3" descr="F:\Семья\DSCF3463.JPG"/>
          <p:cNvPicPr>
            <a:picLocks noChangeAspect="1" noChangeArrowheads="1"/>
          </p:cNvPicPr>
          <p:nvPr/>
        </p:nvPicPr>
        <p:blipFill>
          <a:blip r:embed="rId2" cstate="print"/>
          <a:srcRect/>
          <a:stretch>
            <a:fillRect/>
          </a:stretch>
        </p:blipFill>
        <p:spPr bwMode="auto">
          <a:xfrm>
            <a:off x="174343" y="0"/>
            <a:ext cx="4439859" cy="2906696"/>
          </a:xfrm>
          <a:prstGeom prst="rect">
            <a:avLst/>
          </a:prstGeom>
          <a:noFill/>
        </p:spPr>
      </p:pic>
      <p:pic>
        <p:nvPicPr>
          <p:cNvPr id="2052" name="Picture 4" descr="F:\Семья\DSCF4210.JPG"/>
          <p:cNvPicPr>
            <a:picLocks noChangeAspect="1" noChangeArrowheads="1"/>
          </p:cNvPicPr>
          <p:nvPr/>
        </p:nvPicPr>
        <p:blipFill>
          <a:blip r:embed="rId3" cstate="print"/>
          <a:srcRect/>
          <a:stretch>
            <a:fillRect/>
          </a:stretch>
        </p:blipFill>
        <p:spPr bwMode="auto">
          <a:xfrm>
            <a:off x="7343335" y="0"/>
            <a:ext cx="4651717" cy="3291840"/>
          </a:xfrm>
          <a:prstGeom prst="rect">
            <a:avLst/>
          </a:prstGeom>
          <a:noFill/>
        </p:spPr>
      </p:pic>
      <p:pic>
        <p:nvPicPr>
          <p:cNvPr id="2053" name="Picture 5" descr="F:\Семья\SAM_2112.JPG"/>
          <p:cNvPicPr>
            <a:picLocks noChangeAspect="1" noChangeArrowheads="1"/>
          </p:cNvPicPr>
          <p:nvPr/>
        </p:nvPicPr>
        <p:blipFill>
          <a:blip r:embed="rId4" cstate="print"/>
          <a:srcRect/>
          <a:stretch>
            <a:fillRect/>
          </a:stretch>
        </p:blipFill>
        <p:spPr bwMode="auto">
          <a:xfrm>
            <a:off x="219768" y="3311186"/>
            <a:ext cx="4450706" cy="3035139"/>
          </a:xfrm>
          <a:prstGeom prst="rect">
            <a:avLst/>
          </a:prstGeom>
          <a:noFill/>
        </p:spPr>
      </p:pic>
      <p:pic>
        <p:nvPicPr>
          <p:cNvPr id="2054" name="Picture 6" descr="F:\Семья\семья- фото\P2160026.JPG"/>
          <p:cNvPicPr>
            <a:picLocks noChangeAspect="1" noChangeArrowheads="1"/>
          </p:cNvPicPr>
          <p:nvPr/>
        </p:nvPicPr>
        <p:blipFill>
          <a:blip r:embed="rId5" cstate="print"/>
          <a:srcRect/>
          <a:stretch>
            <a:fillRect/>
          </a:stretch>
        </p:blipFill>
        <p:spPr bwMode="auto">
          <a:xfrm>
            <a:off x="7586999" y="3488788"/>
            <a:ext cx="4416200" cy="3054847"/>
          </a:xfrm>
          <a:prstGeom prst="rect">
            <a:avLst/>
          </a:prstGeom>
          <a:noFill/>
        </p:spPr>
      </p:pic>
    </p:spTree>
    <p:extLst>
      <p:ext uri="{BB962C8B-B14F-4D97-AF65-F5344CB8AC3E}">
        <p14:creationId xmlns:p14="http://schemas.microsoft.com/office/powerpoint/2010/main" val="3308347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97</TotalTime>
  <Words>635</Words>
  <Application>Microsoft Office PowerPoint</Application>
  <PresentationFormat>Широкоэкранный</PresentationFormat>
  <Paragraphs>63</Paragraphs>
  <Slides>18</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18</vt:i4>
      </vt:variant>
    </vt:vector>
  </HeadingPairs>
  <TitlesOfParts>
    <vt:vector size="26" baseType="lpstr">
      <vt:lpstr>Arial</vt:lpstr>
      <vt:lpstr>Calibri</vt:lpstr>
      <vt:lpstr>Century Gothic</vt:lpstr>
      <vt:lpstr>Times New Roman</vt:lpstr>
      <vt:lpstr>Verdana</vt:lpstr>
      <vt:lpstr>Wingdings</vt:lpstr>
      <vt:lpstr>Wingdings 3</vt:lpstr>
      <vt:lpstr>Легкий дым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Татьяна Воронова</dc:creator>
  <cp:lastModifiedBy>Татьяна Воронова</cp:lastModifiedBy>
  <cp:revision>13</cp:revision>
  <dcterms:created xsi:type="dcterms:W3CDTF">2014-04-20T16:35:15Z</dcterms:created>
  <dcterms:modified xsi:type="dcterms:W3CDTF">2014-10-26T11:05:55Z</dcterms:modified>
</cp:coreProperties>
</file>