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70" r:id="rId5"/>
    <p:sldId id="277" r:id="rId6"/>
    <p:sldId id="278" r:id="rId7"/>
    <p:sldId id="269" r:id="rId8"/>
    <p:sldId id="279" r:id="rId9"/>
    <p:sldId id="280" r:id="rId10"/>
    <p:sldId id="282" r:id="rId11"/>
    <p:sldId id="293" r:id="rId12"/>
    <p:sldId id="281" r:id="rId13"/>
    <p:sldId id="283" r:id="rId14"/>
    <p:sldId id="284" r:id="rId15"/>
    <p:sldId id="285" r:id="rId16"/>
    <p:sldId id="286" r:id="rId17"/>
    <p:sldId id="294" r:id="rId18"/>
    <p:sldId id="288" r:id="rId19"/>
    <p:sldId id="289" r:id="rId20"/>
    <p:sldId id="290" r:id="rId21"/>
    <p:sldId id="291" r:id="rId22"/>
    <p:sldId id="292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3FFE6"/>
    <a:srgbClr val="66FFCC"/>
    <a:srgbClr val="FD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A3A1-76C4-4A6E-B356-227544CCC4A4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4C00-A174-4767-94E1-B64EE20A3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DCAB-98E0-4C9A-91B7-90DE6A07DD3B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6FD6-50E4-442A-836C-888D5D4CC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939-72F9-45D4-A300-4969D88F3486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4011-E12A-49B4-AADE-287549129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2860-0080-493B-BDF2-704A0863AD40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052F-151F-467D-A9A2-1862DE343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64DB-E363-4BA1-B9C1-911426A8FB71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1DBD-C46A-45E7-BB31-04520628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4E7B-AB2E-4375-A241-E6E84174B36B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793C-04E3-4F3D-AF76-B40213D8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742B-4A97-4B60-A864-25FD2AC43FA5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DB0-034F-46DA-AC57-DEC3817F8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09B1-7A6F-480B-BDD5-71B6C2ED0D2D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A0B2-75C2-4FD8-8299-8372D55DC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FF0B-4EDA-4D6C-B980-EA311F7B53D0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6CB7-A1CD-41D3-8808-ADDC51EF0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D533-894A-4FD7-9101-1F4E5E0405C3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4AFE-FCD6-416F-A1D5-E18826A60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1D42-B371-4AE2-8E8F-84CC61CEAD40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A314-4115-4DB9-8F5E-B8AC06645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CE9C83-1EB2-4166-B752-7BA0B7DD4FBA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E67D1D-806B-4992-94D0-797B4693D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ас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138"/>
            <a:ext cx="9144000" cy="6663724"/>
          </a:xfrm>
          <a:prstGeom prst="round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88125" y="5589588"/>
            <a:ext cx="1851025" cy="120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4" descr="D:\рис\стенды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Presquire" pitchFamily="2" charset="0"/>
              </a:rPr>
              <a:t>П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ланирование воспитательно-образовательной работы в соответствии с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Presquire" pitchFamily="2" charset="0"/>
              </a:rPr>
              <a:t> ФГОС ДО</a:t>
            </a:r>
          </a:p>
        </p:txBody>
      </p:sp>
      <p:sp>
        <p:nvSpPr>
          <p:cNvPr id="20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1"/>
            <a:ext cx="3096344" cy="1166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МБОУ «СОШ №4 г. Вельска»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Структурное подразделение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«Детский сад №30 «Ласточка»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201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416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календарно-перспективного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596788"/>
            <a:ext cx="8236424" cy="45293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916832"/>
            <a:ext cx="46085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  <a:r>
              <a:rPr lang="ru-RU" sz="2800" dirty="0" smtClean="0"/>
              <a:t>есяц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429000"/>
            <a:ext cx="48245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Темы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4509120"/>
            <a:ext cx="60486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Взаимодействие 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453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образовательной работы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3607934"/>
              </p:ext>
            </p:extLst>
          </p:nvPr>
        </p:nvGraphicFramePr>
        <p:xfrm>
          <a:off x="457200" y="1600200"/>
          <a:ext cx="8431603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93744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279914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600" dirty="0" smtClean="0"/>
              <a:t>Содержание образовательной работы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7742456"/>
              </p:ext>
            </p:extLst>
          </p:nvPr>
        </p:nvGraphicFramePr>
        <p:xfrm>
          <a:off x="323528" y="1556792"/>
          <a:ext cx="8431603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93744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27991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Социально-коммуникативное 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бесед</a:t>
                      </a:r>
                    </a:p>
                    <a:p>
                      <a:r>
                        <a:rPr lang="ru-RU" sz="1600" dirty="0" smtClean="0"/>
                        <a:t>Темы для проигрывания ситуаций</a:t>
                      </a:r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Досуги </a:t>
                      </a:r>
                    </a:p>
                    <a:p>
                      <a:r>
                        <a:rPr lang="ru-RU" sz="1600" dirty="0" smtClean="0"/>
                        <a:t>Праздники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Освоение правил речевого этикета, норм поведения; формирование представлений о людях;</a:t>
                      </a:r>
                      <a:r>
                        <a:rPr lang="ru-RU" sz="1600" baseline="0" dirty="0" smtClean="0"/>
                        <a:t> формирование представления о родном городе, стране, о профессиях.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21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5079259"/>
              </p:ext>
            </p:extLst>
          </p:nvPr>
        </p:nvGraphicFramePr>
        <p:xfrm>
          <a:off x="457200" y="1196752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181359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Познавательное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наблюдений</a:t>
                      </a:r>
                      <a:r>
                        <a:rPr lang="ru-RU" sz="1600" baseline="0" dirty="0" smtClean="0"/>
                        <a:t> за живой и неживой природой</a:t>
                      </a:r>
                    </a:p>
                    <a:p>
                      <a:r>
                        <a:rPr lang="ru-RU" sz="1600" baseline="0" dirty="0" smtClean="0"/>
                        <a:t>Темы экскурсий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Игровые упражнения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Опыты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Развлечения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Атрибуты</a:t>
                      </a:r>
                      <a:r>
                        <a:rPr lang="ru-RU" sz="1600" baseline="0" dirty="0" smtClean="0"/>
                        <a:t> к играм</a:t>
                      </a:r>
                    </a:p>
                    <a:p>
                      <a:r>
                        <a:rPr lang="ru-RU" sz="1600" baseline="0" dirty="0" smtClean="0"/>
                        <a:t>Атрибуты для выполнения трудовых поручений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</a:p>
                    <a:p>
                      <a:r>
                        <a:rPr lang="ru-RU" sz="1600" baseline="0" dirty="0" smtClean="0"/>
                        <a:t>Игры для самостоятельной деятельности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Познавательно-исследовательская деятельность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Развитие сенсорной культуры</a:t>
                      </a:r>
                    </a:p>
                    <a:p>
                      <a:r>
                        <a:rPr lang="ru-RU" sz="1600" baseline="0" dirty="0" smtClean="0"/>
                        <a:t>Развитие математических представлений</a:t>
                      </a:r>
                    </a:p>
                    <a:p>
                      <a:r>
                        <a:rPr lang="ru-RU" sz="1600" baseline="0" dirty="0" smtClean="0"/>
                        <a:t>Природные объекты и явления, животный мир</a:t>
                      </a:r>
                    </a:p>
                    <a:p>
                      <a:r>
                        <a:rPr lang="ru-RU" sz="1600" baseline="0" dirty="0" smtClean="0"/>
                        <a:t>Человек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15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6897485"/>
              </p:ext>
            </p:extLst>
          </p:nvPr>
        </p:nvGraphicFramePr>
        <p:xfrm>
          <a:off x="467544" y="1268760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908088"/>
                <a:gridCol w="1850442"/>
                <a:gridCol w="309798"/>
                <a:gridCol w="2088232"/>
                <a:gridCol w="360040"/>
                <a:gridCol w="1800199"/>
                <a:gridCol w="294700"/>
              </a:tblGrid>
              <a:tr h="181359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Художественно-эстетическое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для</a:t>
                      </a:r>
                      <a:r>
                        <a:rPr lang="ru-RU" sz="1600" baseline="0" dirty="0" smtClean="0"/>
                        <a:t> продуктивной деятельности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Картины </a:t>
                      </a:r>
                    </a:p>
                    <a:p>
                      <a:r>
                        <a:rPr lang="ru-RU" sz="1600" dirty="0" smtClean="0"/>
                        <a:t>Иллюстрации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Развлечения </a:t>
                      </a:r>
                    </a:p>
                    <a:p>
                      <a:r>
                        <a:rPr lang="ru-RU" sz="1600" baseline="0" dirty="0" smtClean="0"/>
                        <a:t>Досуги </a:t>
                      </a:r>
                    </a:p>
                    <a:p>
                      <a:r>
                        <a:rPr lang="ru-RU" sz="1600" baseline="0" dirty="0" smtClean="0"/>
                        <a:t>Праздники 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Материалы  и инструменты для творчества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</a:p>
                    <a:p>
                      <a:r>
                        <a:rPr lang="ru-RU" sz="1600" baseline="0" dirty="0" smtClean="0"/>
                        <a:t>Игры для самостоятельной деятельности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Рисование</a:t>
                      </a:r>
                    </a:p>
                    <a:p>
                      <a:r>
                        <a:rPr lang="ru-RU" sz="1600" baseline="0" dirty="0" smtClean="0"/>
                        <a:t>Лепка</a:t>
                      </a:r>
                    </a:p>
                    <a:p>
                      <a:r>
                        <a:rPr lang="ru-RU" sz="1600" baseline="0" dirty="0" smtClean="0"/>
                        <a:t>Конструирование</a:t>
                      </a:r>
                    </a:p>
                    <a:p>
                      <a:r>
                        <a:rPr lang="ru-RU" sz="1600" baseline="0" dirty="0" smtClean="0"/>
                        <a:t>Виды и жанры изобразительного творчества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08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0686199"/>
              </p:ext>
            </p:extLst>
          </p:nvPr>
        </p:nvGraphicFramePr>
        <p:xfrm>
          <a:off x="457200" y="1124744"/>
          <a:ext cx="8431603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918432"/>
                <a:gridCol w="1840098"/>
                <a:gridCol w="372774"/>
                <a:gridCol w="2162091"/>
                <a:gridCol w="298219"/>
                <a:gridCol w="1725185"/>
                <a:gridCol w="294700"/>
              </a:tblGrid>
              <a:tr h="183746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70715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Речевое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бесед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Картины </a:t>
                      </a:r>
                    </a:p>
                    <a:p>
                      <a:r>
                        <a:rPr lang="ru-RU" sz="1600" dirty="0" smtClean="0"/>
                        <a:t>Иллюстрации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Темы для книгоиздательства</a:t>
                      </a:r>
                    </a:p>
                    <a:p>
                      <a:r>
                        <a:rPr lang="ru-RU" sz="1600" baseline="0" dirty="0" smtClean="0"/>
                        <a:t>Театрализация</a:t>
                      </a:r>
                    </a:p>
                    <a:p>
                      <a:r>
                        <a:rPr lang="ru-RU" sz="1600" baseline="0" dirty="0" smtClean="0"/>
                        <a:t>Драматизации  </a:t>
                      </a:r>
                    </a:p>
                    <a:p>
                      <a:r>
                        <a:rPr lang="ru-RU" sz="1600" baseline="0" dirty="0" smtClean="0"/>
                        <a:t>Досуги </a:t>
                      </a:r>
                    </a:p>
                    <a:p>
                      <a:r>
                        <a:rPr lang="ru-RU" sz="1600" baseline="0" dirty="0" smtClean="0"/>
                        <a:t>Праздники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Атрибуты</a:t>
                      </a:r>
                      <a:r>
                        <a:rPr lang="ru-RU" sz="1600" baseline="0" dirty="0" smtClean="0"/>
                        <a:t>  для игр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 </a:t>
                      </a:r>
                    </a:p>
                    <a:p>
                      <a:r>
                        <a:rPr lang="ru-RU" sz="1600" baseline="0" dirty="0" smtClean="0"/>
                        <a:t>Игры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Чтение</a:t>
                      </a:r>
                    </a:p>
                    <a:p>
                      <a:r>
                        <a:rPr lang="ru-RU" sz="1600" baseline="0" dirty="0" smtClean="0"/>
                        <a:t>Составление рассказов</a:t>
                      </a:r>
                    </a:p>
                    <a:p>
                      <a:r>
                        <a:rPr lang="ru-RU" sz="1600" baseline="0" dirty="0" smtClean="0"/>
                        <a:t>Пересказ</a:t>
                      </a:r>
                    </a:p>
                    <a:p>
                      <a:r>
                        <a:rPr lang="ru-RU" sz="1600" baseline="0" dirty="0" smtClean="0"/>
                        <a:t>Беседы</a:t>
                      </a:r>
                    </a:p>
                    <a:p>
                      <a:r>
                        <a:rPr lang="ru-RU" sz="1600" baseline="0" dirty="0" smtClean="0"/>
                        <a:t>Заучивание стихов</a:t>
                      </a:r>
                    </a:p>
                    <a:p>
                      <a:r>
                        <a:rPr lang="ru-RU" sz="1600" baseline="0" dirty="0" smtClean="0"/>
                        <a:t>Работа по звуковой и интонационной культуре речи</a:t>
                      </a:r>
                    </a:p>
                    <a:p>
                      <a:r>
                        <a:rPr lang="ru-RU" sz="1600" baseline="0" dirty="0" smtClean="0"/>
                        <a:t>по развитию связной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99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461689"/>
              </p:ext>
            </p:extLst>
          </p:nvPr>
        </p:nvGraphicFramePr>
        <p:xfrm>
          <a:off x="467544" y="1196752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181359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Физическое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Подвижные и</a:t>
                      </a:r>
                      <a:r>
                        <a:rPr lang="ru-RU" sz="1600" dirty="0" smtClean="0"/>
                        <a:t>гры</a:t>
                      </a:r>
                    </a:p>
                    <a:p>
                      <a:r>
                        <a:rPr lang="ru-RU" sz="1600" dirty="0" smtClean="0"/>
                        <a:t>Игры-соревнования</a:t>
                      </a:r>
                    </a:p>
                    <a:p>
                      <a:r>
                        <a:rPr lang="ru-RU" sz="1600" dirty="0" smtClean="0"/>
                        <a:t>Игровые упражнения </a:t>
                      </a:r>
                    </a:p>
                    <a:p>
                      <a:r>
                        <a:rPr lang="ru-RU" sz="1600" baseline="0" dirty="0" smtClean="0"/>
                        <a:t>Утренняя гимнастика</a:t>
                      </a:r>
                    </a:p>
                    <a:p>
                      <a:r>
                        <a:rPr lang="ru-RU" sz="1600" baseline="0" dirty="0" smtClean="0"/>
                        <a:t>Бодрящая гимнастика</a:t>
                      </a:r>
                    </a:p>
                    <a:p>
                      <a:r>
                        <a:rPr lang="ru-RU" sz="1600" baseline="0" dirty="0" smtClean="0"/>
                        <a:t>Закаливание</a:t>
                      </a:r>
                    </a:p>
                    <a:p>
                      <a:r>
                        <a:rPr lang="ru-RU" sz="1600" baseline="0" dirty="0" smtClean="0"/>
                        <a:t>досуги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Физкультурное</a:t>
                      </a:r>
                      <a:r>
                        <a:rPr lang="ru-RU" sz="1600" baseline="0" dirty="0" smtClean="0"/>
                        <a:t> оборудование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Работа по формированию двигательной активности,</a:t>
                      </a:r>
                    </a:p>
                    <a:p>
                      <a:r>
                        <a:rPr lang="ru-RU" sz="1600" baseline="0" dirty="0" smtClean="0"/>
                        <a:t>На формирование начальных представлений о спорте;</a:t>
                      </a:r>
                    </a:p>
                    <a:p>
                      <a:r>
                        <a:rPr lang="ru-RU" sz="1600" baseline="0" dirty="0" smtClean="0"/>
                        <a:t>На овладение подвижными играми.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85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Содержание календарно-перспективного плана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2348880"/>
            <a:ext cx="4824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Февраль 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717032"/>
            <a:ext cx="5760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Транспорт, </a:t>
            </a:r>
            <a:r>
              <a:rPr lang="ru-RU" sz="3200" dirty="0" smtClean="0"/>
              <a:t>п</a:t>
            </a:r>
            <a:r>
              <a:rPr lang="ru-RU" sz="3200" dirty="0" smtClean="0"/>
              <a:t>рофессия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013176"/>
            <a:ext cx="69847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Азбука светофора, День Защитника Отечества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2268658"/>
              </p:ext>
            </p:extLst>
          </p:nvPr>
        </p:nvGraphicFramePr>
        <p:xfrm>
          <a:off x="467544" y="1196752"/>
          <a:ext cx="8431603" cy="490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84176"/>
                <a:gridCol w="1584176"/>
                <a:gridCol w="288032"/>
                <a:gridCol w="2009043"/>
                <a:gridCol w="298219"/>
                <a:gridCol w="1725185"/>
                <a:gridCol w="294700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1086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Социально-коммуникативное 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Способствовать освоению культуры общения со взрослыми и сверстниками, проявлению эмоциональной отзывчивости.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1.Чтение</a:t>
                      </a:r>
                    </a:p>
                    <a:p>
                      <a:r>
                        <a:rPr lang="ru-RU" sz="1200" dirty="0" smtClean="0"/>
                        <a:t> С. Михалкова «Дядя Степа»</a:t>
                      </a:r>
                    </a:p>
                    <a:p>
                      <a:r>
                        <a:rPr lang="ru-RU" sz="1200" dirty="0" smtClean="0"/>
                        <a:t>2. Игры </a:t>
                      </a:r>
                    </a:p>
                    <a:p>
                      <a:r>
                        <a:rPr lang="ru-RU" sz="1200" dirty="0" smtClean="0"/>
                        <a:t>«Автобус»</a:t>
                      </a:r>
                    </a:p>
                    <a:p>
                      <a:r>
                        <a:rPr lang="ru-RU" sz="1200" dirty="0" smtClean="0"/>
                        <a:t>«Подбери синоним (антоним)</a:t>
                      </a:r>
                      <a:r>
                        <a:rPr lang="ru-RU" sz="1200" baseline="0" dirty="0" smtClean="0"/>
                        <a:t> – 31/97</a:t>
                      </a:r>
                    </a:p>
                    <a:p>
                      <a:r>
                        <a:rPr lang="ru-RU" sz="1200" baseline="0" dirty="0" smtClean="0"/>
                        <a:t>3. Ситуации </a:t>
                      </a:r>
                    </a:p>
                    <a:p>
                      <a:r>
                        <a:rPr lang="ru-RU" sz="1200" baseline="0" dirty="0" smtClean="0"/>
                        <a:t>«Мы звоним…»</a:t>
                      </a:r>
                    </a:p>
                    <a:p>
                      <a:r>
                        <a:rPr lang="ru-RU" sz="1200" baseline="0" dirty="0" smtClean="0"/>
                        <a:t>4. Общение</a:t>
                      </a:r>
                    </a:p>
                    <a:p>
                      <a:r>
                        <a:rPr lang="ru-RU" sz="1200" baseline="0" dirty="0" smtClean="0"/>
                        <a:t>«Как звонить в пожарную часть»</a:t>
                      </a:r>
                    </a:p>
                    <a:p>
                      <a:r>
                        <a:rPr lang="ru-RU" sz="1200" baseline="0" dirty="0" smtClean="0"/>
                        <a:t>5. Загадки о вежливых словах</a:t>
                      </a:r>
                    </a:p>
                    <a:p>
                      <a:r>
                        <a:rPr lang="ru-RU" sz="1200" baseline="0" dirty="0" smtClean="0"/>
                        <a:t>6. Тематические беседы</a:t>
                      </a:r>
                    </a:p>
                    <a:p>
                      <a:r>
                        <a:rPr lang="ru-RU" sz="1200" baseline="0" dirty="0" smtClean="0"/>
                        <a:t>«Тот герой – кто за Родину горой»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dirty="0" smtClean="0"/>
                        <a:t>Игру «Кому</a:t>
                      </a:r>
                      <a:r>
                        <a:rPr lang="ru-RU" sz="1200" baseline="0" dirty="0" smtClean="0"/>
                        <a:t> что нужно?»</a:t>
                      </a:r>
                    </a:p>
                    <a:p>
                      <a:r>
                        <a:rPr lang="ru-RU" sz="1200" baseline="0" dirty="0" smtClean="0"/>
                        <a:t>Книгу С. Михалкова «Дядя Степа»</a:t>
                      </a:r>
                    </a:p>
                    <a:p>
                      <a:r>
                        <a:rPr lang="ru-RU" sz="1200" baseline="0" dirty="0" smtClean="0"/>
                        <a:t>Иллюстрации с разными видами труда</a:t>
                      </a:r>
                    </a:p>
                    <a:p>
                      <a:r>
                        <a:rPr lang="ru-RU" sz="1200" baseline="0" dirty="0" smtClean="0"/>
                        <a:t>Карту города Вельска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«Добрые слова» 126/23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Кто кем был?29/91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Как вести себя в общественных местах. 4/49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08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7493850"/>
              </p:ext>
            </p:extLst>
          </p:nvPr>
        </p:nvGraphicFramePr>
        <p:xfrm>
          <a:off x="457200" y="1340768"/>
          <a:ext cx="8431603" cy="50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512168"/>
                <a:gridCol w="1800200"/>
                <a:gridCol w="360040"/>
                <a:gridCol w="1872208"/>
                <a:gridCol w="288032"/>
                <a:gridCol w="1645839"/>
                <a:gridCol w="294700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56272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Познавательное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r>
                        <a:rPr lang="ru-RU" sz="1200" baseline="0" dirty="0" smtClean="0"/>
                        <a:t> Продолжать  формировать умение  пересчитывать и отсчитывать по единице  при решении задач и примеров.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1.  Игры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На развитие логического мышления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лабиринты;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«собери квадрат»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на </a:t>
                      </a:r>
                      <a:r>
                        <a:rPr lang="ru-RU" sz="1200" baseline="0" dirty="0" err="1" smtClean="0"/>
                        <a:t>геовизоре</a:t>
                      </a:r>
                      <a:r>
                        <a:rPr lang="ru-RU" sz="1200" baseline="0" dirty="0" smtClean="0"/>
                        <a:t>  (по схеме нарисуй фигуру)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«нетающие  льдинки» (выложи транспорт)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aseline="0" dirty="0" smtClean="0"/>
                        <a:t>2.  работа в тетради;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aseline="0" dirty="0" smtClean="0"/>
                        <a:t> 3. игровые задачи для дошкольников 23/27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baseline="0" dirty="0" err="1" smtClean="0"/>
                        <a:t>Геовизор</a:t>
                      </a:r>
                      <a:r>
                        <a:rPr lang="ru-RU" sz="1200" baseline="0" dirty="0" smtClean="0"/>
                        <a:t>, счетные палочки; схемы для выполнений заданий на </a:t>
                      </a:r>
                      <a:r>
                        <a:rPr lang="ru-RU" sz="1200" baseline="0" dirty="0" err="1" smtClean="0"/>
                        <a:t>геовизоре</a:t>
                      </a:r>
                      <a:r>
                        <a:rPr lang="ru-RU" sz="1200" baseline="0" dirty="0" smtClean="0"/>
                        <a:t>.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1.  Работа с </a:t>
                      </a:r>
                      <a:r>
                        <a:rPr lang="ru-RU" sz="1200" baseline="0" dirty="0" err="1" smtClean="0"/>
                        <a:t>геовизором</a:t>
                      </a:r>
                      <a:r>
                        <a:rPr lang="ru-RU" sz="1200" baseline="0" dirty="0" smtClean="0"/>
                        <a:t> 159/260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2.  Решение задач и запись в тетради  + объемные фигуры 159/261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3. Сравнение схем сравнения по объему  (тетрадь «Раз-ступенька» стр. 34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73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88" y="285750"/>
            <a:ext cx="6143625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Условия, соблюдаемые при планировании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071688"/>
            <a:ext cx="3733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Объективная оценка уровня своей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1989138"/>
            <a:ext cx="3367088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Выделение целей и задач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500438"/>
            <a:ext cx="4286250" cy="1296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Четкое представление результатов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4214813"/>
            <a:ext cx="3681413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Выбор оптимальных путей, средств и методов</a:t>
            </a: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flipH="1">
            <a:off x="4168775" y="1428750"/>
            <a:ext cx="1050925" cy="1158875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flipH="1">
            <a:off x="4356100" y="1484313"/>
            <a:ext cx="863600" cy="2578100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>
            <a:off x="5191126" y="1428750"/>
            <a:ext cx="244474" cy="28019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5219700" y="1428750"/>
            <a:ext cx="778112" cy="585054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193756"/>
              </p:ext>
            </p:extLst>
          </p:nvPr>
        </p:nvGraphicFramePr>
        <p:xfrm>
          <a:off x="539552" y="1355275"/>
          <a:ext cx="8431603" cy="546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656184"/>
                <a:gridCol w="1656184"/>
                <a:gridCol w="360040"/>
                <a:gridCol w="2016224"/>
                <a:gridCol w="288032"/>
                <a:gridCol w="1584175"/>
                <a:gridCol w="294700"/>
              </a:tblGrid>
              <a:tr h="13536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01167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Художественно-эстетическое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Способствовать</a:t>
                      </a:r>
                      <a:r>
                        <a:rPr lang="ru-RU" sz="1200" baseline="0" dirty="0" smtClean="0"/>
                        <a:t> освоению техники симметричного, силуэтного, многослойного вырезания.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2.  Совершенствовать навыки оформления поздравительных открыток.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 1. Темы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«Самолеты</a:t>
                      </a:r>
                      <a:r>
                        <a:rPr lang="ru-RU" sz="1200" baseline="0" dirty="0" smtClean="0"/>
                        <a:t> в небе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«Открытка</a:t>
                      </a:r>
                      <a:r>
                        <a:rPr lang="ru-RU" sz="1200" baseline="0" dirty="0" smtClean="0"/>
                        <a:t> папе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2. Рассматривание</a:t>
                      </a:r>
                      <a:r>
                        <a:rPr lang="ru-RU" sz="1200" baseline="0" dirty="0" smtClean="0"/>
                        <a:t>  картин и иллюстраций о празднике  «День Защитника Отечества»</a:t>
                      </a:r>
                      <a:endParaRPr lang="ru-RU" sz="1200" dirty="0" smtClean="0"/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3. Рисование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 «по сырому» - «Праздничный</a:t>
                      </a:r>
                      <a:r>
                        <a:rPr lang="ru-RU" sz="1200" baseline="0" dirty="0" smtClean="0"/>
                        <a:t> салют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4. Чтение  Б. Никольского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«Как живет аэродром»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5. Игры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«Четвертый</a:t>
                      </a:r>
                      <a:r>
                        <a:rPr lang="ru-RU" sz="1200" baseline="0" dirty="0" smtClean="0"/>
                        <a:t> лишний»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«Подбери предмет к признаку» (на классификацию видов транспорта)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6. Оригами  «Лодка», «Парусник», «Машинки»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</a:t>
                      </a:r>
                    </a:p>
                    <a:p>
                      <a:r>
                        <a:rPr lang="ru-RU" sz="1200" dirty="0" smtClean="0"/>
                        <a:t>Бумагу для рисования </a:t>
                      </a:r>
                    </a:p>
                    <a:p>
                      <a:r>
                        <a:rPr lang="ru-RU" sz="1200" baseline="0" dirty="0" smtClean="0"/>
                        <a:t>Иллюстрации с изображением разных видов транспорта</a:t>
                      </a:r>
                    </a:p>
                    <a:p>
                      <a:r>
                        <a:rPr lang="ru-RU" sz="1200" baseline="0" dirty="0" smtClean="0"/>
                        <a:t>Палитру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Схемы последовательного сгибания бумаги для </a:t>
                      </a:r>
                      <a:r>
                        <a:rPr lang="ru-RU" sz="1200" baseline="0" dirty="0" smtClean="0"/>
                        <a:t> вырезания  деталей транспорта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Книгу</a:t>
                      </a:r>
                      <a:r>
                        <a:rPr lang="ru-RU" sz="1200" baseline="0" dirty="0" smtClean="0"/>
                        <a:t>  Б. Никольского «Как живет аэродром»</a:t>
                      </a:r>
                    </a:p>
                    <a:p>
                      <a:r>
                        <a:rPr lang="ru-RU" sz="1200" baseline="0" dirty="0" smtClean="0"/>
                        <a:t>Игры «</a:t>
                      </a:r>
                      <a:r>
                        <a:rPr lang="ru-RU" sz="1200" baseline="0" dirty="0" err="1" smtClean="0"/>
                        <a:t>Лего</a:t>
                      </a:r>
                      <a:r>
                        <a:rPr lang="ru-RU" sz="1200" baseline="0" dirty="0" smtClean="0"/>
                        <a:t>» </a:t>
                      </a:r>
                      <a:r>
                        <a:rPr lang="ru-RU" sz="1200" baseline="0" dirty="0" smtClean="0"/>
                        <a:t>: комплекты </a:t>
                      </a:r>
                      <a:r>
                        <a:rPr lang="ru-RU" sz="1200" baseline="0" dirty="0" smtClean="0"/>
                        <a:t>«Аэропорт»,  «Автомобильная заправка», </a:t>
                      </a:r>
                      <a:r>
                        <a:rPr lang="ru-RU" sz="1200" baseline="0" dirty="0" smtClean="0"/>
                        <a:t>«Морской порт</a:t>
                      </a:r>
                      <a:r>
                        <a:rPr lang="ru-RU" sz="1200" baseline="0" dirty="0" smtClean="0"/>
                        <a:t>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«Пожарная машина спешит на пожар 159/448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«Военная техника»  лепка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«Алые паруса» 159/582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20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Содержание образовательной работы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665929"/>
              </p:ext>
            </p:extLst>
          </p:nvPr>
        </p:nvGraphicFramePr>
        <p:xfrm>
          <a:off x="467544" y="1081296"/>
          <a:ext cx="8431603" cy="570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656184"/>
                <a:gridCol w="1584176"/>
                <a:gridCol w="432048"/>
                <a:gridCol w="2088232"/>
                <a:gridCol w="288032"/>
                <a:gridCol w="1429815"/>
                <a:gridCol w="294700"/>
              </a:tblGrid>
              <a:tr h="12215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4222543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Речевое 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Развивать</a:t>
                      </a:r>
                      <a:r>
                        <a:rPr lang="ru-RU" sz="1200" baseline="0" dirty="0" smtClean="0"/>
                        <a:t> связную речь детей, учить придумывать рассказы и сказки на заданную тему по серии сюжетных картинок.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Чтение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Рассказа Л. Толстого «Прыжок», </a:t>
                      </a:r>
                      <a:r>
                        <a:rPr lang="ru-RU" sz="1200" baseline="0" dirty="0" smtClean="0"/>
                        <a:t>хрестоматия,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Стр</a:t>
                      </a:r>
                      <a:r>
                        <a:rPr lang="ru-RU" sz="1200" baseline="0" dirty="0" smtClean="0"/>
                        <a:t>. 235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2. Беседа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 «Хорошие поступки»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3. Книжка-малышка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«Наземный транспорт»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4. Заучивание стихотворение  «Дуют ветры в феврале»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5. Игры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«Отгадай  по загадку – составь отгадку» - транспорт, рода войск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«Составь рассказ по картинкам»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«Вещи и их хозяева»</a:t>
                      </a:r>
                    </a:p>
                    <a:p>
                      <a:pPr marL="0" indent="0"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None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dirty="0" smtClean="0"/>
                        <a:t>Настольный театр для сказки </a:t>
                      </a:r>
                      <a:r>
                        <a:rPr lang="ru-RU" sz="1200" dirty="0" smtClean="0"/>
                        <a:t>«Каша</a:t>
                      </a:r>
                      <a:r>
                        <a:rPr lang="ru-RU" sz="1200" baseline="0" dirty="0" smtClean="0"/>
                        <a:t> из топора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Фуражки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, бескозырки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Иллюстрации </a:t>
                      </a:r>
                      <a:r>
                        <a:rPr lang="ru-RU" sz="1200" baseline="0" dirty="0" smtClean="0"/>
                        <a:t> с  изображением разных родов </a:t>
                      </a:r>
                      <a:r>
                        <a:rPr lang="ru-RU" sz="1200" baseline="0" dirty="0" smtClean="0"/>
                        <a:t>войск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Книга Л. Толстого «Прыжок», 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Портрет </a:t>
                      </a:r>
                      <a:r>
                        <a:rPr lang="ru-RU" sz="1200" baseline="0" dirty="0" smtClean="0"/>
                        <a:t>Л. Н</a:t>
                      </a:r>
                      <a:r>
                        <a:rPr lang="ru-RU" sz="1200" baseline="0" dirty="0" smtClean="0"/>
                        <a:t>. </a:t>
                      </a:r>
                      <a:r>
                        <a:rPr lang="ru-RU" sz="1200" baseline="0" dirty="0" smtClean="0"/>
                        <a:t>Толстого</a:t>
                      </a:r>
                    </a:p>
                    <a:p>
                      <a:r>
                        <a:rPr lang="ru-RU" sz="1200" baseline="0" dirty="0" smtClean="0"/>
                        <a:t>Дж. </a:t>
                      </a:r>
                      <a:r>
                        <a:rPr lang="ru-RU" sz="1200" baseline="0" dirty="0" err="1" smtClean="0"/>
                        <a:t>Родари</a:t>
                      </a:r>
                      <a:r>
                        <a:rPr lang="ru-RU" sz="1200" baseline="0" dirty="0" smtClean="0"/>
                        <a:t> «Чем пахнут ремесла?»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Схемы последовательности составления  рассказов и сказок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Почему люди трудятся вместе 67/147</a:t>
                      </a: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Составление </a:t>
                      </a:r>
                      <a:r>
                        <a:rPr lang="ru-RU" sz="1200" baseline="0" dirty="0" smtClean="0"/>
                        <a:t> загадок о транспорте 57/124</a:t>
                      </a: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0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08470"/>
              </p:ext>
            </p:extLst>
          </p:nvPr>
        </p:nvGraphicFramePr>
        <p:xfrm>
          <a:off x="467544" y="1196752"/>
          <a:ext cx="8431603" cy="49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12168"/>
                <a:gridCol w="1800200"/>
                <a:gridCol w="360040"/>
                <a:gridCol w="1944216"/>
                <a:gridCol w="288032"/>
                <a:gridCol w="1584175"/>
                <a:gridCol w="294700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11440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Физическое 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Формировать умение ходить на лыжах переменным шагом.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Подвижные и</a:t>
                      </a:r>
                      <a:r>
                        <a:rPr lang="ru-RU" sz="1200" dirty="0" smtClean="0"/>
                        <a:t>гры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«Снайперы», «Мороз – Красный нос»</a:t>
                      </a:r>
                    </a:p>
                    <a:p>
                      <a:r>
                        <a:rPr lang="ru-RU" sz="1200" dirty="0" smtClean="0"/>
                        <a:t>Игры-соревнования</a:t>
                      </a:r>
                    </a:p>
                    <a:p>
                      <a:r>
                        <a:rPr lang="ru-RU" sz="1200" dirty="0" smtClean="0"/>
                        <a:t>с санками, лыжами</a:t>
                      </a:r>
                    </a:p>
                    <a:p>
                      <a:r>
                        <a:rPr lang="ru-RU" sz="1200" dirty="0" smtClean="0"/>
                        <a:t>Игровые упражнения </a:t>
                      </a:r>
                    </a:p>
                    <a:p>
                      <a:r>
                        <a:rPr lang="ru-RU" sz="1200" dirty="0" smtClean="0"/>
                        <a:t>«Лыжники», «Скользящий шаг»</a:t>
                      </a:r>
                    </a:p>
                    <a:p>
                      <a:r>
                        <a:rPr lang="ru-RU" sz="1200" baseline="0" dirty="0" smtClean="0"/>
                        <a:t>Утренняя гимнастика</a:t>
                      </a:r>
                    </a:p>
                    <a:p>
                      <a:r>
                        <a:rPr lang="ru-RU" sz="1200" baseline="0" dirty="0" smtClean="0"/>
                        <a:t>С флажками 117/53</a:t>
                      </a:r>
                    </a:p>
                    <a:p>
                      <a:r>
                        <a:rPr lang="ru-RU" sz="1200" baseline="0" dirty="0" smtClean="0"/>
                        <a:t>С палками 117/50</a:t>
                      </a:r>
                    </a:p>
                    <a:p>
                      <a:r>
                        <a:rPr lang="ru-RU" sz="1200" baseline="0" dirty="0" smtClean="0"/>
                        <a:t>Физкультминутки на занятиях 159/370, 344, 343</a:t>
                      </a:r>
                    </a:p>
                    <a:p>
                      <a:r>
                        <a:rPr lang="ru-RU" sz="1200" baseline="0" dirty="0" smtClean="0"/>
                        <a:t>Бодрящая гимнастика</a:t>
                      </a:r>
                    </a:p>
                    <a:p>
                      <a:r>
                        <a:rPr lang="ru-RU" sz="1200" baseline="0" dirty="0" smtClean="0"/>
                        <a:t>Закаливание</a:t>
                      </a:r>
                    </a:p>
                    <a:p>
                      <a:r>
                        <a:rPr lang="ru-RU" sz="1200" baseline="0" dirty="0" smtClean="0"/>
                        <a:t>  </a:t>
                      </a:r>
                      <a:r>
                        <a:rPr lang="ru-RU" sz="1200" baseline="0" dirty="0" smtClean="0"/>
                        <a:t>Физкультурный досуг </a:t>
                      </a:r>
                    </a:p>
                    <a:p>
                      <a:r>
                        <a:rPr lang="ru-RU" sz="1200" baseline="0" dirty="0" smtClean="0"/>
                        <a:t>«Мы – защитники!»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на улицу</a:t>
                      </a:r>
                    </a:p>
                    <a:p>
                      <a:r>
                        <a:rPr lang="ru-RU" sz="1200" dirty="0" smtClean="0"/>
                        <a:t>Санки, лыжи, лопаты</a:t>
                      </a:r>
                    </a:p>
                    <a:p>
                      <a:r>
                        <a:rPr lang="ru-RU" sz="1200" dirty="0" smtClean="0"/>
                        <a:t>В группу</a:t>
                      </a:r>
                    </a:p>
                    <a:p>
                      <a:r>
                        <a:rPr lang="ru-RU" sz="1200" dirty="0" smtClean="0"/>
                        <a:t> маты, мячи, кегли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Основные виды движений</a:t>
                      </a:r>
                    </a:p>
                    <a:p>
                      <a:r>
                        <a:rPr lang="ru-RU" sz="1200" baseline="0" dirty="0" smtClean="0"/>
                        <a:t>1. Катание на лыжах переменным шагом 117/60, 62.63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01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724" y="1600200"/>
            <a:ext cx="621055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886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при составлении плана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воспитательно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-образовательной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557338"/>
            <a:ext cx="3176588" cy="1728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Принцип развивающего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8400" y="1773238"/>
            <a:ext cx="4608513" cy="1584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Принцип интеграции образовательных областей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3789363"/>
            <a:ext cx="3214688" cy="2854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Комплексно-тематический принцип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4300" y="4221163"/>
            <a:ext cx="4852988" cy="1871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200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Принцип единства воспитательных, развивающих и обучающих целей и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Планирование психолого-педагогической работы: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Социально-коммуникативное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Познавательное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Речевое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Художественно-эстетическое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Физическое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развитие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Социально-коммуникативное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2060575"/>
            <a:ext cx="58134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Развитие общения и взаимодействия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052513"/>
            <a:ext cx="8351838" cy="720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моральных и нравственных ценностей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4724400"/>
            <a:ext cx="8208962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Формирование основ безопасности в быту, социуме, природе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3068638"/>
            <a:ext cx="8135938" cy="1081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семье, Родине, Отечестве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Познавательное развитие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125538"/>
            <a:ext cx="8643937" cy="1223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</a:t>
            </a:r>
            <a:r>
              <a:rPr lang="ru-RU" sz="2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представлений о себе, других людях,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объектах окружающей действительности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2636838"/>
            <a:ext cx="9001125" cy="1728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свойствах и отношениях объектов окружающего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4581525"/>
            <a:ext cx="8643937" cy="172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планете Земля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Речевое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80928"/>
            <a:ext cx="59766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Развитие культуры речи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" y="1484784"/>
            <a:ext cx="774434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Владение речью как средством общения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4293096"/>
            <a:ext cx="78872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Подготовка к обучению грамоте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4"/>
            <a:ext cx="8229600" cy="7658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Художественно-эстетическое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687796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Восприятие и понимание произведений искусства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212976"/>
            <a:ext cx="70567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Формирование представлений о видах искусства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869160"/>
            <a:ext cx="70567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самостоятельной творческой деятельности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32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988840"/>
            <a:ext cx="720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двигательного опыта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429000"/>
            <a:ext cx="74168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представлений о видах спорта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955753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норм и правил здорового образа жизни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1391</Words>
  <Application>Microsoft Office PowerPoint</Application>
  <PresentationFormat>Экран (4:3)</PresentationFormat>
  <Paragraphs>353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Планирование воспитательно-образовательной работы в соответствии с ФГОС ДО</vt:lpstr>
      <vt:lpstr>Слайд 2</vt:lpstr>
      <vt:lpstr>Требования при составлении плана воспитательно-образовательной работы</vt:lpstr>
      <vt:lpstr>Планирование психолого-педагогической работы: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</vt:lpstr>
      <vt:lpstr>Модель календарно-перспективного планирования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календарно-перспективного плана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Благодарю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166</cp:revision>
  <dcterms:created xsi:type="dcterms:W3CDTF">2012-10-16T10:45:15Z</dcterms:created>
  <dcterms:modified xsi:type="dcterms:W3CDTF">2014-01-20T12:06:14Z</dcterms:modified>
</cp:coreProperties>
</file>