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303" r:id="rId3"/>
    <p:sldId id="302" r:id="rId4"/>
    <p:sldId id="289" r:id="rId5"/>
    <p:sldId id="290" r:id="rId6"/>
    <p:sldId id="291" r:id="rId7"/>
    <p:sldId id="292" r:id="rId8"/>
    <p:sldId id="301" r:id="rId9"/>
    <p:sldId id="294" r:id="rId10"/>
    <p:sldId id="295" r:id="rId11"/>
    <p:sldId id="300" r:id="rId12"/>
    <p:sldId id="296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Автор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9619" autoAdjust="0"/>
  </p:normalViewPr>
  <p:slideViewPr>
    <p:cSldViewPr>
      <p:cViewPr varScale="1">
        <p:scale>
          <a:sx n="59" d="100"/>
          <a:sy n="59" d="100"/>
        </p:scale>
        <p:origin x="-936" y="-78"/>
      </p:cViewPr>
      <p:guideLst>
        <p:guide orient="horz" pos="2160"/>
        <p:guide pos="3840"/>
        <p:guide pos="6816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0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pPr/>
              <a:t>31.10.2013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pPr/>
              <a:t>31.10.2013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31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Может потребоваться несколько слайдов.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3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582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Может потребоваться несколько слайдов.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8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11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en-US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Может потребоваться несколько слайдов.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en-US" sz="1200" b="0" i="0">
                <a:latin typeface="Corbel"/>
                <a:ea typeface="+mn-ea"/>
                <a:cs typeface="+mn-cs"/>
              </a:rPr>
              <a:pPr algn="r" defTabSz="914400">
                <a:buNone/>
              </a:pPr>
              <a:t>11</a:t>
            </a:fld>
            <a:endParaRPr lang="en-US" sz="1200" b="0" i="0"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11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31.10.2013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93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31.10.2013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31.10.2013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31.10.2013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31.10.2013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31.10.2013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альтернативного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31.10.2013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ru-RU" smtClean="0"/>
              <a:pPr/>
              <a:t>31.10.2013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707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31.10.2013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708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31.10.2013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31.10.2013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31.10.2013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31.10.2013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ru.wikipedia.org/wiki/191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26_%D0%B0%D0%B2%D0%B3%D1%83%D1%81%D1%82%D0%B0" TargetMode="External"/><Relationship Id="rId5" Type="http://schemas.openxmlformats.org/officeDocument/2006/relationships/hyperlink" Target="http://ru.wikipedia.org/wiki/1842" TargetMode="External"/><Relationship Id="rId4" Type="http://schemas.openxmlformats.org/officeDocument/2006/relationships/hyperlink" Target="http://ru.wikipedia.org/wiki/11_%D1%8F%D0%BD%D0%B2%D0%B0%D1%80%D1%8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25_%D0%BD%D0%BE%D1%8F%D0%B1%D1%80%D1%8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19" TargetMode="External"/><Relationship Id="rId5" Type="http://schemas.openxmlformats.org/officeDocument/2006/relationships/hyperlink" Target="http://ru.wikipedia.org/wiki/11_%D0%B0%D0%B2%D0%B3%D1%83%D1%81%D1%82%D0%B0" TargetMode="External"/><Relationship Id="rId4" Type="http://schemas.openxmlformats.org/officeDocument/2006/relationships/hyperlink" Target="http://ru.wikipedia.org/wiki/183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83432" y="4797152"/>
            <a:ext cx="9684569" cy="114644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Gabriola" pitchFamily="82" charset="0"/>
              </a:rPr>
              <a:t>Управленческий проект Бакулиной О.В.</a:t>
            </a:r>
            <a:endParaRPr lang="ru-RU" sz="54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8093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uzzle-clipart_431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700577">
            <a:off x="3944688" y="1225673"/>
            <a:ext cx="955095" cy="906930"/>
          </a:xfrm>
          <a:prstGeom prst="rect">
            <a:avLst/>
          </a:prstGeom>
        </p:spPr>
      </p:pic>
      <p:pic>
        <p:nvPicPr>
          <p:cNvPr id="6" name="Рисунок 5" descr="puzzle-clipart_4310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3952" y="908720"/>
            <a:ext cx="965100" cy="846544"/>
          </a:xfrm>
          <a:prstGeom prst="rect">
            <a:avLst/>
          </a:prstGeom>
        </p:spPr>
      </p:pic>
      <p:pic>
        <p:nvPicPr>
          <p:cNvPr id="7" name="Рисунок 6" descr="puzzle-clipart_4310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252299">
            <a:off x="3585694" y="4329088"/>
            <a:ext cx="862218" cy="798478"/>
          </a:xfrm>
          <a:prstGeom prst="rect">
            <a:avLst/>
          </a:prstGeom>
        </p:spPr>
      </p:pic>
      <p:pic>
        <p:nvPicPr>
          <p:cNvPr id="8" name="Рисунок 7" descr="puzzle-clipart_4310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186637">
            <a:off x="2995545" y="2763478"/>
            <a:ext cx="869698" cy="809091"/>
          </a:xfrm>
          <a:prstGeom prst="rect">
            <a:avLst/>
          </a:prstGeom>
        </p:spPr>
      </p:pic>
      <p:pic>
        <p:nvPicPr>
          <p:cNvPr id="9" name="Рисунок 8" descr="puzzle-clipart_4310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8137297" y="2755855"/>
            <a:ext cx="905931" cy="956078"/>
          </a:xfrm>
          <a:prstGeom prst="rect">
            <a:avLst/>
          </a:prstGeom>
        </p:spPr>
      </p:pic>
      <p:pic>
        <p:nvPicPr>
          <p:cNvPr id="10" name="Рисунок 9" descr="puzzle-clipart_43105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3842009">
            <a:off x="7525369" y="1388354"/>
            <a:ext cx="905931" cy="862827"/>
          </a:xfrm>
          <a:prstGeom prst="rect">
            <a:avLst/>
          </a:prstGeom>
        </p:spPr>
      </p:pic>
      <p:pic>
        <p:nvPicPr>
          <p:cNvPr id="11" name="Рисунок 10" descr="puzzle-clipart_43105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8235520">
            <a:off x="7601679" y="4355615"/>
            <a:ext cx="905931" cy="759767"/>
          </a:xfrm>
          <a:prstGeom prst="rect">
            <a:avLst/>
          </a:prstGeom>
        </p:spPr>
      </p:pic>
      <p:pic>
        <p:nvPicPr>
          <p:cNvPr id="12" name="Рисунок 11" descr="i (1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27848" y="2420888"/>
            <a:ext cx="2160240" cy="1722487"/>
          </a:xfrm>
          <a:prstGeom prst="rect">
            <a:avLst/>
          </a:prstGeom>
        </p:spPr>
      </p:pic>
      <p:sp>
        <p:nvSpPr>
          <p:cNvPr id="13" name="Умножение 12"/>
          <p:cNvSpPr/>
          <p:nvPr/>
        </p:nvSpPr>
        <p:spPr>
          <a:xfrm>
            <a:off x="3215680" y="3717032"/>
            <a:ext cx="1584176" cy="18505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множение 13"/>
          <p:cNvSpPr/>
          <p:nvPr/>
        </p:nvSpPr>
        <p:spPr>
          <a:xfrm>
            <a:off x="2639616" y="2204864"/>
            <a:ext cx="1584176" cy="18505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множение 14"/>
          <p:cNvSpPr/>
          <p:nvPr/>
        </p:nvSpPr>
        <p:spPr>
          <a:xfrm>
            <a:off x="7104112" y="908720"/>
            <a:ext cx="1584176" cy="18505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>
            <a:off x="7680176" y="2276872"/>
            <a:ext cx="1584176" cy="18505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множение 16"/>
          <p:cNvSpPr/>
          <p:nvPr/>
        </p:nvSpPr>
        <p:spPr>
          <a:xfrm>
            <a:off x="7176120" y="3861048"/>
            <a:ext cx="1584176" cy="18505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множение 17"/>
          <p:cNvSpPr/>
          <p:nvPr/>
        </p:nvSpPr>
        <p:spPr>
          <a:xfrm>
            <a:off x="3719736" y="692696"/>
            <a:ext cx="1584176" cy="18505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множение 18"/>
          <p:cNvSpPr/>
          <p:nvPr/>
        </p:nvSpPr>
        <p:spPr>
          <a:xfrm>
            <a:off x="5375920" y="332656"/>
            <a:ext cx="1584176" cy="18505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hediye4-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67608" y="260648"/>
            <a:ext cx="6552728" cy="5904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tevejo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376" y="476672"/>
            <a:ext cx="3960440" cy="3726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392" y="4437112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0070C0"/>
                </a:solidFill>
              </a:rPr>
              <a:t>(</a:t>
            </a:r>
            <a:r>
              <a:rPr lang="ru-RU" sz="2400" b="1" u="sng" dirty="0" smtClean="0">
                <a:solidFill>
                  <a:srgbClr val="0070C0"/>
                </a:solidFill>
                <a:latin typeface="Gabriola" pitchFamily="82" charset="0"/>
              </a:rPr>
              <a:t>24 февраля 1955 </a:t>
            </a:r>
            <a:r>
              <a:rPr lang="ru-RU" sz="2400" b="1" dirty="0" smtClean="0">
                <a:solidFill>
                  <a:srgbClr val="0070C0"/>
                </a:solidFill>
                <a:latin typeface="Gabriola" pitchFamily="82" charset="0"/>
              </a:rPr>
              <a:t>— </a:t>
            </a:r>
            <a:r>
              <a:rPr lang="ru-RU" sz="2400" b="1" u="sng" dirty="0" smtClean="0">
                <a:solidFill>
                  <a:srgbClr val="0070C0"/>
                </a:solidFill>
                <a:latin typeface="Gabriola" pitchFamily="82" charset="0"/>
              </a:rPr>
              <a:t>5 октября 2011)</a:t>
            </a:r>
          </a:p>
          <a:p>
            <a:pPr algn="ctr"/>
            <a:r>
              <a:rPr lang="ru-RU" sz="2400" b="1" dirty="0" smtClean="0">
                <a:latin typeface="Gabriola" pitchFamily="82" charset="0"/>
              </a:rPr>
              <a:t>американский предприниматель, один из основателей корпорации </a:t>
            </a:r>
            <a:r>
              <a:rPr lang="en-US" sz="2400" b="1" dirty="0" smtClean="0">
                <a:latin typeface="Gabriola" pitchFamily="82" charset="0"/>
              </a:rPr>
              <a:t>Apple</a:t>
            </a:r>
            <a:r>
              <a:rPr lang="ru-RU" sz="2400" b="1" dirty="0" smtClean="0">
                <a:latin typeface="Gabriola" pitchFamily="82" charset="0"/>
              </a:rPr>
              <a:t>.</a:t>
            </a:r>
            <a:endParaRPr lang="ru-RU" sz="2400" b="1" dirty="0"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9936" y="620688"/>
            <a:ext cx="6096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«Мой образец для бизнеса — 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The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Beatles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:  Они были четвёркой парней, которые сдерживали отрицательные наклонности друг друга; они уравновешивали друг друга. И их общий результат был большим, нежели просто суммой всех частей. Великое в бизнесе никогда не совершается одним человеком — оно всегда совершается командой»</a:t>
            </a:r>
          </a:p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Стив Джобс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79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71464" y="5301208"/>
            <a:ext cx="10260633" cy="1146448"/>
          </a:xfrm>
        </p:spPr>
        <p:txBody>
          <a:bodyPr>
            <a:normAutofit fontScale="90000"/>
          </a:bodyPr>
          <a:lstStyle/>
          <a:p>
            <a:pPr algn="r"/>
            <a:r>
              <a:rPr lang="ru-RU" sz="5400" dirty="0" smtClean="0">
                <a:latin typeface="Gabriola" pitchFamily="82" charset="0"/>
              </a:rPr>
              <a:t/>
            </a:r>
            <a:br>
              <a:rPr lang="ru-RU" sz="5400" dirty="0" smtClean="0">
                <a:latin typeface="Gabriola" pitchFamily="82" charset="0"/>
              </a:rPr>
            </a:br>
            <a:r>
              <a:rPr lang="ru-RU" sz="5400" dirty="0" smtClean="0">
                <a:latin typeface="Gabriola" pitchFamily="82" charset="0"/>
              </a:rPr>
              <a:t/>
            </a:r>
            <a:br>
              <a:rPr lang="ru-RU" sz="5400" dirty="0" smtClean="0">
                <a:latin typeface="Gabriola" pitchFamily="82" charset="0"/>
              </a:rPr>
            </a:br>
            <a:r>
              <a:rPr lang="ru-RU" sz="5400" b="1" dirty="0" smtClean="0">
                <a:latin typeface="Gabriola" pitchFamily="82" charset="0"/>
              </a:rPr>
              <a:t>«</a:t>
            </a:r>
            <a:r>
              <a:rPr lang="ru-RU" sz="3100" b="1" dirty="0" smtClean="0">
                <a:latin typeface="Gabriola" pitchFamily="82" charset="0"/>
              </a:rPr>
              <a:t>Если вы желаете преуспеть, вы должны искать новые пути, а не ходить по истоптанным дорогам достигнутого успеха»</a:t>
            </a:r>
            <a:br>
              <a:rPr lang="ru-RU" sz="3100" b="1" dirty="0" smtClean="0">
                <a:latin typeface="Gabriola" pitchFamily="82" charset="0"/>
              </a:rPr>
            </a:br>
            <a:r>
              <a:rPr lang="ru-RU" sz="3100" b="1" dirty="0" smtClean="0">
                <a:latin typeface="Gabriola" pitchFamily="82" charset="0"/>
              </a:rPr>
              <a:t>Джон </a:t>
            </a:r>
            <a:r>
              <a:rPr lang="ru-RU" sz="3100" b="1" dirty="0" err="1" smtClean="0">
                <a:latin typeface="Gabriola" pitchFamily="82" charset="0"/>
              </a:rPr>
              <a:t>Девисон</a:t>
            </a:r>
            <a:r>
              <a:rPr lang="ru-RU" sz="3100" b="1" dirty="0" smtClean="0">
                <a:latin typeface="Gabriola" pitchFamily="82" charset="0"/>
              </a:rPr>
              <a:t> Рокфеллер</a:t>
            </a:r>
            <a:endParaRPr lang="ru-RU" sz="3100" b="1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8093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Gabriola" pitchFamily="82" charset="0"/>
              </a:rPr>
              <a:t>«В любом проекте важнейшим фактором является вера в успех. Без веры успех невозможен»</a:t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/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Уильям Джеймс</a:t>
            </a:r>
            <a:endParaRPr lang="ru-RU" sz="5200" b="1" dirty="0">
              <a:latin typeface="Gabriola" pitchFamily="82" charset="0"/>
            </a:endParaRPr>
          </a:p>
        </p:txBody>
      </p:sp>
      <p:pic>
        <p:nvPicPr>
          <p:cNvPr id="5" name="Рисунок 4" descr="220px-William_James_b1842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1464" y="1988840"/>
            <a:ext cx="3456384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127447" y="5373216"/>
            <a:ext cx="36724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abriola" pitchFamily="82" charset="0"/>
              </a:rPr>
              <a:t>      </a:t>
            </a:r>
            <a:r>
              <a:rPr lang="ru-RU" sz="2000" b="1" dirty="0" smtClean="0">
                <a:solidFill>
                  <a:srgbClr val="0070C0"/>
                </a:solidFill>
                <a:latin typeface="Gabriola" pitchFamily="82" charset="0"/>
              </a:rPr>
              <a:t>(</a:t>
            </a:r>
            <a:r>
              <a:rPr lang="ru-RU" sz="2000" b="1" dirty="0" smtClean="0">
                <a:solidFill>
                  <a:srgbClr val="0070C0"/>
                </a:solidFill>
                <a:latin typeface="Gabriola" pitchFamily="82" charset="0"/>
                <a:hlinkClick r:id="rId4" tooltip="11 января"/>
              </a:rPr>
              <a:t>11 января</a:t>
            </a:r>
            <a:r>
              <a:rPr lang="ru-RU" sz="2000" b="1" dirty="0" smtClean="0">
                <a:solidFill>
                  <a:srgbClr val="0070C0"/>
                </a:solidFill>
                <a:latin typeface="Gabriola" pitchFamily="82" charset="0"/>
              </a:rPr>
              <a:t> </a:t>
            </a:r>
            <a:r>
              <a:rPr lang="ru-RU" sz="2000" b="1" dirty="0" smtClean="0">
                <a:solidFill>
                  <a:srgbClr val="0070C0"/>
                </a:solidFill>
                <a:latin typeface="Gabriola" pitchFamily="82" charset="0"/>
                <a:hlinkClick r:id="rId5" tooltip="1842"/>
              </a:rPr>
              <a:t>1842</a:t>
            </a:r>
            <a:r>
              <a:rPr lang="ru-RU" sz="2000" b="1" dirty="0" smtClean="0">
                <a:solidFill>
                  <a:srgbClr val="0070C0"/>
                </a:solidFill>
                <a:latin typeface="Gabriola" pitchFamily="82" charset="0"/>
              </a:rPr>
              <a:t>  — </a:t>
            </a:r>
            <a:r>
              <a:rPr lang="ru-RU" sz="2000" b="1" dirty="0" smtClean="0">
                <a:solidFill>
                  <a:srgbClr val="0070C0"/>
                </a:solidFill>
                <a:latin typeface="Gabriola" pitchFamily="82" charset="0"/>
                <a:hlinkClick r:id="rId6" tooltip="26 августа"/>
              </a:rPr>
              <a:t>26 августа</a:t>
            </a:r>
            <a:r>
              <a:rPr lang="ru-RU" sz="2000" b="1" dirty="0" smtClean="0">
                <a:solidFill>
                  <a:srgbClr val="0070C0"/>
                </a:solidFill>
                <a:latin typeface="Gabriola" pitchFamily="82" charset="0"/>
              </a:rPr>
              <a:t> </a:t>
            </a:r>
            <a:r>
              <a:rPr lang="ru-RU" sz="2000" b="1" dirty="0" smtClean="0">
                <a:solidFill>
                  <a:srgbClr val="0070C0"/>
                </a:solidFill>
                <a:latin typeface="Gabriola" pitchFamily="82" charset="0"/>
                <a:hlinkClick r:id="rId7" tooltip="1910"/>
              </a:rPr>
              <a:t>1910</a:t>
            </a:r>
            <a:r>
              <a:rPr lang="ru-RU" sz="2000" b="1" dirty="0" smtClean="0">
                <a:solidFill>
                  <a:srgbClr val="0070C0"/>
                </a:solidFill>
                <a:latin typeface="Gabriola" pitchFamily="82" charset="0"/>
              </a:rPr>
              <a:t>)</a:t>
            </a:r>
          </a:p>
          <a:p>
            <a:pPr algn="ctr"/>
            <a:r>
              <a:rPr lang="ru-RU" sz="2000" dirty="0" smtClean="0">
                <a:latin typeface="Gabriola" pitchFamily="82" charset="0"/>
              </a:rPr>
              <a:t>американский философ и психолог, один из основателей прагматизма и функционализма</a:t>
            </a:r>
            <a:r>
              <a:rPr lang="ru-RU" dirty="0" smtClean="0"/>
              <a:t>.</a:t>
            </a:r>
          </a:p>
          <a:p>
            <a:endParaRPr lang="ru-RU" u="sng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28173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latin typeface="Gabriola" pitchFamily="82" charset="0"/>
              </a:rPr>
              <a:t>Предприятие (фирма)  -  это  экономическая единица, которая  вырабатывает товары или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Gabriola" pitchFamily="82" charset="0"/>
              </a:rPr>
              <a:t>услуги  </a:t>
            </a:r>
            <a:r>
              <a:rPr lang="ru-RU" sz="2400" b="1" dirty="0" smtClean="0">
                <a:latin typeface="Gabriola" pitchFamily="82" charset="0"/>
              </a:rPr>
              <a:t>для продажи, принимает самостоятельные решения, стремится к получению</a:t>
            </a:r>
          </a:p>
          <a:p>
            <a:pPr>
              <a:buNone/>
            </a:pPr>
            <a:r>
              <a:rPr lang="ru-RU" sz="2400" b="1" dirty="0" smtClean="0">
                <a:latin typeface="Gabriola" pitchFamily="82" charset="0"/>
              </a:rPr>
              <a:t>наибольшего дохода (прибыли) путем наилучшего использования привлеченных </a:t>
            </a:r>
          </a:p>
          <a:p>
            <a:pPr>
              <a:buNone/>
            </a:pPr>
            <a:r>
              <a:rPr lang="ru-RU" sz="2400" b="1" dirty="0" smtClean="0">
                <a:latin typeface="Gabriola" pitchFamily="82" charset="0"/>
              </a:rPr>
              <a:t>и собственных факторов производства.</a:t>
            </a:r>
          </a:p>
          <a:p>
            <a:pPr>
              <a:buNone/>
            </a:pPr>
            <a:endParaRPr lang="ru-RU" sz="2400" b="1" dirty="0" smtClean="0">
              <a:latin typeface="Gabriola" pitchFamily="82" charset="0"/>
            </a:endParaRPr>
          </a:p>
          <a:p>
            <a:pPr>
              <a:buNone/>
            </a:pPr>
            <a:endParaRPr lang="ru-RU" sz="2400" b="1" dirty="0" smtClean="0">
              <a:latin typeface="Gabriola" pitchFamily="82" charset="0"/>
            </a:endParaRPr>
          </a:p>
          <a:p>
            <a:pPr>
              <a:buNone/>
            </a:pPr>
            <a:endParaRPr lang="ru-RU" sz="2400" b="1" dirty="0" smtClean="0">
              <a:latin typeface="Gabriola" pitchFamily="82" charset="0"/>
            </a:endParaRPr>
          </a:p>
          <a:p>
            <a:pPr>
              <a:buNone/>
            </a:pPr>
            <a:endParaRPr lang="ru-RU" sz="2400" b="1" dirty="0" smtClean="0">
              <a:latin typeface="Gabriola" pitchFamily="82" charset="0"/>
            </a:endParaRPr>
          </a:p>
          <a:p>
            <a:pPr>
              <a:buNone/>
            </a:pPr>
            <a:endParaRPr lang="ru-RU" sz="2400" b="1" dirty="0" smtClean="0">
              <a:latin typeface="Gabriola" pitchFamily="82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43472" y="4406918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Gabriola" pitchFamily="82" charset="0"/>
              </a:rPr>
              <a:t>Дошкольное образовательное учреждение = предприятие (фирма)</a:t>
            </a:r>
            <a:endParaRPr lang="ru-RU" sz="2800" b="1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6396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ar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1704" y="2348880"/>
            <a:ext cx="561662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863752" y="126876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abriola" pitchFamily="82" charset="0"/>
              </a:rPr>
              <a:t>Предприятие</a:t>
            </a:r>
            <a:r>
              <a:rPr lang="en-US" sz="3600" b="1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Gabriola" pitchFamily="82" charset="0"/>
              </a:rPr>
              <a:t>= машина</a:t>
            </a:r>
            <a:endParaRPr lang="ru-RU" sz="3600" b="1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8659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95800" y="1916832"/>
            <a:ext cx="4032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abriola" pitchFamily="82" charset="0"/>
              </a:rPr>
              <a:t>Управление любым предприятием со временем должно приходить к полной автоматизации!</a:t>
            </a:r>
            <a:endParaRPr lang="ru-RU" sz="32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6" name="Рисунок 5" descr="TS_H_Car_Pu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81387" y="1268760"/>
            <a:ext cx="5229225" cy="39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3455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idx="1"/>
          </p:nvPr>
        </p:nvSpPr>
        <p:spPr>
          <a:xfrm>
            <a:off x="1341120" y="620688"/>
            <a:ext cx="10155480" cy="5408891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3200" b="1" dirty="0" smtClean="0">
                <a:latin typeface="Gabriola" pitchFamily="82" charset="0"/>
              </a:rPr>
              <a:t>     «Оставьте мне мои фабрики, но заберите моих людей, и скоро полы заводов зарастут травой. Заберите мои фабрики, но оставьте мне моих людей - и скоро у нас будут новые заводы, гораздо лучшие прежних»</a:t>
            </a:r>
          </a:p>
          <a:p>
            <a:pPr algn="r">
              <a:buNone/>
            </a:pPr>
            <a:r>
              <a:rPr lang="ru-RU" sz="3200" b="1" dirty="0" smtClean="0">
                <a:latin typeface="Gabriola" pitchFamily="82" charset="0"/>
              </a:rPr>
              <a:t>                             Эндрю Карнеги</a:t>
            </a:r>
          </a:p>
          <a:p>
            <a:pPr algn="r">
              <a:buNone/>
            </a:pPr>
            <a:r>
              <a:rPr lang="ru-RU" sz="3200" b="1" i="1" dirty="0" smtClean="0">
                <a:latin typeface="Gabriola" pitchFamily="82" charset="0"/>
              </a:rPr>
              <a:t> </a:t>
            </a:r>
            <a:endParaRPr lang="ru-RU" sz="3200" b="1" dirty="0">
              <a:latin typeface="Gabriola" pitchFamily="82" charset="0"/>
            </a:endParaRPr>
          </a:p>
        </p:txBody>
      </p:sp>
      <p:pic>
        <p:nvPicPr>
          <p:cNvPr id="7" name="Рисунок 6" descr="200px-Andrew_Carnegie,_three-quarter_length_portrait,_seated,_facing_slightly_left,_1913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1624" y="2708920"/>
            <a:ext cx="2448272" cy="26692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1424" y="5445224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Gabriola" pitchFamily="82" charset="0"/>
                <a:hlinkClick r:id="rId3" tooltip="25 ноября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Gabriola" pitchFamily="82" charset="0"/>
                <a:hlinkClick r:id="rId3" tooltip="25 ноября"/>
              </a:rPr>
              <a:t>(</a:t>
            </a:r>
            <a:r>
              <a:rPr lang="ru-RU" b="1" dirty="0" smtClean="0">
                <a:solidFill>
                  <a:srgbClr val="0070C0"/>
                </a:solidFill>
                <a:latin typeface="Gabriola" pitchFamily="82" charset="0"/>
                <a:hlinkClick r:id="rId3" tooltip="25 ноября"/>
              </a:rPr>
              <a:t>25 ноября</a:t>
            </a:r>
            <a:r>
              <a:rPr lang="ru-RU" b="1" dirty="0" smtClean="0">
                <a:solidFill>
                  <a:srgbClr val="0070C0"/>
                </a:solidFill>
                <a:latin typeface="Gabriola" pitchFamily="82" charset="0"/>
              </a:rPr>
              <a:t> </a:t>
            </a:r>
            <a:r>
              <a:rPr lang="ru-RU" b="1" dirty="0" smtClean="0">
                <a:solidFill>
                  <a:srgbClr val="0070C0"/>
                </a:solidFill>
                <a:latin typeface="Gabriola" pitchFamily="82" charset="0"/>
                <a:hlinkClick r:id="rId4" tooltip="1835"/>
              </a:rPr>
              <a:t>1835</a:t>
            </a:r>
            <a:r>
              <a:rPr lang="ru-RU" b="1" dirty="0" smtClean="0">
                <a:solidFill>
                  <a:srgbClr val="0070C0"/>
                </a:solidFill>
                <a:latin typeface="Gabriola" pitchFamily="82" charset="0"/>
              </a:rPr>
              <a:t> — </a:t>
            </a:r>
            <a:r>
              <a:rPr lang="ru-RU" b="1" dirty="0" smtClean="0">
                <a:solidFill>
                  <a:srgbClr val="0070C0"/>
                </a:solidFill>
                <a:latin typeface="Gabriola" pitchFamily="82" charset="0"/>
                <a:hlinkClick r:id="rId5" tooltip="11 августа"/>
              </a:rPr>
              <a:t>11 августа</a:t>
            </a:r>
            <a:r>
              <a:rPr lang="ru-RU" b="1" dirty="0" smtClean="0">
                <a:solidFill>
                  <a:srgbClr val="0070C0"/>
                </a:solidFill>
                <a:latin typeface="Gabriola" pitchFamily="82" charset="0"/>
              </a:rPr>
              <a:t> </a:t>
            </a:r>
            <a:r>
              <a:rPr lang="ru-RU" b="1" dirty="0" smtClean="0">
                <a:solidFill>
                  <a:srgbClr val="0070C0"/>
                </a:solidFill>
                <a:latin typeface="Gabriola" pitchFamily="82" charset="0"/>
                <a:hlinkClick r:id="rId6" tooltip="1919"/>
              </a:rPr>
              <a:t>1919</a:t>
            </a:r>
            <a:r>
              <a:rPr lang="ru-RU" b="1" dirty="0" smtClean="0">
                <a:solidFill>
                  <a:srgbClr val="0070C0"/>
                </a:solidFill>
                <a:latin typeface="Gabriola" pitchFamily="82" charset="0"/>
              </a:rPr>
              <a:t>) </a:t>
            </a:r>
            <a:endParaRPr lang="ru-RU" b="1" dirty="0" smtClean="0">
              <a:latin typeface="Gabriola" pitchFamily="82" charset="0"/>
            </a:endParaRPr>
          </a:p>
          <a:p>
            <a:pPr algn="ctr"/>
            <a:r>
              <a:rPr lang="ru-RU" b="1" dirty="0" smtClean="0">
                <a:latin typeface="Gabriola" pitchFamily="82" charset="0"/>
              </a:rPr>
              <a:t>американский предприниматель, крупный сталепромышленник,  мультимиллионер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114534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60874669_freedom-1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4112" y="1124744"/>
            <a:ext cx="1733178" cy="1800200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>
            <a:off x="8976320" y="27089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medium_privi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28448" y="2204864"/>
            <a:ext cx="1728192" cy="1853952"/>
          </a:xfrm>
          <a:prstGeom prst="rect">
            <a:avLst/>
          </a:prstGeom>
        </p:spPr>
      </p:pic>
      <p:sp>
        <p:nvSpPr>
          <p:cNvPr id="11" name="Стрелка влево 10"/>
          <p:cNvSpPr/>
          <p:nvPr/>
        </p:nvSpPr>
        <p:spPr>
          <a:xfrm>
            <a:off x="5735960" y="2708920"/>
            <a:ext cx="112242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QA_A-mar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9776" y="1988840"/>
            <a:ext cx="1524000" cy="2176272"/>
          </a:xfrm>
          <a:prstGeom prst="rect">
            <a:avLst/>
          </a:prstGeom>
        </p:spPr>
      </p:pic>
      <p:pic>
        <p:nvPicPr>
          <p:cNvPr id="13" name="Рисунок 12" descr="zakazsai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04112" y="3068960"/>
            <a:ext cx="1728192" cy="1728192"/>
          </a:xfrm>
          <a:prstGeom prst="rect">
            <a:avLst/>
          </a:prstGeom>
        </p:spPr>
      </p:pic>
      <p:sp>
        <p:nvSpPr>
          <p:cNvPr id="14" name="Стрелка влево 13"/>
          <p:cNvSpPr/>
          <p:nvPr/>
        </p:nvSpPr>
        <p:spPr>
          <a:xfrm>
            <a:off x="2639616" y="2708920"/>
            <a:ext cx="112242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201006020210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3352" y="2420888"/>
            <a:ext cx="2232248" cy="15846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03912" y="404664"/>
            <a:ext cx="5101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Нельзя повторять дважды одни и те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же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Gabriola" pitchFamily="82" charset="0"/>
              </a:rPr>
              <a:t>ошибки!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5049872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Gabriola" pitchFamily="82" charset="0"/>
              </a:rPr>
              <a:t>Идеальная управленческая схема (команда)</a:t>
            </a:r>
            <a:endParaRPr lang="ru-RU" sz="8800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79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рхитектор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12" y="-17253"/>
            <a:ext cx="1666315" cy="2193365"/>
          </a:xfrm>
          <a:prstGeom prst="rect">
            <a:avLst/>
          </a:prstGeom>
        </p:spPr>
      </p:pic>
      <p:pic>
        <p:nvPicPr>
          <p:cNvPr id="8" name="Рисунок 7" descr="инвестор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5520" y="764704"/>
            <a:ext cx="1576668" cy="1872208"/>
          </a:xfrm>
          <a:prstGeom prst="rect">
            <a:avLst/>
          </a:prstGeom>
        </p:spPr>
      </p:pic>
      <p:pic>
        <p:nvPicPr>
          <p:cNvPr id="9" name="Рисунок 8" descr="конструктор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7688" y="1484784"/>
            <a:ext cx="1656184" cy="1800200"/>
          </a:xfrm>
          <a:prstGeom prst="rect">
            <a:avLst/>
          </a:prstGeom>
        </p:spPr>
      </p:pic>
      <p:pic>
        <p:nvPicPr>
          <p:cNvPr id="10" name="Рисунок 9" descr="продавец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43872" y="2132856"/>
            <a:ext cx="1584176" cy="1728192"/>
          </a:xfrm>
          <a:prstGeom prst="rect">
            <a:avLst/>
          </a:prstGeom>
        </p:spPr>
      </p:pic>
      <p:pic>
        <p:nvPicPr>
          <p:cNvPr id="11" name="Рисунок 10" descr="менеджер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8048" y="2852936"/>
            <a:ext cx="1512168" cy="1656184"/>
          </a:xfrm>
          <a:prstGeom prst="rect">
            <a:avLst/>
          </a:prstGeom>
        </p:spPr>
      </p:pic>
      <p:pic>
        <p:nvPicPr>
          <p:cNvPr id="12" name="Рисунок 11" descr="психолог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12224" y="3501008"/>
            <a:ext cx="1512168" cy="1800200"/>
          </a:xfrm>
          <a:prstGeom prst="rect">
            <a:avLst/>
          </a:prstGeom>
        </p:spPr>
      </p:pic>
      <p:pic>
        <p:nvPicPr>
          <p:cNvPr id="13" name="Рисунок 12" descr="писатель.gif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624392" y="4725144"/>
            <a:ext cx="1728192" cy="16561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1344" y="2276872"/>
            <a:ext cx="923330" cy="36724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800" b="1" dirty="0" smtClean="0">
                <a:latin typeface="Gabriola" pitchFamily="82" charset="0"/>
              </a:rPr>
              <a:t>«Архитектор»</a:t>
            </a:r>
            <a:endParaRPr lang="ru-RU" sz="4800" b="1" dirty="0">
              <a:latin typeface="Gabriola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1991544" y="2925143"/>
            <a:ext cx="923330" cy="31744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Gabriola" pitchFamily="82" charset="0"/>
              </a:rPr>
              <a:t>«Инвестор»</a:t>
            </a:r>
            <a:endParaRPr lang="ru-RU" sz="4800" b="1" dirty="0">
              <a:solidFill>
                <a:schemeClr val="accent5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863752" y="3429000"/>
            <a:ext cx="553998" cy="28588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Gabriola" pitchFamily="82" charset="0"/>
              </a:rPr>
              <a:t>«Инженер - конструктор»</a:t>
            </a:r>
            <a:endParaRPr lang="ru-RU" sz="2400" b="1" dirty="0">
              <a:solidFill>
                <a:srgbClr val="00B050"/>
              </a:solidFill>
              <a:latin typeface="Gabriola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5447928" y="4005064"/>
            <a:ext cx="553998" cy="248989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Gabriola" pitchFamily="82" charset="0"/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  <a:latin typeface="Gabriola" pitchFamily="82" charset="0"/>
              </a:rPr>
              <a:t>Продакт</a:t>
            </a:r>
            <a:r>
              <a:rPr lang="ru-RU" sz="2400" b="1" dirty="0" smtClean="0">
                <a:solidFill>
                  <a:srgbClr val="FF0000"/>
                </a:solidFill>
                <a:latin typeface="Gabriola" pitchFamily="82" charset="0"/>
              </a:rPr>
              <a:t> – менеджер»</a:t>
            </a:r>
            <a:endParaRPr lang="ru-RU" sz="24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6208370" y="130040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«Менеджер»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Gabriola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7855371" y="1885653"/>
            <a:ext cx="2106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Gabriola" pitchFamily="82" charset="0"/>
              </a:rPr>
              <a:t>«Психолог»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Gabriola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9217467" y="2971829"/>
            <a:ext cx="2694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Gabriola" pitchFamily="82" charset="0"/>
              </a:rPr>
              <a:t>«Документалист»</a:t>
            </a:r>
            <a:endParaRPr lang="ru-RU" sz="3200" b="1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41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TS103417271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ProjectPlan_TP103417270.potx" id="{550E9860-DDBE-4F32-8C91-BD68422380AD}" vid="{EA8D2149-94F0-4A92-B33E-5821C3BFA23D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196</Words>
  <Application>Microsoft Office PowerPoint</Application>
  <PresentationFormat>Произвольный</PresentationFormat>
  <Paragraphs>42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TS103417271</vt:lpstr>
      <vt:lpstr>Управленческий проект Бакулиной О.В.</vt:lpstr>
      <vt:lpstr>«В любом проекте важнейшим фактором является вера в успех. Без веры успех невозможен»  Уильям Джеймс</vt:lpstr>
      <vt:lpstr>Слайд 3</vt:lpstr>
      <vt:lpstr>Слайд 4</vt:lpstr>
      <vt:lpstr>Слайд 5</vt:lpstr>
      <vt:lpstr>Слайд 6</vt:lpstr>
      <vt:lpstr>Слайд 7</vt:lpstr>
      <vt:lpstr>Идеальная управленческая схема (команда)</vt:lpstr>
      <vt:lpstr>Слайд 9</vt:lpstr>
      <vt:lpstr>Слайд 10</vt:lpstr>
      <vt:lpstr>Слайд 11</vt:lpstr>
      <vt:lpstr>  «Если вы желаете преуспеть, вы должны искать новые пути, а не ходить по истоптанным дорогам достигнутого успеха» Джон Девисон Рокфеллер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2013-10-30T18:33:20Z</dcterms:created>
  <dcterms:modified xsi:type="dcterms:W3CDTF">2013-10-31T09:07:09Z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