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10621963" cy="7561263"/>
  <p:notesSz cx="9144000" cy="6858000"/>
  <p:defaultTextStyle>
    <a:defPPr>
      <a:defRPr lang="ru-RU"/>
    </a:defPPr>
    <a:lvl1pPr marL="0" algn="l" defTabSz="1039033" rtl="0" eaLnBrk="1" latinLnBrk="0" hangingPunct="1">
      <a:defRPr sz="2000" kern="1200">
        <a:solidFill>
          <a:schemeClr val="tx1"/>
        </a:solidFill>
        <a:latin typeface="+mn-lt"/>
        <a:ea typeface="+mn-ea"/>
        <a:cs typeface="+mn-cs"/>
      </a:defRPr>
    </a:lvl1pPr>
    <a:lvl2pPr marL="519516" algn="l" defTabSz="1039033" rtl="0" eaLnBrk="1" latinLnBrk="0" hangingPunct="1">
      <a:defRPr sz="2000" kern="1200">
        <a:solidFill>
          <a:schemeClr val="tx1"/>
        </a:solidFill>
        <a:latin typeface="+mn-lt"/>
        <a:ea typeface="+mn-ea"/>
        <a:cs typeface="+mn-cs"/>
      </a:defRPr>
    </a:lvl2pPr>
    <a:lvl3pPr marL="1039033" algn="l" defTabSz="1039033" rtl="0" eaLnBrk="1" latinLnBrk="0" hangingPunct="1">
      <a:defRPr sz="2000" kern="1200">
        <a:solidFill>
          <a:schemeClr val="tx1"/>
        </a:solidFill>
        <a:latin typeface="+mn-lt"/>
        <a:ea typeface="+mn-ea"/>
        <a:cs typeface="+mn-cs"/>
      </a:defRPr>
    </a:lvl3pPr>
    <a:lvl4pPr marL="1558549" algn="l" defTabSz="1039033" rtl="0" eaLnBrk="1" latinLnBrk="0" hangingPunct="1">
      <a:defRPr sz="2000" kern="1200">
        <a:solidFill>
          <a:schemeClr val="tx1"/>
        </a:solidFill>
        <a:latin typeface="+mn-lt"/>
        <a:ea typeface="+mn-ea"/>
        <a:cs typeface="+mn-cs"/>
      </a:defRPr>
    </a:lvl4pPr>
    <a:lvl5pPr marL="2078065" algn="l" defTabSz="1039033" rtl="0" eaLnBrk="1" latinLnBrk="0" hangingPunct="1">
      <a:defRPr sz="2000" kern="1200">
        <a:solidFill>
          <a:schemeClr val="tx1"/>
        </a:solidFill>
        <a:latin typeface="+mn-lt"/>
        <a:ea typeface="+mn-ea"/>
        <a:cs typeface="+mn-cs"/>
      </a:defRPr>
    </a:lvl5pPr>
    <a:lvl6pPr marL="2597582" algn="l" defTabSz="1039033" rtl="0" eaLnBrk="1" latinLnBrk="0" hangingPunct="1">
      <a:defRPr sz="2000" kern="1200">
        <a:solidFill>
          <a:schemeClr val="tx1"/>
        </a:solidFill>
        <a:latin typeface="+mn-lt"/>
        <a:ea typeface="+mn-ea"/>
        <a:cs typeface="+mn-cs"/>
      </a:defRPr>
    </a:lvl6pPr>
    <a:lvl7pPr marL="3117098" algn="l" defTabSz="1039033" rtl="0" eaLnBrk="1" latinLnBrk="0" hangingPunct="1">
      <a:defRPr sz="2000" kern="1200">
        <a:solidFill>
          <a:schemeClr val="tx1"/>
        </a:solidFill>
        <a:latin typeface="+mn-lt"/>
        <a:ea typeface="+mn-ea"/>
        <a:cs typeface="+mn-cs"/>
      </a:defRPr>
    </a:lvl7pPr>
    <a:lvl8pPr marL="3636615" algn="l" defTabSz="1039033" rtl="0" eaLnBrk="1" latinLnBrk="0" hangingPunct="1">
      <a:defRPr sz="2000" kern="1200">
        <a:solidFill>
          <a:schemeClr val="tx1"/>
        </a:solidFill>
        <a:latin typeface="+mn-lt"/>
        <a:ea typeface="+mn-ea"/>
        <a:cs typeface="+mn-cs"/>
      </a:defRPr>
    </a:lvl8pPr>
    <a:lvl9pPr marL="4156131" algn="l" defTabSz="1039033"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990" y="-54"/>
      </p:cViewPr>
      <p:guideLst>
        <p:guide orient="horz" pos="2382"/>
        <p:guide pos="334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96649" y="2348894"/>
            <a:ext cx="9028669" cy="1620771"/>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93295" y="4284716"/>
            <a:ext cx="7435374" cy="1932323"/>
          </a:xfrm>
        </p:spPr>
        <p:txBody>
          <a:bodyPr/>
          <a:lstStyle>
            <a:lvl1pPr marL="0" indent="0" algn="ctr">
              <a:buNone/>
              <a:defRPr>
                <a:solidFill>
                  <a:schemeClr val="tx1">
                    <a:tint val="75000"/>
                  </a:schemeClr>
                </a:solidFill>
              </a:defRPr>
            </a:lvl1pPr>
            <a:lvl2pPr marL="519516" indent="0" algn="ctr">
              <a:buNone/>
              <a:defRPr>
                <a:solidFill>
                  <a:schemeClr val="tx1">
                    <a:tint val="75000"/>
                  </a:schemeClr>
                </a:solidFill>
              </a:defRPr>
            </a:lvl2pPr>
            <a:lvl3pPr marL="1039033" indent="0" algn="ctr">
              <a:buNone/>
              <a:defRPr>
                <a:solidFill>
                  <a:schemeClr val="tx1">
                    <a:tint val="75000"/>
                  </a:schemeClr>
                </a:solidFill>
              </a:defRPr>
            </a:lvl3pPr>
            <a:lvl4pPr marL="1558549" indent="0" algn="ctr">
              <a:buNone/>
              <a:defRPr>
                <a:solidFill>
                  <a:schemeClr val="tx1">
                    <a:tint val="75000"/>
                  </a:schemeClr>
                </a:solidFill>
              </a:defRPr>
            </a:lvl4pPr>
            <a:lvl5pPr marL="2078065" indent="0" algn="ctr">
              <a:buNone/>
              <a:defRPr>
                <a:solidFill>
                  <a:schemeClr val="tx1">
                    <a:tint val="75000"/>
                  </a:schemeClr>
                </a:solidFill>
              </a:defRPr>
            </a:lvl5pPr>
            <a:lvl6pPr marL="2597582" indent="0" algn="ctr">
              <a:buNone/>
              <a:defRPr>
                <a:solidFill>
                  <a:schemeClr val="tx1">
                    <a:tint val="75000"/>
                  </a:schemeClr>
                </a:solidFill>
              </a:defRPr>
            </a:lvl6pPr>
            <a:lvl7pPr marL="3117098" indent="0" algn="ctr">
              <a:buNone/>
              <a:defRPr>
                <a:solidFill>
                  <a:schemeClr val="tx1">
                    <a:tint val="75000"/>
                  </a:schemeClr>
                </a:solidFill>
              </a:defRPr>
            </a:lvl7pPr>
            <a:lvl8pPr marL="3636615" indent="0" algn="ctr">
              <a:buNone/>
              <a:defRPr>
                <a:solidFill>
                  <a:schemeClr val="tx1">
                    <a:tint val="75000"/>
                  </a:schemeClr>
                </a:solidFill>
              </a:defRPr>
            </a:lvl8pPr>
            <a:lvl9pPr marL="415613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DDB954A-9206-4411-ABD4-49048121BE1E}" type="datetimeFigureOut">
              <a:rPr lang="ru-RU" smtClean="0"/>
              <a:pPr/>
              <a:t>23.04.2014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23DA1F-EB8C-4FDD-9D44-51D0415A023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DB954A-9206-4411-ABD4-49048121BE1E}" type="datetimeFigureOut">
              <a:rPr lang="ru-RU" smtClean="0"/>
              <a:pPr/>
              <a:t>23.04.2014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23DA1F-EB8C-4FDD-9D44-51D0415A023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00924" y="302803"/>
            <a:ext cx="2389941" cy="645157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1098" y="302803"/>
            <a:ext cx="6992792" cy="645157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DB954A-9206-4411-ABD4-49048121BE1E}" type="datetimeFigureOut">
              <a:rPr lang="ru-RU" smtClean="0"/>
              <a:pPr/>
              <a:t>23.04.2014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23DA1F-EB8C-4FDD-9D44-51D0415A023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DB954A-9206-4411-ABD4-49048121BE1E}" type="datetimeFigureOut">
              <a:rPr lang="ru-RU" smtClean="0"/>
              <a:pPr/>
              <a:t>23.04.2014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23DA1F-EB8C-4FDD-9D44-51D0415A023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062" y="4858812"/>
            <a:ext cx="9028669" cy="1501751"/>
          </a:xfrm>
        </p:spPr>
        <p:txBody>
          <a:bodyPr anchor="t"/>
          <a:lstStyle>
            <a:lvl1pPr algn="l">
              <a:defRPr sz="4500" b="1" cap="all"/>
            </a:lvl1pPr>
          </a:lstStyle>
          <a:p>
            <a:r>
              <a:rPr lang="ru-RU" smtClean="0"/>
              <a:t>Образец заголовка</a:t>
            </a:r>
            <a:endParaRPr lang="ru-RU"/>
          </a:p>
        </p:txBody>
      </p:sp>
      <p:sp>
        <p:nvSpPr>
          <p:cNvPr id="3" name="Текст 2"/>
          <p:cNvSpPr>
            <a:spLocks noGrp="1"/>
          </p:cNvSpPr>
          <p:nvPr>
            <p:ph type="body" idx="1"/>
          </p:nvPr>
        </p:nvSpPr>
        <p:spPr>
          <a:xfrm>
            <a:off x="839062" y="3204787"/>
            <a:ext cx="9028669" cy="1654026"/>
          </a:xfrm>
        </p:spPr>
        <p:txBody>
          <a:bodyPr anchor="b"/>
          <a:lstStyle>
            <a:lvl1pPr marL="0" indent="0">
              <a:buNone/>
              <a:defRPr sz="2300">
                <a:solidFill>
                  <a:schemeClr val="tx1">
                    <a:tint val="75000"/>
                  </a:schemeClr>
                </a:solidFill>
              </a:defRPr>
            </a:lvl1pPr>
            <a:lvl2pPr marL="519516" indent="0">
              <a:buNone/>
              <a:defRPr sz="2000">
                <a:solidFill>
                  <a:schemeClr val="tx1">
                    <a:tint val="75000"/>
                  </a:schemeClr>
                </a:solidFill>
              </a:defRPr>
            </a:lvl2pPr>
            <a:lvl3pPr marL="1039033" indent="0">
              <a:buNone/>
              <a:defRPr sz="1800">
                <a:solidFill>
                  <a:schemeClr val="tx1">
                    <a:tint val="75000"/>
                  </a:schemeClr>
                </a:solidFill>
              </a:defRPr>
            </a:lvl3pPr>
            <a:lvl4pPr marL="1558549" indent="0">
              <a:buNone/>
              <a:defRPr sz="1600">
                <a:solidFill>
                  <a:schemeClr val="tx1">
                    <a:tint val="75000"/>
                  </a:schemeClr>
                </a:solidFill>
              </a:defRPr>
            </a:lvl4pPr>
            <a:lvl5pPr marL="2078065" indent="0">
              <a:buNone/>
              <a:defRPr sz="1600">
                <a:solidFill>
                  <a:schemeClr val="tx1">
                    <a:tint val="75000"/>
                  </a:schemeClr>
                </a:solidFill>
              </a:defRPr>
            </a:lvl5pPr>
            <a:lvl6pPr marL="2597582" indent="0">
              <a:buNone/>
              <a:defRPr sz="1600">
                <a:solidFill>
                  <a:schemeClr val="tx1">
                    <a:tint val="75000"/>
                  </a:schemeClr>
                </a:solidFill>
              </a:defRPr>
            </a:lvl6pPr>
            <a:lvl7pPr marL="3117098" indent="0">
              <a:buNone/>
              <a:defRPr sz="1600">
                <a:solidFill>
                  <a:schemeClr val="tx1">
                    <a:tint val="75000"/>
                  </a:schemeClr>
                </a:solidFill>
              </a:defRPr>
            </a:lvl7pPr>
            <a:lvl8pPr marL="3636615" indent="0">
              <a:buNone/>
              <a:defRPr sz="1600">
                <a:solidFill>
                  <a:schemeClr val="tx1">
                    <a:tint val="75000"/>
                  </a:schemeClr>
                </a:solidFill>
              </a:defRPr>
            </a:lvl8pPr>
            <a:lvl9pPr marL="4156131"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DDB954A-9206-4411-ABD4-49048121BE1E}" type="datetimeFigureOut">
              <a:rPr lang="ru-RU" smtClean="0"/>
              <a:pPr/>
              <a:t>23.04.2014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23DA1F-EB8C-4FDD-9D44-51D0415A023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31098" y="1764296"/>
            <a:ext cx="4691367" cy="499008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399498" y="1764296"/>
            <a:ext cx="4691367" cy="499008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DDB954A-9206-4411-ABD4-49048121BE1E}" type="datetimeFigureOut">
              <a:rPr lang="ru-RU" smtClean="0"/>
              <a:pPr/>
              <a:t>23.04.2014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23DA1F-EB8C-4FDD-9D44-51D0415A023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31101" y="1692534"/>
            <a:ext cx="4693212" cy="705367"/>
          </a:xfrm>
        </p:spPr>
        <p:txBody>
          <a:bodyPr anchor="b"/>
          <a:lstStyle>
            <a:lvl1pPr marL="0" indent="0">
              <a:buNone/>
              <a:defRPr sz="2700" b="1"/>
            </a:lvl1pPr>
            <a:lvl2pPr marL="519516" indent="0">
              <a:buNone/>
              <a:defRPr sz="2300" b="1"/>
            </a:lvl2pPr>
            <a:lvl3pPr marL="1039033" indent="0">
              <a:buNone/>
              <a:defRPr sz="2000" b="1"/>
            </a:lvl3pPr>
            <a:lvl4pPr marL="1558549" indent="0">
              <a:buNone/>
              <a:defRPr sz="1800" b="1"/>
            </a:lvl4pPr>
            <a:lvl5pPr marL="2078065" indent="0">
              <a:buNone/>
              <a:defRPr sz="1800" b="1"/>
            </a:lvl5pPr>
            <a:lvl6pPr marL="2597582" indent="0">
              <a:buNone/>
              <a:defRPr sz="1800" b="1"/>
            </a:lvl6pPr>
            <a:lvl7pPr marL="3117098" indent="0">
              <a:buNone/>
              <a:defRPr sz="1800" b="1"/>
            </a:lvl7pPr>
            <a:lvl8pPr marL="3636615" indent="0">
              <a:buNone/>
              <a:defRPr sz="1800" b="1"/>
            </a:lvl8pPr>
            <a:lvl9pPr marL="4156131" indent="0">
              <a:buNone/>
              <a:defRPr sz="1800" b="1"/>
            </a:lvl9pPr>
          </a:lstStyle>
          <a:p>
            <a:pPr lvl="0"/>
            <a:r>
              <a:rPr lang="ru-RU" smtClean="0"/>
              <a:t>Образец текста</a:t>
            </a:r>
          </a:p>
        </p:txBody>
      </p:sp>
      <p:sp>
        <p:nvSpPr>
          <p:cNvPr id="4" name="Содержимое 3"/>
          <p:cNvSpPr>
            <a:spLocks noGrp="1"/>
          </p:cNvSpPr>
          <p:nvPr>
            <p:ph sz="half" idx="2"/>
          </p:nvPr>
        </p:nvSpPr>
        <p:spPr>
          <a:xfrm>
            <a:off x="531101" y="2397901"/>
            <a:ext cx="4693212"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395819" y="1692534"/>
            <a:ext cx="4695055" cy="705367"/>
          </a:xfrm>
        </p:spPr>
        <p:txBody>
          <a:bodyPr anchor="b"/>
          <a:lstStyle>
            <a:lvl1pPr marL="0" indent="0">
              <a:buNone/>
              <a:defRPr sz="2700" b="1"/>
            </a:lvl1pPr>
            <a:lvl2pPr marL="519516" indent="0">
              <a:buNone/>
              <a:defRPr sz="2300" b="1"/>
            </a:lvl2pPr>
            <a:lvl3pPr marL="1039033" indent="0">
              <a:buNone/>
              <a:defRPr sz="2000" b="1"/>
            </a:lvl3pPr>
            <a:lvl4pPr marL="1558549" indent="0">
              <a:buNone/>
              <a:defRPr sz="1800" b="1"/>
            </a:lvl4pPr>
            <a:lvl5pPr marL="2078065" indent="0">
              <a:buNone/>
              <a:defRPr sz="1800" b="1"/>
            </a:lvl5pPr>
            <a:lvl6pPr marL="2597582" indent="0">
              <a:buNone/>
              <a:defRPr sz="1800" b="1"/>
            </a:lvl6pPr>
            <a:lvl7pPr marL="3117098" indent="0">
              <a:buNone/>
              <a:defRPr sz="1800" b="1"/>
            </a:lvl7pPr>
            <a:lvl8pPr marL="3636615" indent="0">
              <a:buNone/>
              <a:defRPr sz="1800" b="1"/>
            </a:lvl8pPr>
            <a:lvl9pPr marL="4156131" indent="0">
              <a:buNone/>
              <a:defRPr sz="1800" b="1"/>
            </a:lvl9pPr>
          </a:lstStyle>
          <a:p>
            <a:pPr lvl="0"/>
            <a:r>
              <a:rPr lang="ru-RU" smtClean="0"/>
              <a:t>Образец текста</a:t>
            </a:r>
          </a:p>
        </p:txBody>
      </p:sp>
      <p:sp>
        <p:nvSpPr>
          <p:cNvPr id="6" name="Содержимое 5"/>
          <p:cNvSpPr>
            <a:spLocks noGrp="1"/>
          </p:cNvSpPr>
          <p:nvPr>
            <p:ph sz="quarter" idx="4"/>
          </p:nvPr>
        </p:nvSpPr>
        <p:spPr>
          <a:xfrm>
            <a:off x="5395819" y="2397901"/>
            <a:ext cx="4695055"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DDB954A-9206-4411-ABD4-49048121BE1E}" type="datetimeFigureOut">
              <a:rPr lang="ru-RU" smtClean="0"/>
              <a:pPr/>
              <a:t>23.04.2014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E23DA1F-EB8C-4FDD-9D44-51D0415A023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DDB954A-9206-4411-ABD4-49048121BE1E}" type="datetimeFigureOut">
              <a:rPr lang="ru-RU" smtClean="0"/>
              <a:pPr/>
              <a:t>23.04.2014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E23DA1F-EB8C-4FDD-9D44-51D0415A023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DB954A-9206-4411-ABD4-49048121BE1E}" type="datetimeFigureOut">
              <a:rPr lang="ru-RU" smtClean="0"/>
              <a:pPr/>
              <a:t>23.04.2014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E23DA1F-EB8C-4FDD-9D44-51D0415A023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1101" y="301050"/>
            <a:ext cx="3494553" cy="1281214"/>
          </a:xfrm>
        </p:spPr>
        <p:txBody>
          <a:bodyPr anchor="b"/>
          <a:lstStyle>
            <a:lvl1pPr algn="l">
              <a:defRPr sz="2300" b="1"/>
            </a:lvl1pPr>
          </a:lstStyle>
          <a:p>
            <a:r>
              <a:rPr lang="ru-RU" smtClean="0"/>
              <a:t>Образец заголовка</a:t>
            </a:r>
            <a:endParaRPr lang="ru-RU"/>
          </a:p>
        </p:txBody>
      </p:sp>
      <p:sp>
        <p:nvSpPr>
          <p:cNvPr id="3" name="Содержимое 2"/>
          <p:cNvSpPr>
            <a:spLocks noGrp="1"/>
          </p:cNvSpPr>
          <p:nvPr>
            <p:ph idx="1"/>
          </p:nvPr>
        </p:nvSpPr>
        <p:spPr>
          <a:xfrm>
            <a:off x="4152893" y="301052"/>
            <a:ext cx="5937974"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1101" y="1582266"/>
            <a:ext cx="3494553" cy="5172114"/>
          </a:xfrm>
        </p:spPr>
        <p:txBody>
          <a:bodyPr/>
          <a:lstStyle>
            <a:lvl1pPr marL="0" indent="0">
              <a:buNone/>
              <a:defRPr sz="1600"/>
            </a:lvl1pPr>
            <a:lvl2pPr marL="519516" indent="0">
              <a:buNone/>
              <a:defRPr sz="1400"/>
            </a:lvl2pPr>
            <a:lvl3pPr marL="1039033" indent="0">
              <a:buNone/>
              <a:defRPr sz="1100"/>
            </a:lvl3pPr>
            <a:lvl4pPr marL="1558549" indent="0">
              <a:buNone/>
              <a:defRPr sz="1000"/>
            </a:lvl4pPr>
            <a:lvl5pPr marL="2078065" indent="0">
              <a:buNone/>
              <a:defRPr sz="1000"/>
            </a:lvl5pPr>
            <a:lvl6pPr marL="2597582" indent="0">
              <a:buNone/>
              <a:defRPr sz="1000"/>
            </a:lvl6pPr>
            <a:lvl7pPr marL="3117098" indent="0">
              <a:buNone/>
              <a:defRPr sz="1000"/>
            </a:lvl7pPr>
            <a:lvl8pPr marL="3636615" indent="0">
              <a:buNone/>
              <a:defRPr sz="1000"/>
            </a:lvl8pPr>
            <a:lvl9pPr marL="415613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DDB954A-9206-4411-ABD4-49048121BE1E}" type="datetimeFigureOut">
              <a:rPr lang="ru-RU" smtClean="0"/>
              <a:pPr/>
              <a:t>23.04.2014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23DA1F-EB8C-4FDD-9D44-51D0415A023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81978" y="5292885"/>
            <a:ext cx="6373178" cy="624855"/>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2081978" y="675613"/>
            <a:ext cx="6373178" cy="4536758"/>
          </a:xfrm>
        </p:spPr>
        <p:txBody>
          <a:bodyPr/>
          <a:lstStyle>
            <a:lvl1pPr marL="0" indent="0">
              <a:buNone/>
              <a:defRPr sz="3600"/>
            </a:lvl1pPr>
            <a:lvl2pPr marL="519516" indent="0">
              <a:buNone/>
              <a:defRPr sz="3200"/>
            </a:lvl2pPr>
            <a:lvl3pPr marL="1039033" indent="0">
              <a:buNone/>
              <a:defRPr sz="2700"/>
            </a:lvl3pPr>
            <a:lvl4pPr marL="1558549" indent="0">
              <a:buNone/>
              <a:defRPr sz="2300"/>
            </a:lvl4pPr>
            <a:lvl5pPr marL="2078065" indent="0">
              <a:buNone/>
              <a:defRPr sz="2300"/>
            </a:lvl5pPr>
            <a:lvl6pPr marL="2597582" indent="0">
              <a:buNone/>
              <a:defRPr sz="2300"/>
            </a:lvl6pPr>
            <a:lvl7pPr marL="3117098" indent="0">
              <a:buNone/>
              <a:defRPr sz="2300"/>
            </a:lvl7pPr>
            <a:lvl8pPr marL="3636615" indent="0">
              <a:buNone/>
              <a:defRPr sz="2300"/>
            </a:lvl8pPr>
            <a:lvl9pPr marL="4156131" indent="0">
              <a:buNone/>
              <a:defRPr sz="2300"/>
            </a:lvl9pPr>
          </a:lstStyle>
          <a:p>
            <a:endParaRPr lang="ru-RU"/>
          </a:p>
        </p:txBody>
      </p:sp>
      <p:sp>
        <p:nvSpPr>
          <p:cNvPr id="4" name="Текст 3"/>
          <p:cNvSpPr>
            <a:spLocks noGrp="1"/>
          </p:cNvSpPr>
          <p:nvPr>
            <p:ph type="body" sz="half" idx="2"/>
          </p:nvPr>
        </p:nvSpPr>
        <p:spPr>
          <a:xfrm>
            <a:off x="2081978" y="5917740"/>
            <a:ext cx="6373178" cy="887398"/>
          </a:xfrm>
        </p:spPr>
        <p:txBody>
          <a:bodyPr/>
          <a:lstStyle>
            <a:lvl1pPr marL="0" indent="0">
              <a:buNone/>
              <a:defRPr sz="1600"/>
            </a:lvl1pPr>
            <a:lvl2pPr marL="519516" indent="0">
              <a:buNone/>
              <a:defRPr sz="1400"/>
            </a:lvl2pPr>
            <a:lvl3pPr marL="1039033" indent="0">
              <a:buNone/>
              <a:defRPr sz="1100"/>
            </a:lvl3pPr>
            <a:lvl4pPr marL="1558549" indent="0">
              <a:buNone/>
              <a:defRPr sz="1000"/>
            </a:lvl4pPr>
            <a:lvl5pPr marL="2078065" indent="0">
              <a:buNone/>
              <a:defRPr sz="1000"/>
            </a:lvl5pPr>
            <a:lvl6pPr marL="2597582" indent="0">
              <a:buNone/>
              <a:defRPr sz="1000"/>
            </a:lvl6pPr>
            <a:lvl7pPr marL="3117098" indent="0">
              <a:buNone/>
              <a:defRPr sz="1000"/>
            </a:lvl7pPr>
            <a:lvl8pPr marL="3636615" indent="0">
              <a:buNone/>
              <a:defRPr sz="1000"/>
            </a:lvl8pPr>
            <a:lvl9pPr marL="415613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DDB954A-9206-4411-ABD4-49048121BE1E}" type="datetimeFigureOut">
              <a:rPr lang="ru-RU" smtClean="0"/>
              <a:pPr/>
              <a:t>23.04.2014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23DA1F-EB8C-4FDD-9D44-51D0415A023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1104" y="302803"/>
            <a:ext cx="9559767" cy="1260211"/>
          </a:xfrm>
          <a:prstGeom prst="rect">
            <a:avLst/>
          </a:prstGeom>
        </p:spPr>
        <p:txBody>
          <a:bodyPr vert="horz" lIns="103903" tIns="51952" rIns="103903" bIns="51952"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531104" y="1764296"/>
            <a:ext cx="9559767" cy="4990084"/>
          </a:xfrm>
          <a:prstGeom prst="rect">
            <a:avLst/>
          </a:prstGeom>
        </p:spPr>
        <p:txBody>
          <a:bodyPr vert="horz" lIns="103903" tIns="51952" rIns="103903" bIns="51952"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531100" y="7008177"/>
            <a:ext cx="2478458" cy="402567"/>
          </a:xfrm>
          <a:prstGeom prst="rect">
            <a:avLst/>
          </a:prstGeom>
        </p:spPr>
        <p:txBody>
          <a:bodyPr vert="horz" lIns="103903" tIns="51952" rIns="103903" bIns="51952" rtlCol="0" anchor="ctr"/>
          <a:lstStyle>
            <a:lvl1pPr algn="l">
              <a:defRPr sz="1400">
                <a:solidFill>
                  <a:schemeClr val="tx1">
                    <a:tint val="75000"/>
                  </a:schemeClr>
                </a:solidFill>
              </a:defRPr>
            </a:lvl1pPr>
          </a:lstStyle>
          <a:p>
            <a:fld id="{DDDB954A-9206-4411-ABD4-49048121BE1E}" type="datetimeFigureOut">
              <a:rPr lang="ru-RU" smtClean="0"/>
              <a:pPr/>
              <a:t>23.04.2014</a:t>
            </a:fld>
            <a:endParaRPr lang="ru-RU"/>
          </a:p>
        </p:txBody>
      </p:sp>
      <p:sp>
        <p:nvSpPr>
          <p:cNvPr id="5" name="Нижний колонтитул 4"/>
          <p:cNvSpPr>
            <a:spLocks noGrp="1"/>
          </p:cNvSpPr>
          <p:nvPr>
            <p:ph type="ftr" sz="quarter" idx="3"/>
          </p:nvPr>
        </p:nvSpPr>
        <p:spPr>
          <a:xfrm>
            <a:off x="3629171" y="7008177"/>
            <a:ext cx="3363622" cy="402567"/>
          </a:xfrm>
          <a:prstGeom prst="rect">
            <a:avLst/>
          </a:prstGeom>
        </p:spPr>
        <p:txBody>
          <a:bodyPr vert="horz" lIns="103903" tIns="51952" rIns="103903" bIns="51952"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612410" y="7008177"/>
            <a:ext cx="2478458" cy="402567"/>
          </a:xfrm>
          <a:prstGeom prst="rect">
            <a:avLst/>
          </a:prstGeom>
        </p:spPr>
        <p:txBody>
          <a:bodyPr vert="horz" lIns="103903" tIns="51952" rIns="103903" bIns="51952" rtlCol="0" anchor="ctr"/>
          <a:lstStyle>
            <a:lvl1pPr algn="r">
              <a:defRPr sz="1400">
                <a:solidFill>
                  <a:schemeClr val="tx1">
                    <a:tint val="75000"/>
                  </a:schemeClr>
                </a:solidFill>
              </a:defRPr>
            </a:lvl1pPr>
          </a:lstStyle>
          <a:p>
            <a:fld id="{4E23DA1F-EB8C-4FDD-9D44-51D0415A023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39033" rtl="0" eaLnBrk="1" latinLnBrk="0" hangingPunct="1">
        <a:spcBef>
          <a:spcPct val="0"/>
        </a:spcBef>
        <a:buNone/>
        <a:defRPr sz="5000" kern="1200">
          <a:solidFill>
            <a:schemeClr val="tx1"/>
          </a:solidFill>
          <a:latin typeface="+mj-lt"/>
          <a:ea typeface="+mj-ea"/>
          <a:cs typeface="+mj-cs"/>
        </a:defRPr>
      </a:lvl1pPr>
    </p:titleStyle>
    <p:bodyStyle>
      <a:lvl1pPr marL="389637" indent="-389637" algn="l" defTabSz="1039033"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44214" indent="-324698" algn="l" defTabSz="1039033"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98791" indent="-259758" algn="l" defTabSz="1039033"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18307"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37824"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57340"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76856"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96373"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39033" rtl="0" eaLnBrk="1" latinLnBrk="0" hangingPunct="1">
        <a:defRPr sz="2000" kern="1200">
          <a:solidFill>
            <a:schemeClr val="tx1"/>
          </a:solidFill>
          <a:latin typeface="+mn-lt"/>
          <a:ea typeface="+mn-ea"/>
          <a:cs typeface="+mn-cs"/>
        </a:defRPr>
      </a:lvl1pPr>
      <a:lvl2pPr marL="519516" algn="l" defTabSz="1039033" rtl="0" eaLnBrk="1" latinLnBrk="0" hangingPunct="1">
        <a:defRPr sz="2000" kern="1200">
          <a:solidFill>
            <a:schemeClr val="tx1"/>
          </a:solidFill>
          <a:latin typeface="+mn-lt"/>
          <a:ea typeface="+mn-ea"/>
          <a:cs typeface="+mn-cs"/>
        </a:defRPr>
      </a:lvl2pPr>
      <a:lvl3pPr marL="1039033" algn="l" defTabSz="1039033" rtl="0" eaLnBrk="1" latinLnBrk="0" hangingPunct="1">
        <a:defRPr sz="2000" kern="1200">
          <a:solidFill>
            <a:schemeClr val="tx1"/>
          </a:solidFill>
          <a:latin typeface="+mn-lt"/>
          <a:ea typeface="+mn-ea"/>
          <a:cs typeface="+mn-cs"/>
        </a:defRPr>
      </a:lvl3pPr>
      <a:lvl4pPr marL="1558549" algn="l" defTabSz="1039033" rtl="0" eaLnBrk="1" latinLnBrk="0" hangingPunct="1">
        <a:defRPr sz="2000" kern="1200">
          <a:solidFill>
            <a:schemeClr val="tx1"/>
          </a:solidFill>
          <a:latin typeface="+mn-lt"/>
          <a:ea typeface="+mn-ea"/>
          <a:cs typeface="+mn-cs"/>
        </a:defRPr>
      </a:lvl4pPr>
      <a:lvl5pPr marL="2078065" algn="l" defTabSz="1039033" rtl="0" eaLnBrk="1" latinLnBrk="0" hangingPunct="1">
        <a:defRPr sz="2000" kern="1200">
          <a:solidFill>
            <a:schemeClr val="tx1"/>
          </a:solidFill>
          <a:latin typeface="+mn-lt"/>
          <a:ea typeface="+mn-ea"/>
          <a:cs typeface="+mn-cs"/>
        </a:defRPr>
      </a:lvl5pPr>
      <a:lvl6pPr marL="2597582" algn="l" defTabSz="1039033" rtl="0" eaLnBrk="1" latinLnBrk="0" hangingPunct="1">
        <a:defRPr sz="2000" kern="1200">
          <a:solidFill>
            <a:schemeClr val="tx1"/>
          </a:solidFill>
          <a:latin typeface="+mn-lt"/>
          <a:ea typeface="+mn-ea"/>
          <a:cs typeface="+mn-cs"/>
        </a:defRPr>
      </a:lvl6pPr>
      <a:lvl7pPr marL="3117098" algn="l" defTabSz="1039033" rtl="0" eaLnBrk="1" latinLnBrk="0" hangingPunct="1">
        <a:defRPr sz="2000" kern="1200">
          <a:solidFill>
            <a:schemeClr val="tx1"/>
          </a:solidFill>
          <a:latin typeface="+mn-lt"/>
          <a:ea typeface="+mn-ea"/>
          <a:cs typeface="+mn-cs"/>
        </a:defRPr>
      </a:lvl7pPr>
      <a:lvl8pPr marL="3636615" algn="l" defTabSz="1039033" rtl="0" eaLnBrk="1" latinLnBrk="0" hangingPunct="1">
        <a:defRPr sz="2000" kern="1200">
          <a:solidFill>
            <a:schemeClr val="tx1"/>
          </a:solidFill>
          <a:latin typeface="+mn-lt"/>
          <a:ea typeface="+mn-ea"/>
          <a:cs typeface="+mn-cs"/>
        </a:defRPr>
      </a:lvl8pPr>
      <a:lvl9pPr marL="4156131" algn="l" defTabSz="103903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Рисунок 20" descr="sanki-feya-chempion-2-orange_85752_1.jpg"/>
          <p:cNvPicPr>
            <a:picLocks noChangeAspect="1"/>
          </p:cNvPicPr>
          <p:nvPr/>
        </p:nvPicPr>
        <p:blipFill>
          <a:blip r:embed="rId2" cstate="print">
            <a:lum bright="40000"/>
          </a:blip>
          <a:stretch>
            <a:fillRect/>
          </a:stretch>
        </p:blipFill>
        <p:spPr>
          <a:xfrm>
            <a:off x="198413" y="1260351"/>
            <a:ext cx="3223078" cy="3456384"/>
          </a:xfrm>
          <a:prstGeom prst="rect">
            <a:avLst/>
          </a:prstGeom>
        </p:spPr>
      </p:pic>
      <p:pic>
        <p:nvPicPr>
          <p:cNvPr id="19" name="Рисунок 18" descr="330842_571363.jpg"/>
          <p:cNvPicPr>
            <a:picLocks noChangeAspect="1"/>
          </p:cNvPicPr>
          <p:nvPr/>
        </p:nvPicPr>
        <p:blipFill>
          <a:blip r:embed="rId3" cstate="print">
            <a:lum bright="40000"/>
          </a:blip>
          <a:stretch>
            <a:fillRect/>
          </a:stretch>
        </p:blipFill>
        <p:spPr>
          <a:xfrm>
            <a:off x="3654797" y="2556495"/>
            <a:ext cx="3384376" cy="3071322"/>
          </a:xfrm>
          <a:prstGeom prst="rect">
            <a:avLst/>
          </a:prstGeom>
        </p:spPr>
      </p:pic>
      <p:sp>
        <p:nvSpPr>
          <p:cNvPr id="3" name="Текст 2"/>
          <p:cNvSpPr>
            <a:spLocks noGrp="1"/>
          </p:cNvSpPr>
          <p:nvPr>
            <p:ph type="body" idx="1"/>
          </p:nvPr>
        </p:nvSpPr>
        <p:spPr>
          <a:xfrm>
            <a:off x="7201965" y="0"/>
            <a:ext cx="3420000" cy="7560000"/>
          </a:xfrm>
        </p:spPr>
        <p:txBody>
          <a:bodyPr>
            <a:normAutofit fontScale="32500" lnSpcReduction="20000"/>
          </a:bodyPr>
          <a:lstStyle/>
          <a:p>
            <a:pPr algn="ctr"/>
            <a:endParaRPr lang="ru-RU" sz="3200" b="0" dirty="0" smtClean="0">
              <a:solidFill>
                <a:srgbClr val="002060"/>
              </a:solidFill>
              <a:latin typeface="Times New Roman" pitchFamily="18" charset="0"/>
              <a:cs typeface="Times New Roman" pitchFamily="18" charset="0"/>
            </a:endParaRPr>
          </a:p>
          <a:p>
            <a:pPr algn="ctr"/>
            <a:endParaRPr lang="ru-RU" sz="3200" b="0" dirty="0">
              <a:solidFill>
                <a:srgbClr val="002060"/>
              </a:solidFill>
              <a:latin typeface="Times New Roman" pitchFamily="18" charset="0"/>
              <a:cs typeface="Times New Roman" pitchFamily="18" charset="0"/>
            </a:endParaRPr>
          </a:p>
          <a:p>
            <a:r>
              <a:rPr lang="ru-RU" sz="4300" i="1" u="sng" dirty="0" smtClean="0">
                <a:solidFill>
                  <a:srgbClr val="FF0000"/>
                </a:solidFill>
                <a:latin typeface="Times New Roman" pitchFamily="18" charset="0"/>
                <a:cs typeface="Times New Roman" pitchFamily="18" charset="0"/>
              </a:rPr>
              <a:t>Правила безопасности при катании на      «ватрушках» </a:t>
            </a:r>
            <a:endParaRPr lang="ru-RU" sz="4300" dirty="0" smtClean="0">
              <a:solidFill>
                <a:srgbClr val="FF0000"/>
              </a:solidFill>
              <a:latin typeface="Times New Roman" pitchFamily="18" charset="0"/>
              <a:cs typeface="Times New Roman" pitchFamily="18" charset="0"/>
            </a:endParaRPr>
          </a:p>
          <a:p>
            <a:r>
              <a:rPr lang="ru-RU" sz="3700" dirty="0" smtClean="0">
                <a:latin typeface="Times New Roman" pitchFamily="18" charset="0"/>
                <a:cs typeface="Times New Roman" pitchFamily="18" charset="0"/>
              </a:rPr>
              <a:t> </a:t>
            </a:r>
          </a:p>
          <a:p>
            <a:r>
              <a:rPr lang="ru-RU" sz="3700" dirty="0" smtClean="0">
                <a:latin typeface="Times New Roman" pitchFamily="18" charset="0"/>
                <a:cs typeface="Times New Roman" pitchFamily="18" charset="0"/>
              </a:rPr>
              <a:t>Вопреки привычному</a:t>
            </a:r>
          </a:p>
          <a:p>
            <a:r>
              <a:rPr lang="ru-RU" sz="3700" dirty="0" smtClean="0">
                <a:latin typeface="Times New Roman" pitchFamily="18" charset="0"/>
                <a:cs typeface="Times New Roman" pitchFamily="18" charset="0"/>
              </a:rPr>
              <a:t>мнению, ставшее </a:t>
            </a:r>
          </a:p>
          <a:p>
            <a:r>
              <a:rPr lang="ru-RU" sz="3700" dirty="0" smtClean="0">
                <a:latin typeface="Times New Roman" pitchFamily="18" charset="0"/>
                <a:cs typeface="Times New Roman" pitchFamily="18" charset="0"/>
              </a:rPr>
              <a:t>популярным катание</a:t>
            </a:r>
          </a:p>
          <a:p>
            <a:r>
              <a:rPr lang="ru-RU" sz="3700" dirty="0" smtClean="0">
                <a:latin typeface="Times New Roman" pitchFamily="18" charset="0"/>
                <a:cs typeface="Times New Roman" pitchFamily="18" charset="0"/>
              </a:rPr>
              <a:t>на ватрушках </a:t>
            </a:r>
          </a:p>
          <a:p>
            <a:r>
              <a:rPr lang="ru-RU" sz="3700" dirty="0" smtClean="0">
                <a:latin typeface="Times New Roman" pitchFamily="18" charset="0"/>
                <a:cs typeface="Times New Roman" pitchFamily="18" charset="0"/>
              </a:rPr>
              <a:t>(или тюбинг) может быть </a:t>
            </a:r>
          </a:p>
          <a:p>
            <a:r>
              <a:rPr lang="ru-RU" sz="3700" dirty="0" smtClean="0">
                <a:latin typeface="Times New Roman" pitchFamily="18" charset="0"/>
                <a:cs typeface="Times New Roman" pitchFamily="18" charset="0"/>
              </a:rPr>
              <a:t>опасным и непредсказуемым видом отдыха. В отличие от санок ватрушки способны развивать большую скорость и даже закручиваться вокруг своей оси во время спуска, являясь при этом практически неуправляемыми. Чтобы подобное развлечение приносило только положительные эмоции, необходимо соблюдать ряд правил: </a:t>
            </a:r>
          </a:p>
          <a:p>
            <a:pPr lvl="0"/>
            <a:r>
              <a:rPr lang="ru-RU" sz="3700" dirty="0" smtClean="0">
                <a:latin typeface="Times New Roman" pitchFamily="18" charset="0"/>
                <a:cs typeface="Times New Roman" pitchFamily="18" charset="0"/>
              </a:rPr>
              <a:t>Кататься на ватрушках рекомендуется на склонах с уклоном не больше 20 градусов. Внизу склона должно быть достаточно места для торможения.</a:t>
            </a:r>
          </a:p>
          <a:p>
            <a:pPr lvl="0"/>
            <a:r>
              <a:rPr lang="ru-RU" sz="3700" dirty="0" smtClean="0">
                <a:latin typeface="Times New Roman" pitchFamily="18" charset="0"/>
                <a:cs typeface="Times New Roman" pitchFamily="18" charset="0"/>
              </a:rPr>
              <a:t>Прежде чем начать спуск, осмотрите трассу на наличие ям, бугров, камней. </a:t>
            </a:r>
          </a:p>
          <a:p>
            <a:pPr lvl="0"/>
            <a:r>
              <a:rPr lang="ru-RU" sz="3700" dirty="0" smtClean="0">
                <a:latin typeface="Times New Roman" pitchFamily="18" charset="0"/>
                <a:cs typeface="Times New Roman" pitchFamily="18" charset="0"/>
              </a:rPr>
              <a:t>Санки-ватрушки развивают большую скорость, поэтому перед началом спуска убедитесь, что перед вами нет никого из катающихся, особенно детей. </a:t>
            </a:r>
          </a:p>
          <a:p>
            <a:pPr lvl="0"/>
            <a:r>
              <a:rPr lang="ru-RU" sz="3700" dirty="0" smtClean="0">
                <a:latin typeface="Times New Roman" pitchFamily="18" charset="0"/>
                <a:cs typeface="Times New Roman" pitchFamily="18" charset="0"/>
              </a:rPr>
              <a:t>Кататься на ватрушках следует сидя. Не пытайтесь кататься стоя или прыгая, как на батуте. </a:t>
            </a:r>
          </a:p>
          <a:p>
            <a:pPr lvl="0"/>
            <a:r>
              <a:rPr lang="ru-RU" sz="3700" dirty="0" smtClean="0">
                <a:latin typeface="Times New Roman" pitchFamily="18" charset="0"/>
                <a:cs typeface="Times New Roman" pitchFamily="18" charset="0"/>
              </a:rPr>
              <a:t>Не следует перегружать ватрушку. В характеристиках каждой модели указан максимально допустимый для неё вес.</a:t>
            </a:r>
          </a:p>
          <a:p>
            <a:pPr lvl="0"/>
            <a:r>
              <a:rPr lang="ru-RU" sz="3700" dirty="0" smtClean="0">
                <a:latin typeface="Times New Roman" pitchFamily="18" charset="0"/>
                <a:cs typeface="Times New Roman" pitchFamily="18" charset="0"/>
              </a:rPr>
              <a:t>Опасно садиться на ватрушку вдвоём, из неё можно вылететь. </a:t>
            </a:r>
          </a:p>
          <a:p>
            <a:pPr lvl="0"/>
            <a:r>
              <a:rPr lang="ru-RU" sz="3700" dirty="0" smtClean="0">
                <a:latin typeface="Times New Roman" pitchFamily="18" charset="0"/>
                <a:cs typeface="Times New Roman" pitchFamily="18" charset="0"/>
              </a:rPr>
              <a:t>Нельзя прикреплять ватрушки друг к другу «паровозиком», они могут перевернуться. </a:t>
            </a:r>
          </a:p>
          <a:p>
            <a:r>
              <a:rPr lang="ru-RU" sz="3700" dirty="0" smtClean="0">
                <a:latin typeface="Times New Roman" pitchFamily="18" charset="0"/>
                <a:cs typeface="Times New Roman" pitchFamily="18" charset="0"/>
              </a:rPr>
              <a:t>Соблюдая эти несложные правила, вы обезопасите себя и окружающих от возможных травм и повреждений.</a:t>
            </a:r>
          </a:p>
          <a:p>
            <a:endParaRPr lang="ru-RU" sz="3400" b="0" dirty="0" smtClean="0">
              <a:latin typeface="Times New Roman" pitchFamily="18" charset="0"/>
              <a:cs typeface="Times New Roman" pitchFamily="18" charset="0"/>
            </a:endParaRPr>
          </a:p>
          <a:p>
            <a:endParaRPr lang="ru-RU" sz="3400" b="0" dirty="0" smtClean="0">
              <a:latin typeface="Times New Roman" pitchFamily="18" charset="0"/>
              <a:cs typeface="Times New Roman" pitchFamily="18" charset="0"/>
            </a:endParaRPr>
          </a:p>
          <a:p>
            <a:endParaRPr lang="ru-RU" sz="3400" b="0" dirty="0" smtClean="0">
              <a:latin typeface="Times New Roman" pitchFamily="18" charset="0"/>
              <a:cs typeface="Times New Roman" pitchFamily="18" charset="0"/>
            </a:endParaRPr>
          </a:p>
          <a:p>
            <a:endParaRPr lang="ru-RU" sz="3400" b="0" dirty="0" smtClean="0">
              <a:latin typeface="Times New Roman" pitchFamily="18" charset="0"/>
              <a:cs typeface="Times New Roman" pitchFamily="18" charset="0"/>
            </a:endParaRPr>
          </a:p>
          <a:p>
            <a:endParaRPr lang="ru-RU" sz="3400" b="0" dirty="0" smtClean="0">
              <a:latin typeface="Times New Roman" pitchFamily="18" charset="0"/>
              <a:cs typeface="Times New Roman" pitchFamily="18" charset="0"/>
            </a:endParaRPr>
          </a:p>
          <a:p>
            <a:endParaRPr lang="ru-RU" sz="3400" b="0" dirty="0">
              <a:latin typeface="Times New Roman" pitchFamily="18" charset="0"/>
              <a:cs typeface="Times New Roman" pitchFamily="18" charset="0"/>
            </a:endParaRPr>
          </a:p>
        </p:txBody>
      </p:sp>
      <p:sp>
        <p:nvSpPr>
          <p:cNvPr id="5" name="Текст 4"/>
          <p:cNvSpPr>
            <a:spLocks noGrp="1"/>
          </p:cNvSpPr>
          <p:nvPr>
            <p:ph type="body" sz="quarter" idx="3"/>
          </p:nvPr>
        </p:nvSpPr>
        <p:spPr>
          <a:xfrm>
            <a:off x="3582790" y="1"/>
            <a:ext cx="3420000" cy="7544591"/>
          </a:xfrm>
        </p:spPr>
        <p:txBody>
          <a:bodyPr>
            <a:normAutofit fontScale="92500" lnSpcReduction="10000"/>
          </a:bodyPr>
          <a:lstStyle/>
          <a:p>
            <a:pPr algn="ctr"/>
            <a:endParaRPr lang="ru-RU" b="0" dirty="0" smtClean="0"/>
          </a:p>
          <a:p>
            <a:pPr algn="ctr"/>
            <a:r>
              <a:rPr lang="ru-RU" sz="1500" i="1" u="sng" dirty="0" smtClean="0">
                <a:solidFill>
                  <a:srgbClr val="FF0000"/>
                </a:solidFill>
                <a:latin typeface="Times New Roman" pitchFamily="18" charset="0"/>
                <a:cs typeface="Times New Roman" pitchFamily="18" charset="0"/>
              </a:rPr>
              <a:t>Снегокат.</a:t>
            </a:r>
            <a:endParaRPr lang="ru-RU" sz="1500" dirty="0" smtClean="0">
              <a:solidFill>
                <a:srgbClr val="FF0000"/>
              </a:solidFill>
              <a:latin typeface="Times New Roman" pitchFamily="18" charset="0"/>
              <a:cs typeface="Times New Roman" pitchFamily="18" charset="0"/>
            </a:endParaRPr>
          </a:p>
          <a:p>
            <a:r>
              <a:rPr lang="ru-RU" sz="1200" dirty="0" smtClean="0">
                <a:latin typeface="Times New Roman" pitchFamily="18" charset="0"/>
                <a:cs typeface="Times New Roman" pitchFamily="18" charset="0"/>
              </a:rPr>
              <a:t>Одним из наиболее любимых и популярных развлечений для зимнего отдыха у детворы стал снегокат. Интересный внешний вид, дополнительные возможности управления, </a:t>
            </a:r>
          </a:p>
          <a:p>
            <a:r>
              <a:rPr lang="ru-RU" sz="1200" dirty="0" smtClean="0">
                <a:latin typeface="Times New Roman" pitchFamily="18" charset="0"/>
                <a:cs typeface="Times New Roman" pitchFamily="18" charset="0"/>
              </a:rPr>
              <a:t>возможность кататься вместе с ребенком, ощутимая польза для здоровья – причины, по которым снегокат выбирают все большее число родителей. При катании с горки ребенок всегда находится в движении, затрачивая на это столько же энергии, как, если бы он бегал на лыжах. Свежий холодный воздух улучшает обмен веществ в организме, усиливается кровообращение, вентиляция легких. Чередующиеся спуски и подъемы дают  умеренную кардионагрузку для сердца, тренируют опорно-двигательный аппарат. При катании на снегокате ребенок учится координировать свои действия, реакцию, развивает вестибулярный аппарат, глазомер. Чтобы катание на снегокате приносило максимум удовольствия и положительных впечатлений не забудьте ряд правил: </a:t>
            </a:r>
          </a:p>
          <a:p>
            <a:pPr marL="228600" lvl="0" indent="-228600">
              <a:buFont typeface="+mj-lt"/>
              <a:buAutoNum type="arabicPeriod"/>
            </a:pPr>
            <a:r>
              <a:rPr lang="ru-RU" sz="1200" dirty="0" smtClean="0">
                <a:latin typeface="Times New Roman" pitchFamily="18" charset="0"/>
                <a:cs typeface="Times New Roman" pitchFamily="18" charset="0"/>
              </a:rPr>
              <a:t>Спускаться самостоятельно с горы на снегокате рекомендуется детям старше пяти лет. Дети младшего возраста катаются в сопровождении взрослых. </a:t>
            </a:r>
          </a:p>
          <a:p>
            <a:pPr marL="228600" lvl="0" indent="-228600">
              <a:buFont typeface="+mj-lt"/>
              <a:buAutoNum type="arabicPeriod"/>
            </a:pPr>
            <a:r>
              <a:rPr lang="ru-RU" sz="1200" dirty="0" smtClean="0">
                <a:latin typeface="Times New Roman" pitchFamily="18" charset="0"/>
                <a:cs typeface="Times New Roman" pitchFamily="18" charset="0"/>
              </a:rPr>
              <a:t>Все концы длинной одежды, шарфов должны быть заправлены, во избежание попадания их в снегокат при движении. </a:t>
            </a:r>
          </a:p>
          <a:p>
            <a:pPr marL="228600" lvl="0" indent="-228600">
              <a:buFont typeface="+mj-lt"/>
              <a:buAutoNum type="arabicPeriod"/>
            </a:pPr>
            <a:r>
              <a:rPr lang="ru-RU" sz="1200" dirty="0" smtClean="0">
                <a:latin typeface="Times New Roman" pitchFamily="18" charset="0"/>
                <a:cs typeface="Times New Roman" pitchFamily="18" charset="0"/>
              </a:rPr>
              <a:t>Используйте средства защиты при катании. Шлем, перчатки, наколенники защитят ребенка при падении или столкновении. </a:t>
            </a:r>
          </a:p>
          <a:p>
            <a:pPr marL="228600" lvl="0" indent="-228600">
              <a:buFont typeface="+mj-lt"/>
              <a:buAutoNum type="arabicPeriod"/>
            </a:pPr>
            <a:r>
              <a:rPr lang="ru-RU" sz="1200" dirty="0" smtClean="0">
                <a:latin typeface="Times New Roman" pitchFamily="18" charset="0"/>
                <a:cs typeface="Times New Roman" pitchFamily="18" charset="0"/>
              </a:rPr>
              <a:t>Перед спуском убедитесь в отсутствии посторонних предметов, ям, неровностей, льда на трассе. </a:t>
            </a:r>
          </a:p>
          <a:p>
            <a:pPr marL="228600" lvl="0" indent="-228600">
              <a:buFont typeface="+mj-lt"/>
              <a:buAutoNum type="arabicPeriod"/>
            </a:pPr>
            <a:r>
              <a:rPr lang="ru-RU" sz="1200" dirty="0" smtClean="0">
                <a:latin typeface="Times New Roman" pitchFamily="18" charset="0"/>
                <a:cs typeface="Times New Roman" pitchFamily="18" charset="0"/>
              </a:rPr>
              <a:t>Объясните ребенку, что перед спуском он должен дождаться, когда предыдущий ребенок отойдет в сторону. </a:t>
            </a:r>
          </a:p>
          <a:p>
            <a:pPr marL="228600" indent="-228600">
              <a:buFont typeface="+mj-lt"/>
              <a:buAutoNum type="arabicPeriod"/>
            </a:pPr>
            <a:r>
              <a:rPr lang="ru-RU" sz="1200" dirty="0" smtClean="0">
                <a:latin typeface="Times New Roman" pitchFamily="18" charset="0"/>
                <a:cs typeface="Times New Roman" pitchFamily="18" charset="0"/>
              </a:rPr>
              <a:t>Не используйте снегокат при температуре ниже 20 градусов.</a:t>
            </a:r>
          </a:p>
          <a:p>
            <a:endParaRPr lang="ru-RU" sz="1200" b="0" dirty="0" smtClean="0">
              <a:latin typeface="Times New Roman" pitchFamily="18" charset="0"/>
              <a:cs typeface="Times New Roman" pitchFamily="18" charset="0"/>
            </a:endParaRPr>
          </a:p>
          <a:p>
            <a:endParaRPr lang="ru-RU" sz="1200" b="0" dirty="0" smtClean="0">
              <a:latin typeface="Times New Roman" pitchFamily="18" charset="0"/>
              <a:cs typeface="Times New Roman" pitchFamily="18" charset="0"/>
            </a:endParaRPr>
          </a:p>
          <a:p>
            <a:endParaRPr lang="ru-RU" b="0" dirty="0">
              <a:latin typeface="Times New Roman" pitchFamily="18" charset="0"/>
              <a:cs typeface="Times New Roman" pitchFamily="18" charset="0"/>
            </a:endParaRPr>
          </a:p>
        </p:txBody>
      </p:sp>
      <p:sp>
        <p:nvSpPr>
          <p:cNvPr id="2" name="Заголовок 1"/>
          <p:cNvSpPr>
            <a:spLocks noGrp="1"/>
          </p:cNvSpPr>
          <p:nvPr>
            <p:ph type="title"/>
          </p:nvPr>
        </p:nvSpPr>
        <p:spPr>
          <a:xfrm>
            <a:off x="2" y="4"/>
            <a:ext cx="3420000" cy="7561263"/>
          </a:xfrm>
        </p:spPr>
        <p:txBody>
          <a:bodyPr>
            <a:normAutofit/>
          </a:bodyPr>
          <a:lstStyle/>
          <a:p>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endParaRPr lang="ru-RU" sz="1000" dirty="0"/>
          </a:p>
        </p:txBody>
      </p:sp>
      <p:sp>
        <p:nvSpPr>
          <p:cNvPr id="16" name="Текст 4"/>
          <p:cNvSpPr txBox="1">
            <a:spLocks/>
          </p:cNvSpPr>
          <p:nvPr/>
        </p:nvSpPr>
        <p:spPr>
          <a:xfrm>
            <a:off x="198413" y="16672"/>
            <a:ext cx="3420000" cy="7544591"/>
          </a:xfrm>
          <a:prstGeom prst="rect">
            <a:avLst/>
          </a:prstGeom>
        </p:spPr>
        <p:txBody>
          <a:bodyPr vert="horz" lIns="103903" tIns="51952" rIns="103903" bIns="51952" rtlCol="0" anchor="b">
            <a:normAutofit/>
          </a:bodyPr>
          <a:lstStyle/>
          <a:p>
            <a:pPr marL="0" marR="0" lvl="0" indent="0" algn="ctr" defTabSz="1039033" rtl="0" eaLnBrk="1" fontAlgn="auto" latinLnBrk="0" hangingPunct="1">
              <a:lnSpc>
                <a:spcPct val="100000"/>
              </a:lnSpc>
              <a:spcBef>
                <a:spcPct val="20000"/>
              </a:spcBef>
              <a:spcAft>
                <a:spcPts val="0"/>
              </a:spcAft>
              <a:buClrTx/>
              <a:buSzTx/>
              <a:buFont typeface="Arial" pitchFamily="34" charset="0"/>
              <a:buNone/>
              <a:tabLst/>
              <a:defRPr/>
            </a:pPr>
            <a:endParaRPr kumimoji="0" lang="ru-RU" sz="2700" b="0" i="0" u="none" strike="noStrike" kern="1200" cap="none" spc="0" normalizeH="0" baseline="0" noProof="0" dirty="0" smtClean="0">
              <a:ln>
                <a:noFill/>
              </a:ln>
              <a:solidFill>
                <a:schemeClr val="tx1"/>
              </a:solidFill>
              <a:effectLst/>
              <a:uLnTx/>
              <a:uFillTx/>
              <a:latin typeface="+mn-lt"/>
              <a:ea typeface="+mn-ea"/>
              <a:cs typeface="+mn-cs"/>
            </a:endParaRPr>
          </a:p>
          <a:p>
            <a:pPr algn="ctr"/>
            <a:r>
              <a:rPr lang="ru-RU" sz="1400" b="1" i="1" u="sng" dirty="0" smtClean="0">
                <a:solidFill>
                  <a:srgbClr val="FF0000"/>
                </a:solidFill>
                <a:latin typeface="Times New Roman" pitchFamily="18" charset="0"/>
                <a:cs typeface="Times New Roman" pitchFamily="18" charset="0"/>
              </a:rPr>
              <a:t>Правила безопасности при катании на санках </a:t>
            </a:r>
            <a:endParaRPr lang="ru-RU" sz="1400" dirty="0" smtClean="0">
              <a:solidFill>
                <a:srgbClr val="FF0000"/>
              </a:solidFill>
              <a:latin typeface="Times New Roman" pitchFamily="18" charset="0"/>
              <a:cs typeface="Times New Roman" pitchFamily="18" charset="0"/>
            </a:endParaRPr>
          </a:p>
          <a:p>
            <a:r>
              <a:rPr lang="ru-RU" sz="1100" dirty="0" smtClean="0">
                <a:latin typeface="Times New Roman" pitchFamily="18" charset="0"/>
                <a:cs typeface="Times New Roman" pitchFamily="18" charset="0"/>
              </a:rPr>
              <a:t>С наступлением холодов и приходом зимы, у многих активно отдыхающих людей возникает вполне здоровое желание покататься на санках. Вместе с тем, катание на санках может стать причиной получения травм. Для того чтобы этого не случилось, нужно знать основные правила безопасности: </a:t>
            </a:r>
          </a:p>
          <a:p>
            <a:pPr lvl="0"/>
            <a:r>
              <a:rPr lang="ru-RU" sz="1100" dirty="0" smtClean="0">
                <a:latin typeface="Times New Roman" pitchFamily="18" charset="0"/>
                <a:cs typeface="Times New Roman" pitchFamily="18" charset="0"/>
              </a:rPr>
              <a:t>Если вы решили покатать ребенка на санках, то делайте это аккуратно, без резких рывков и поворотов, во избежание переворота саней.</a:t>
            </a:r>
          </a:p>
          <a:p>
            <a:pPr lvl="0"/>
            <a:r>
              <a:rPr lang="ru-RU" sz="1100" dirty="0" smtClean="0">
                <a:latin typeface="Times New Roman" pitchFamily="18" charset="0"/>
                <a:cs typeface="Times New Roman" pitchFamily="18" charset="0"/>
              </a:rPr>
              <a:t>Одеваться лучше в «дутые» синтепоновые куртки и штаны. Эта одежда легкая, не позволит особо вспотеть и, в случае падения, максимально смягчить удар. </a:t>
            </a:r>
          </a:p>
          <a:p>
            <a:pPr marL="228600" lvl="0" indent="-228600">
              <a:buFont typeface="+mj-lt"/>
              <a:buAutoNum type="arabicPeriod"/>
            </a:pPr>
            <a:r>
              <a:rPr lang="ru-RU" sz="1100" dirty="0" smtClean="0">
                <a:latin typeface="Times New Roman" pitchFamily="18" charset="0"/>
                <a:cs typeface="Times New Roman" pitchFamily="18" charset="0"/>
              </a:rPr>
              <a:t>Если вы решили покататься с горок, обратите внимание  на съезд. Он должен быть плавным и выходить в пространство без деревьев, заборов, тротуаров с людьми, автомобильных дорог и прочих препятствий. </a:t>
            </a:r>
          </a:p>
          <a:p>
            <a:pPr marL="228600" lvl="0" indent="-228600">
              <a:buFont typeface="+mj-lt"/>
              <a:buAutoNum type="arabicPeriod"/>
            </a:pPr>
            <a:r>
              <a:rPr lang="ru-RU" sz="1100" dirty="0" smtClean="0">
                <a:latin typeface="Times New Roman" pitchFamily="18" charset="0"/>
                <a:cs typeface="Times New Roman" pitchFamily="18" charset="0"/>
              </a:rPr>
              <a:t>Необходимо соблюдать дистанцию между своими и едущими впереди санками. </a:t>
            </a:r>
          </a:p>
          <a:p>
            <a:pPr marL="228600" lvl="0" indent="-228600">
              <a:buFont typeface="+mj-lt"/>
              <a:buAutoNum type="arabicPeriod"/>
            </a:pPr>
            <a:r>
              <a:rPr lang="ru-RU" sz="1100" dirty="0" smtClean="0">
                <a:latin typeface="Times New Roman" pitchFamily="18" charset="0"/>
                <a:cs typeface="Times New Roman" pitchFamily="18" charset="0"/>
              </a:rPr>
              <a:t>Не допускайте связывания саней между собой. </a:t>
            </a:r>
          </a:p>
          <a:p>
            <a:pPr marL="228600" lvl="0" indent="-228600">
              <a:buFont typeface="+mj-lt"/>
              <a:buAutoNum type="arabicPeriod"/>
            </a:pPr>
            <a:r>
              <a:rPr lang="ru-RU" sz="1100" dirty="0" smtClean="0">
                <a:latin typeface="Times New Roman" pitchFamily="18" charset="0"/>
                <a:cs typeface="Times New Roman" pitchFamily="18" charset="0"/>
              </a:rPr>
              <a:t>Запрещается съезд на санках, лежа на животе, стоя на ногах или коленях и сидя против движения. </a:t>
            </a:r>
          </a:p>
          <a:p>
            <a:pPr marL="228600" lvl="0" indent="-228600">
              <a:buFont typeface="+mj-lt"/>
              <a:buAutoNum type="arabicPeriod"/>
            </a:pPr>
            <a:r>
              <a:rPr lang="ru-RU" sz="1100" dirty="0" smtClean="0">
                <a:latin typeface="Times New Roman" pitchFamily="18" charset="0"/>
                <a:cs typeface="Times New Roman" pitchFamily="18" charset="0"/>
              </a:rPr>
              <a:t>Если столкновение неизбежно, лучше выпрыгнуть из санок и правильно упасть. Падать лучше на бок с перекатом на спину, подбородок лучше прижать к груди. </a:t>
            </a:r>
          </a:p>
          <a:p>
            <a:pPr marL="228600" indent="-228600">
              <a:buFont typeface="+mj-lt"/>
              <a:buAutoNum type="arabicPeriod"/>
            </a:pPr>
            <a:r>
              <a:rPr lang="ru-RU" sz="1100" dirty="0" smtClean="0">
                <a:latin typeface="Times New Roman" pitchFamily="18" charset="0"/>
                <a:cs typeface="Times New Roman" pitchFamily="18" charset="0"/>
              </a:rPr>
              <a:t>Нельзя подниматься по проезжей части склона, а также находиться на ней долгое время. </a:t>
            </a:r>
          </a:p>
          <a:p>
            <a:pPr marL="228600" indent="-228600">
              <a:buFont typeface="+mj-lt"/>
              <a:buAutoNum type="arabicPeriod"/>
            </a:pPr>
            <a:endParaRPr lang="ru-RU" sz="1100" dirty="0" smtClean="0">
              <a:latin typeface="Times New Roman" pitchFamily="18" charset="0"/>
              <a:cs typeface="Times New Roman" pitchFamily="18" charset="0"/>
            </a:endParaRPr>
          </a:p>
          <a:p>
            <a:pPr marL="228600" indent="-228600">
              <a:buFont typeface="+mj-lt"/>
              <a:buAutoNum type="arabicPeriod"/>
            </a:pPr>
            <a:endParaRPr lang="ru-RU" sz="1100" dirty="0" smtClean="0">
              <a:latin typeface="Times New Roman" pitchFamily="18" charset="0"/>
              <a:cs typeface="Times New Roman" pitchFamily="18" charset="0"/>
            </a:endParaRPr>
          </a:p>
          <a:p>
            <a:pPr marL="228600" indent="-228600">
              <a:buFont typeface="+mj-lt"/>
              <a:buAutoNum type="arabicPeriod"/>
            </a:pPr>
            <a:endParaRPr lang="ru-RU" sz="1100" dirty="0" smtClean="0">
              <a:latin typeface="Times New Roman" pitchFamily="18" charset="0"/>
              <a:cs typeface="Times New Roman" pitchFamily="18" charset="0"/>
            </a:endParaRPr>
          </a:p>
          <a:p>
            <a:pPr marL="228600" indent="-228600">
              <a:buFont typeface="+mj-lt"/>
              <a:buAutoNum type="arabicPeriod"/>
            </a:pPr>
            <a:endParaRPr lang="ru-RU" sz="1100" dirty="0" smtClean="0">
              <a:latin typeface="Times New Roman" pitchFamily="18" charset="0"/>
              <a:cs typeface="Times New Roman" pitchFamily="18" charset="0"/>
            </a:endParaRPr>
          </a:p>
          <a:p>
            <a:endParaRPr lang="ru-RU" sz="11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kumimoji="0" lang="ru-RU" sz="1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pic>
        <p:nvPicPr>
          <p:cNvPr id="18" name="Рисунок 17" descr="1b8a647e-fe99-45d7-a1b0-0abc684119ca.jpg"/>
          <p:cNvPicPr>
            <a:picLocks noChangeAspect="1"/>
          </p:cNvPicPr>
          <p:nvPr/>
        </p:nvPicPr>
        <p:blipFill>
          <a:blip r:embed="rId4" cstate="print">
            <a:lum bright="10000"/>
          </a:blip>
          <a:stretch>
            <a:fillRect/>
          </a:stretch>
        </p:blipFill>
        <p:spPr>
          <a:xfrm>
            <a:off x="8983389" y="252239"/>
            <a:ext cx="1422550" cy="1114331"/>
          </a:xfrm>
          <a:prstGeom prst="rect">
            <a:avLst/>
          </a:prstGeom>
          <a:ln>
            <a:solidFill>
              <a:schemeClr val="bg1"/>
            </a:solidFill>
          </a:ln>
        </p:spPr>
      </p:pic>
      <p:pic>
        <p:nvPicPr>
          <p:cNvPr id="22" name="Рисунок 21" descr="s006b.jpg"/>
          <p:cNvPicPr>
            <a:picLocks noChangeAspect="1"/>
          </p:cNvPicPr>
          <p:nvPr/>
        </p:nvPicPr>
        <p:blipFill>
          <a:blip r:embed="rId5" cstate="print"/>
          <a:srcRect t="11697" b="13712"/>
          <a:stretch>
            <a:fillRect/>
          </a:stretch>
        </p:blipFill>
        <p:spPr>
          <a:xfrm>
            <a:off x="414437" y="5580831"/>
            <a:ext cx="2885306" cy="161413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descr="7912249.jpg"/>
          <p:cNvPicPr>
            <a:picLocks noChangeAspect="1"/>
          </p:cNvPicPr>
          <p:nvPr/>
        </p:nvPicPr>
        <p:blipFill>
          <a:blip r:embed="rId2" cstate="print">
            <a:lum bright="30000"/>
          </a:blip>
          <a:stretch>
            <a:fillRect/>
          </a:stretch>
        </p:blipFill>
        <p:spPr>
          <a:xfrm>
            <a:off x="3870821" y="2628503"/>
            <a:ext cx="3217540" cy="3217540"/>
          </a:xfrm>
          <a:prstGeom prst="rect">
            <a:avLst/>
          </a:prstGeom>
        </p:spPr>
      </p:pic>
      <p:sp>
        <p:nvSpPr>
          <p:cNvPr id="3" name="Текст 2"/>
          <p:cNvSpPr>
            <a:spLocks noGrp="1"/>
          </p:cNvSpPr>
          <p:nvPr>
            <p:ph type="body" idx="1"/>
          </p:nvPr>
        </p:nvSpPr>
        <p:spPr>
          <a:xfrm>
            <a:off x="7201965" y="0"/>
            <a:ext cx="3420000" cy="7560000"/>
          </a:xfrm>
        </p:spPr>
        <p:txBody>
          <a:bodyPr>
            <a:normAutofit/>
          </a:bodyPr>
          <a:lstStyle/>
          <a:p>
            <a:pPr algn="ctr"/>
            <a:r>
              <a:rPr lang="ru-RU" sz="1200" i="1" dirty="0" smtClean="0">
                <a:solidFill>
                  <a:srgbClr val="FF0000"/>
                </a:solidFill>
                <a:latin typeface="Times New Roman" pitchFamily="18" charset="0"/>
                <a:cs typeface="Times New Roman" pitchFamily="18" charset="0"/>
              </a:rPr>
              <a:t>Правила безопасности при катании </a:t>
            </a:r>
            <a:endParaRPr lang="ru-RU" sz="1200" dirty="0" smtClean="0">
              <a:solidFill>
                <a:srgbClr val="FF0000"/>
              </a:solidFill>
              <a:latin typeface="Times New Roman" pitchFamily="18" charset="0"/>
              <a:cs typeface="Times New Roman" pitchFamily="18" charset="0"/>
            </a:endParaRPr>
          </a:p>
          <a:p>
            <a:pPr algn="ctr"/>
            <a:r>
              <a:rPr lang="ru-RU" sz="1200" i="1" dirty="0" smtClean="0">
                <a:solidFill>
                  <a:srgbClr val="FF0000"/>
                </a:solidFill>
                <a:latin typeface="Times New Roman" pitchFamily="18" charset="0"/>
                <a:cs typeface="Times New Roman" pitchFamily="18" charset="0"/>
              </a:rPr>
              <a:t>                        на коньках.</a:t>
            </a:r>
            <a:r>
              <a:rPr lang="ru-RU" sz="1200" i="1"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                      </a:t>
            </a:r>
          </a:p>
          <a:p>
            <a:r>
              <a:rPr lang="ru-RU" sz="1200" dirty="0" smtClean="0">
                <a:latin typeface="Times New Roman" pitchFamily="18" charset="0"/>
                <a:cs typeface="Times New Roman" pitchFamily="18" charset="0"/>
              </a:rPr>
              <a:t>Не только лыжи и санки являются интересным занятием для детей. Можно отлично провести время на катке. При выборе коньков не стоит экономить, так как научиться хорошо кататься,  возможно только на качественных, практичных и удобных коньках с кожаной подошвой и супинаторами. Начинать кататься лучше всего на фигурных коньках. Не покупайте коньки  на вырост, это может привести к травме. Коньки должны быть хорошо и своевременно наточены, в противном случае возможны частые падения, растяжение мышц и связок. Лучше всего для катания подойдет нежаркая ветрозащитная куртка, шерстяные шапка и носки, непромокаемые штаны, перчатки или варежки. Научите детей безопасному катанию на коньках: </a:t>
            </a:r>
          </a:p>
          <a:p>
            <a:pPr marL="228600" lvl="0" indent="-228600">
              <a:buFont typeface="+mj-lt"/>
              <a:buAutoNum type="arabicPeriod"/>
            </a:pPr>
            <a:r>
              <a:rPr lang="ru-RU" sz="1200" dirty="0" smtClean="0">
                <a:latin typeface="Times New Roman" pitchFamily="18" charset="0"/>
                <a:cs typeface="Times New Roman" pitchFamily="18" charset="0"/>
              </a:rPr>
              <a:t>Научите детей правильно падать и вставать самостоятельно! Недопустимо, чтобы они падали назад, лучше приземляться на бок или вперед «рыбкой», и делать это как можно мягче. </a:t>
            </a:r>
          </a:p>
          <a:p>
            <a:pPr marL="228600" lvl="0" indent="-228600">
              <a:buFont typeface="+mj-lt"/>
              <a:buAutoNum type="arabicPeriod"/>
            </a:pPr>
            <a:r>
              <a:rPr lang="ru-RU" sz="1200" dirty="0" smtClean="0">
                <a:latin typeface="Times New Roman" pitchFamily="18" charset="0"/>
                <a:cs typeface="Times New Roman" pitchFamily="18" charset="0"/>
              </a:rPr>
              <a:t>Следите за состоянием шнуровки ботинок! Очень важно правильно их зашнуровать: пальцы ног свободны, подъем туго стянут, верх ботинка шнуруется  слабее. </a:t>
            </a:r>
          </a:p>
          <a:p>
            <a:pPr marL="228600" indent="-228600">
              <a:buFont typeface="+mj-lt"/>
              <a:buAutoNum type="arabicPeriod"/>
            </a:pPr>
            <a:r>
              <a:rPr lang="ru-RU" sz="1200" dirty="0" smtClean="0">
                <a:latin typeface="Times New Roman" pitchFamily="18" charset="0"/>
                <a:cs typeface="Times New Roman" pitchFamily="18" charset="0"/>
              </a:rPr>
              <a:t>Не разрешайте детям садиться на лед, снег! Отдыхать можно только на скамейках.</a:t>
            </a:r>
          </a:p>
          <a:p>
            <a:endParaRPr lang="ru-RU" sz="1200" b="0" dirty="0" smtClean="0">
              <a:solidFill>
                <a:srgbClr val="FF0000"/>
              </a:solidFill>
              <a:latin typeface="Times New Roman" pitchFamily="18" charset="0"/>
              <a:cs typeface="Times New Roman" pitchFamily="18" charset="0"/>
            </a:endParaRPr>
          </a:p>
          <a:p>
            <a:endParaRPr lang="ru-RU" sz="1200" b="0" dirty="0" smtClean="0">
              <a:solidFill>
                <a:srgbClr val="FF0000"/>
              </a:solidFill>
              <a:latin typeface="Times New Roman" pitchFamily="18" charset="0"/>
              <a:cs typeface="Times New Roman" pitchFamily="18" charset="0"/>
            </a:endParaRPr>
          </a:p>
          <a:p>
            <a:endParaRPr lang="ru-RU" sz="1200" b="0" dirty="0" smtClean="0">
              <a:solidFill>
                <a:srgbClr val="FF0000"/>
              </a:solidFill>
              <a:latin typeface="Times New Roman" pitchFamily="18" charset="0"/>
              <a:cs typeface="Times New Roman" pitchFamily="18" charset="0"/>
            </a:endParaRPr>
          </a:p>
          <a:p>
            <a:endParaRPr lang="ru-RU" sz="1200" b="0" dirty="0" smtClean="0">
              <a:solidFill>
                <a:srgbClr val="FF0000"/>
              </a:solidFill>
              <a:latin typeface="Times New Roman" pitchFamily="18" charset="0"/>
              <a:cs typeface="Times New Roman" pitchFamily="18" charset="0"/>
            </a:endParaRPr>
          </a:p>
          <a:p>
            <a:endParaRPr lang="ru-RU" sz="1200" b="0" dirty="0">
              <a:solidFill>
                <a:srgbClr val="FF0000"/>
              </a:solidFill>
              <a:latin typeface="Times New Roman" pitchFamily="18" charset="0"/>
              <a:cs typeface="Times New Roman" pitchFamily="18" charset="0"/>
            </a:endParaRPr>
          </a:p>
          <a:p>
            <a:pPr algn="ctr"/>
            <a:endParaRPr lang="ru-RU" sz="1000" b="0" dirty="0">
              <a:latin typeface="Times New Roman" pitchFamily="18" charset="0"/>
              <a:cs typeface="Times New Roman" pitchFamily="18" charset="0"/>
            </a:endParaRPr>
          </a:p>
        </p:txBody>
      </p:sp>
      <p:sp>
        <p:nvSpPr>
          <p:cNvPr id="5" name="Текст 4"/>
          <p:cNvSpPr>
            <a:spLocks noGrp="1"/>
          </p:cNvSpPr>
          <p:nvPr>
            <p:ph type="body" sz="quarter" idx="3"/>
          </p:nvPr>
        </p:nvSpPr>
        <p:spPr>
          <a:xfrm>
            <a:off x="3582790" y="1"/>
            <a:ext cx="3420000" cy="7544591"/>
          </a:xfrm>
        </p:spPr>
        <p:txBody>
          <a:bodyPr>
            <a:normAutofit fontScale="85000" lnSpcReduction="20000"/>
          </a:bodyPr>
          <a:lstStyle/>
          <a:p>
            <a:pPr algn="ctr"/>
            <a:endParaRPr lang="ru-RU" b="0" dirty="0" smtClean="0"/>
          </a:p>
          <a:p>
            <a:pPr algn="ctr"/>
            <a:r>
              <a:rPr lang="ru-RU" sz="1400" dirty="0" smtClean="0">
                <a:solidFill>
                  <a:srgbClr val="FF0000"/>
                </a:solidFill>
                <a:latin typeface="Times New Roman" pitchFamily="18" charset="0"/>
                <a:cs typeface="Times New Roman" pitchFamily="18" charset="0"/>
              </a:rPr>
              <a:t>Правила безопасности при катании </a:t>
            </a:r>
          </a:p>
          <a:p>
            <a:pPr algn="ctr"/>
            <a:r>
              <a:rPr lang="ru-RU" sz="1400" dirty="0" smtClean="0">
                <a:solidFill>
                  <a:srgbClr val="FF0000"/>
                </a:solidFill>
                <a:latin typeface="Times New Roman" pitchFamily="18" charset="0"/>
                <a:cs typeface="Times New Roman" pitchFamily="18" charset="0"/>
              </a:rPr>
              <a:t>на   лыжах. </a:t>
            </a:r>
          </a:p>
          <a:p>
            <a:r>
              <a:rPr lang="ru-RU" sz="1400" dirty="0" smtClean="0">
                <a:latin typeface="Times New Roman" pitchFamily="18" charset="0"/>
                <a:cs typeface="Times New Roman" pitchFamily="18" charset="0"/>
              </a:rPr>
              <a:t>Минусовая температура – не повод сидеть дома! А как только засияет на улице первый снежок, наша детвора сразу же устремляется на горки. Но санки не должны быть для вашего малыша главным зимним удовольствием. Хотите добавить незабываемых впечатлений для ребенка? Лыжи - самое то! В любом случае без соблюдения правил безопасности вероятность того, что лыжи вместо радостного настроения принесут травмы или проблемы для здоровья значительно возрастает. </a:t>
            </a:r>
          </a:p>
          <a:p>
            <a:pPr marL="342900" lvl="0" indent="-342900">
              <a:buFont typeface="+mj-lt"/>
              <a:buAutoNum type="arabicPeriod"/>
            </a:pPr>
            <a:r>
              <a:rPr lang="ru-RU" sz="1400" dirty="0" smtClean="0">
                <a:latin typeface="Times New Roman" pitchFamily="18" charset="0"/>
                <a:cs typeface="Times New Roman" pitchFamily="18" charset="0"/>
              </a:rPr>
              <a:t>В морозную погоду или в условиях сильного снегопада лучше избегать лыжных прогулок – это чревато обморожением. </a:t>
            </a:r>
          </a:p>
          <a:p>
            <a:pPr marL="342900" lvl="0" indent="-342900">
              <a:buFont typeface="+mj-lt"/>
              <a:buAutoNum type="arabicPeriod"/>
            </a:pPr>
            <a:r>
              <a:rPr lang="ru-RU" sz="1400" dirty="0" smtClean="0">
                <a:latin typeface="Times New Roman" pitchFamily="18" charset="0"/>
                <a:cs typeface="Times New Roman" pitchFamily="18" charset="0"/>
              </a:rPr>
              <a:t>Лучшая погода для вас – от трех градусов    .мороза до десяти. Почему?  В оттепель снег сильно налипает на лыжи, а когда ниже 10-ти малыш быстро замерзнет. </a:t>
            </a:r>
          </a:p>
          <a:p>
            <a:pPr marL="342900" lvl="0" indent="-342900">
              <a:buFont typeface="+mj-lt"/>
              <a:buAutoNum type="arabicPeriod"/>
            </a:pPr>
            <a:r>
              <a:rPr lang="ru-RU" sz="1400" dirty="0" smtClean="0">
                <a:latin typeface="Times New Roman" pitchFamily="18" charset="0"/>
                <a:cs typeface="Times New Roman" pitchFamily="18" charset="0"/>
              </a:rPr>
              <a:t>Подбирай лыжи по росту – не большие и не  маленькие. Острый конец лыжи должен упираться в ладонь поднятой кверху руки. Лыжная палка должна доходить до подмышек. </a:t>
            </a:r>
          </a:p>
          <a:p>
            <a:pPr marL="342900" lvl="0" indent="-342900">
              <a:buFont typeface="+mj-lt"/>
              <a:buAutoNum type="arabicPeriod"/>
            </a:pPr>
            <a:r>
              <a:rPr lang="ru-RU" sz="1400" dirty="0" smtClean="0">
                <a:latin typeface="Times New Roman" pitchFamily="18" charset="0"/>
                <a:cs typeface="Times New Roman" pitchFamily="18" charset="0"/>
              </a:rPr>
              <a:t>Для лыжной прогулки одевайте ребенка в  непромокаемые курточку, варежки и брючки.  </a:t>
            </a:r>
          </a:p>
          <a:p>
            <a:pPr marL="342900" lvl="0" indent="-342900">
              <a:buFont typeface="+mj-lt"/>
              <a:buAutoNum type="arabicPeriod"/>
            </a:pPr>
            <a:r>
              <a:rPr lang="ru-RU" sz="1400" dirty="0" smtClean="0">
                <a:latin typeface="Times New Roman" pitchFamily="18" charset="0"/>
                <a:cs typeface="Times New Roman" pitchFamily="18" charset="0"/>
              </a:rPr>
              <a:t>Место выбирайте тихое, </a:t>
            </a:r>
            <a:r>
              <a:rPr lang="ru-RU" sz="1400" dirty="0" err="1" smtClean="0">
                <a:latin typeface="Times New Roman" pitchFamily="18" charset="0"/>
                <a:cs typeface="Times New Roman" pitchFamily="18" charset="0"/>
              </a:rPr>
              <a:t>непродуваемое</a:t>
            </a:r>
            <a:r>
              <a:rPr lang="ru-RU" sz="1400" dirty="0" smtClean="0">
                <a:latin typeface="Times New Roman" pitchFamily="18" charset="0"/>
                <a:cs typeface="Times New Roman" pitchFamily="18" charset="0"/>
              </a:rPr>
              <a:t>, с хорошо накатанной лыжней; если же ее нет – проложите ее сами, проехав туда-сюда несколько раз. </a:t>
            </a:r>
          </a:p>
          <a:p>
            <a:pPr marL="342900" lvl="0" indent="-342900">
              <a:buFont typeface="+mj-lt"/>
              <a:buAutoNum type="arabicPeriod"/>
            </a:pPr>
            <a:r>
              <a:rPr lang="ru-RU" sz="1400" dirty="0" smtClean="0">
                <a:latin typeface="Times New Roman" pitchFamily="18" charset="0"/>
                <a:cs typeface="Times New Roman" pitchFamily="18" charset="0"/>
              </a:rPr>
              <a:t>По прибытию на лыжню необходимо заняться отладкой оборудования - это является одним из ключевых моментов и позволит избежать травм. В настройку входит и эффективность фиксации обуви. </a:t>
            </a:r>
          </a:p>
          <a:p>
            <a:pPr marL="342900" indent="-342900">
              <a:buFont typeface="+mj-lt"/>
              <a:buAutoNum type="arabicPeriod"/>
            </a:pPr>
            <a:r>
              <a:rPr lang="ru-RU" sz="1400" dirty="0" smtClean="0">
                <a:latin typeface="Times New Roman" pitchFamily="18" charset="0"/>
                <a:cs typeface="Times New Roman" pitchFamily="18" charset="0"/>
              </a:rPr>
              <a:t>Не забудьте взять с собой воду (жидкость) Запомните, что пить жидкость нужно заранее, то есть прежде, чем вы почувствуете жажду. </a:t>
            </a:r>
            <a:endParaRPr lang="ru-RU" sz="1400" b="0" dirty="0">
              <a:latin typeface="Times New Roman" pitchFamily="18" charset="0"/>
              <a:cs typeface="Times New Roman" pitchFamily="18" charset="0"/>
            </a:endParaRPr>
          </a:p>
          <a:p>
            <a:pPr algn="ctr"/>
            <a:endParaRPr lang="ru-RU" b="0" dirty="0"/>
          </a:p>
        </p:txBody>
      </p:sp>
      <p:sp>
        <p:nvSpPr>
          <p:cNvPr id="2" name="Заголовок 1"/>
          <p:cNvSpPr>
            <a:spLocks noGrp="1"/>
          </p:cNvSpPr>
          <p:nvPr>
            <p:ph type="title"/>
          </p:nvPr>
        </p:nvSpPr>
        <p:spPr>
          <a:xfrm>
            <a:off x="2" y="4"/>
            <a:ext cx="3420000" cy="7561263"/>
          </a:xfrm>
        </p:spPr>
        <p:txBody>
          <a:bodyPr>
            <a:normAutofit/>
          </a:bodyPr>
          <a:lstStyle/>
          <a:p>
            <a:r>
              <a:rPr lang="ru-RU" sz="2000" dirty="0" smtClean="0">
                <a:solidFill>
                  <a:schemeClr val="accent4">
                    <a:lumMod val="75000"/>
                  </a:schemeClr>
                </a:solidFill>
                <a:latin typeface="Times New Roman" pitchFamily="18" charset="0"/>
                <a:cs typeface="Times New Roman" pitchFamily="18" charset="0"/>
              </a:rPr>
              <a:t>Безопасное использование</a:t>
            </a:r>
            <a:br>
              <a:rPr lang="ru-RU" sz="2000" dirty="0" smtClean="0">
                <a:solidFill>
                  <a:schemeClr val="accent4">
                    <a:lumMod val="75000"/>
                  </a:schemeClr>
                </a:solidFill>
                <a:latin typeface="Times New Roman" pitchFamily="18" charset="0"/>
                <a:cs typeface="Times New Roman" pitchFamily="18" charset="0"/>
              </a:rPr>
            </a:br>
            <a:r>
              <a:rPr lang="ru-RU" sz="2000" dirty="0" smtClean="0">
                <a:solidFill>
                  <a:schemeClr val="accent4">
                    <a:lumMod val="75000"/>
                  </a:schemeClr>
                </a:solidFill>
                <a:latin typeface="Times New Roman" pitchFamily="18" charset="0"/>
                <a:cs typeface="Times New Roman" pitchFamily="18" charset="0"/>
              </a:rPr>
              <a:t>зимнего спортивного</a:t>
            </a:r>
            <a:br>
              <a:rPr lang="ru-RU" sz="2000" dirty="0" smtClean="0">
                <a:solidFill>
                  <a:schemeClr val="accent4">
                    <a:lumMod val="75000"/>
                  </a:schemeClr>
                </a:solidFill>
                <a:latin typeface="Times New Roman" pitchFamily="18" charset="0"/>
                <a:cs typeface="Times New Roman" pitchFamily="18" charset="0"/>
              </a:rPr>
            </a:br>
            <a:r>
              <a:rPr lang="ru-RU" sz="2000" dirty="0" smtClean="0">
                <a:solidFill>
                  <a:schemeClr val="accent4">
                    <a:lumMod val="75000"/>
                  </a:schemeClr>
                </a:solidFill>
                <a:latin typeface="Times New Roman" pitchFamily="18" charset="0"/>
                <a:cs typeface="Times New Roman" pitchFamily="18" charset="0"/>
              </a:rPr>
              <a:t>инвентаря</a:t>
            </a:r>
            <a:r>
              <a:rPr lang="ru-RU" sz="2000" dirty="0" smtClean="0">
                <a:solidFill>
                  <a:schemeClr val="accent4">
                    <a:lumMod val="50000"/>
                  </a:schemeClr>
                </a:solidFill>
                <a:latin typeface="Times New Roman" pitchFamily="18" charset="0"/>
                <a:cs typeface="Times New Roman" pitchFamily="18" charset="0"/>
              </a:rPr>
              <a:t/>
            </a:r>
            <a:br>
              <a:rPr lang="ru-RU" sz="2000" dirty="0" smtClean="0">
                <a:solidFill>
                  <a:schemeClr val="accent4">
                    <a:lumMod val="50000"/>
                  </a:schemeClr>
                </a:solidFill>
                <a:latin typeface="Times New Roman" pitchFamily="18" charset="0"/>
                <a:cs typeface="Times New Roman" pitchFamily="18" charset="0"/>
              </a:rPr>
            </a:br>
            <a:r>
              <a:rPr lang="ru-RU" sz="2000" b="1" dirty="0" smtClean="0">
                <a:solidFill>
                  <a:schemeClr val="accent4">
                    <a:lumMod val="50000"/>
                  </a:schemeClr>
                </a:solidFill>
                <a:latin typeface="Times New Roman" pitchFamily="18" charset="0"/>
                <a:cs typeface="Times New Roman" pitchFamily="18" charset="0"/>
              </a:rPr>
              <a:t> </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solidFill>
                  <a:srgbClr val="0070C0"/>
                </a:solidFill>
                <a:latin typeface="Times New Roman" pitchFamily="18" charset="0"/>
                <a:cs typeface="Times New Roman" pitchFamily="18" charset="0"/>
              </a:rPr>
              <a:t>Способствовать развитию устойчивого интереса к здоровьесбережению детей через освоение культуры безопасного использования зимнего спортивного инвентаря. </a:t>
            </a: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r>
              <a:rPr lang="ru-RU" sz="1000" dirty="0" smtClean="0">
                <a:latin typeface="Times New Roman" pitchFamily="18" charset="0"/>
                <a:cs typeface="Times New Roman" pitchFamily="18" charset="0"/>
              </a:rPr>
              <a:t/>
            </a:r>
            <a:br>
              <a:rPr lang="ru-RU" sz="1000" dirty="0" smtClean="0">
                <a:latin typeface="Times New Roman" pitchFamily="18" charset="0"/>
                <a:cs typeface="Times New Roman" pitchFamily="18" charset="0"/>
              </a:rPr>
            </a:b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endParaRPr lang="ru-RU" sz="1000" dirty="0"/>
          </a:p>
        </p:txBody>
      </p:sp>
      <p:sp>
        <p:nvSpPr>
          <p:cNvPr id="1026" name="AutoShape 2"/>
          <p:cNvSpPr>
            <a:spLocks noChangeArrowheads="1"/>
          </p:cNvSpPr>
          <p:nvPr/>
        </p:nvSpPr>
        <p:spPr bwMode="auto">
          <a:xfrm>
            <a:off x="342429" y="5796855"/>
            <a:ext cx="2514600" cy="1271588"/>
          </a:xfrm>
          <a:prstGeom prst="cloudCallout">
            <a:avLst>
              <a:gd name="adj1" fmla="val 67069"/>
              <a:gd name="adj2" fmla="val 290218"/>
            </a:avLst>
          </a:prstGeom>
          <a:gradFill rotWithShape="0">
            <a:gsLst>
              <a:gs pos="0">
                <a:srgbClr val="B2A1C7"/>
              </a:gs>
              <a:gs pos="50000">
                <a:srgbClr val="E5DFEC"/>
              </a:gs>
              <a:gs pos="100000">
                <a:srgbClr val="B2A1C7"/>
              </a:gs>
            </a:gsLst>
            <a:lin ang="189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Arial" pitchFamily="34" charset="0"/>
              </a:rPr>
              <a:t>Разработано воспитателем МАДОУ «ЦРР – д/с №161» Кожевниковой А.Ю.</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Рисунок 8" descr="pazzl_nusha_konki.gif"/>
          <p:cNvPicPr>
            <a:picLocks noChangeAspect="1"/>
          </p:cNvPicPr>
          <p:nvPr/>
        </p:nvPicPr>
        <p:blipFill>
          <a:blip r:embed="rId3" cstate="print"/>
          <a:stretch>
            <a:fillRect/>
          </a:stretch>
        </p:blipFill>
        <p:spPr>
          <a:xfrm>
            <a:off x="9166624" y="6084887"/>
            <a:ext cx="1256925" cy="1224136"/>
          </a:xfrm>
          <a:prstGeom prst="rect">
            <a:avLst/>
          </a:prstGeom>
        </p:spPr>
      </p:pic>
      <p:pic>
        <p:nvPicPr>
          <p:cNvPr id="10" name="Рисунок 9" descr="230b_1.jpg"/>
          <p:cNvPicPr>
            <a:picLocks noChangeAspect="1"/>
          </p:cNvPicPr>
          <p:nvPr/>
        </p:nvPicPr>
        <p:blipFill>
          <a:blip r:embed="rId4" cstate="print"/>
          <a:srcRect b="14145"/>
          <a:stretch>
            <a:fillRect/>
          </a:stretch>
        </p:blipFill>
        <p:spPr>
          <a:xfrm flipH="1">
            <a:off x="774475" y="3564607"/>
            <a:ext cx="2389569" cy="2232248"/>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917</Words>
  <Application>Microsoft Office PowerPoint</Application>
  <PresentationFormat>Произвольный</PresentationFormat>
  <Paragraphs>77</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         </vt:lpstr>
      <vt:lpstr>Безопасное использование зимнего спортивного инвентаря   Способствовать развитию устойчивого интереса к здоровьесбережению детей через освоение культуры безопасного использования зимнего спортивного инвентаря.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Ilja</dc:creator>
  <cp:lastModifiedBy>1</cp:lastModifiedBy>
  <cp:revision>32</cp:revision>
  <dcterms:created xsi:type="dcterms:W3CDTF">2013-04-10T08:35:59Z</dcterms:created>
  <dcterms:modified xsi:type="dcterms:W3CDTF">2014-04-23T07:47:30Z</dcterms:modified>
</cp:coreProperties>
</file>