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3" r:id="rId2"/>
    <p:sldId id="256" r:id="rId3"/>
    <p:sldId id="274" r:id="rId4"/>
    <p:sldId id="257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7ED3A-0C67-44A3-80E5-F12CB5F2DC88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876DF-B64C-42E9-B586-C7DBE830F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2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876DF-B64C-42E9-B586-C7DBE830FB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6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816" y="692696"/>
            <a:ext cx="757760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МОУ для детей дошкольного и младшего школьного   возраста начальная   школа  –  детский   сад</a:t>
            </a:r>
            <a:br>
              <a:rPr lang="ru-RU" dirty="0"/>
            </a:br>
            <a:r>
              <a:rPr lang="ru-RU" dirty="0"/>
              <a:t>«Центр   Детства   «Жемчужинка»</a:t>
            </a:r>
            <a:br>
              <a:rPr lang="ru-RU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Педагогический </a:t>
            </a:r>
            <a:r>
              <a:rPr lang="ru-RU" sz="2400" dirty="0" smtClean="0"/>
              <a:t>час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«Презентация ФГОС дошкольного образования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dirty="0" smtClean="0"/>
              <a:t>Зав</a:t>
            </a:r>
            <a:r>
              <a:rPr lang="ru-RU" dirty="0"/>
              <a:t>. отд. Илларионова </a:t>
            </a:r>
            <a:r>
              <a:rPr lang="ru-RU" dirty="0" smtClean="0"/>
              <a:t>И.В</a:t>
            </a:r>
            <a:r>
              <a:rPr lang="ru-RU" dirty="0"/>
              <a:t>.</a:t>
            </a:r>
            <a:endParaRPr lang="ru-RU" dirty="0" smtClean="0"/>
          </a:p>
          <a:p>
            <a:pPr algn="ctr"/>
            <a:r>
              <a:rPr lang="ru-RU" dirty="0" err="1" smtClean="0"/>
              <a:t>Зам.зав</a:t>
            </a:r>
            <a:r>
              <a:rPr lang="ru-RU" dirty="0" smtClean="0"/>
              <a:t>. по УВР </a:t>
            </a:r>
            <a:r>
              <a:rPr lang="ru-RU" dirty="0" err="1" smtClean="0"/>
              <a:t>Завойкина</a:t>
            </a:r>
            <a:r>
              <a:rPr lang="ru-RU" dirty="0" smtClean="0"/>
              <a:t> Л.Г.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dirty="0" smtClean="0"/>
              <a:t>Клин 2013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7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559621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Речь участников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581128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Монолог взрослого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4581128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Общение взрослого и детей</a:t>
            </a:r>
          </a:p>
        </p:txBody>
      </p:sp>
      <p:pic>
        <p:nvPicPr>
          <p:cNvPr id="7170" name="Picture 2" descr="D:\род.собр\фото собрания\воспит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9" y="764704"/>
            <a:ext cx="3024336" cy="27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908720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Модель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65313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Аналог классно-урочной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4581128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Совместная деятельность взрослого и детей</a:t>
            </a:r>
          </a:p>
        </p:txBody>
      </p:sp>
      <p:pic>
        <p:nvPicPr>
          <p:cNvPr id="8195" name="Picture 3" descr="D:\род.собр\фото собрания\воспит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168352" cy="2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Основной принцип организации содержания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65313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Предметный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465313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Смысловой (темы, проекты, проблемы, события и др.)</a:t>
            </a:r>
          </a:p>
        </p:txBody>
      </p:sp>
      <p:pic>
        <p:nvPicPr>
          <p:cNvPr id="9218" name="Picture 2" descr="D:\род.собр\фото собрания\девочка с косич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pPr algn="l"/>
            <a:r>
              <a:rPr lang="ru-RU" dirty="0">
                <a:effectLst/>
              </a:rPr>
              <a:t>Основные принципы реализации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852936"/>
            <a:ext cx="3346704" cy="347472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Дифференциация: содержание дошкольного образования расчленено (дифференцировано0 на отдельные предметы, аналогичные школьным, - ознакомление с окружающим миром, формирование элементарных  математических представлений, развитие речи, рисование, лепка, аппликация и др.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1196752"/>
            <a:ext cx="3346704" cy="34747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6"/>
                </a:solidFill>
              </a:rPr>
              <a:t>Интеграция. Дифференцированное для взрослых на уровне нормативных и программно-методических документов содержание дошкольного образования реализуется как интегративное в реальном образовательном процессе. Содержание дошкольного образования представлено как социально и личностно значимые для дошкольников темы, реализуемые в различных видах детской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116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algn="l"/>
            <a:r>
              <a:rPr lang="ru-RU" dirty="0">
                <a:effectLst/>
              </a:rPr>
              <a:t>Основное средство реализации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21297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Методики как набор предписаний, требующих точного исполнения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3140968"/>
            <a:ext cx="3346704" cy="347472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Технологии как некий алгоритм действий взрослого, допускающий творчество всех субъектов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19273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Преобладающие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357301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Словесные, объяснительные, носящие репродуктивный характер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357301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Поискового, проблемного характера</a:t>
            </a:r>
          </a:p>
        </p:txBody>
      </p:sp>
      <p:pic>
        <p:nvPicPr>
          <p:cNvPr id="10242" name="Picture 2" descr="D:\род.собр\фото собрания\с пылесос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7" y="1052736"/>
            <a:ext cx="320168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0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Основной путь и характер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988840"/>
            <a:ext cx="3346704" cy="347472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Многократное повторение (натаскивание), подражание, имитация, следование образцам. Преобладает овладение операционной стороной деятельности.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2996952"/>
            <a:ext cx="3346704" cy="347472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Естественное усвоение. Преобладает развитие смыслов, мотивов, целеполагания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8043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Основные формы организации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437112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Фронтальные (групповые), сочетаемые с подгрупповыми 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индивидуальными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07276" y="4509120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Подгрупповые, сочетаемые с групповыми и индивидуальными</a:t>
            </a:r>
          </a:p>
        </p:txBody>
      </p:sp>
      <p:pic>
        <p:nvPicPr>
          <p:cNvPr id="11266" name="Picture 2" descr="D:\род.собр\фото собрания\дет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52870"/>
            <a:ext cx="39648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Степень </a:t>
            </a:r>
            <a:r>
              <a:rPr lang="ru-RU" dirty="0" err="1">
                <a:effectLst/>
              </a:rPr>
              <a:t>регламенти</a:t>
            </a:r>
            <a:r>
              <a:rPr lang="ru-RU" dirty="0">
                <a:effectLst/>
              </a:rPr>
              <a:t>-</a:t>
            </a:r>
            <a:br>
              <a:rPr lang="ru-RU" dirty="0">
                <a:effectLst/>
              </a:rPr>
            </a:br>
            <a:r>
              <a:rPr lang="ru-RU" dirty="0" err="1">
                <a:effectLst/>
              </a:rPr>
              <a:t>рованности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620688"/>
            <a:ext cx="3346704" cy="347472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Очень высокая: образовательный процесс жёстко регламентирован по времени, содержанию и формам логикой изучаемых учебных предметов, а также определяемых данной логикой планов образовательной деятельности, конспектов учебных занятий, сценариев и т.п. любые «отступления» квалифицируются как недостатки образовательного процесса, в том числе обусловленные учётом потребностей и интересов детей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2996952"/>
            <a:ext cx="3346704" cy="347472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6"/>
                </a:solidFill>
              </a:rPr>
              <a:t>Низкая. Регламентация образовательного процесса существует, но он организован достаточно гибко. Поощряя «отступления» взрослого от планов, конспектов и </a:t>
            </a:r>
            <a:r>
              <a:rPr lang="ru-RU" dirty="0" err="1">
                <a:solidFill>
                  <a:schemeClr val="accent6"/>
                </a:solidFill>
              </a:rPr>
              <a:t>т.д.в</a:t>
            </a:r>
            <a:r>
              <a:rPr lang="ru-RU" dirty="0">
                <a:solidFill>
                  <a:schemeClr val="accent6"/>
                </a:solidFill>
              </a:rPr>
              <a:t> соответствии с потребностями и интересами детей, актуальной ситуацией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3129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Организация пространства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980728"/>
            <a:ext cx="3346704" cy="347472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Взрослый над детьми и (или) напротив них: занимает типично «учительское» место, появляется для оказания помощи, контроля и оценки детских работ. Дети, как правило, не перемещаются в пространстве для поддержания дисциплины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1844824"/>
            <a:ext cx="3346704" cy="347472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6"/>
                </a:solidFill>
              </a:rPr>
              <a:t>Взрослый вместе с детьми участвует в какой-либо деятельности. Его позиция в пространстве определяется её характером. Может, например, в ходе продуктивной деятельности вместе с детьми сидеть за общим столом и выполнять свою часть коллективной работы, оказывая при необходимости помощь детям как старший партнёр. Дети могут перемещаться в пространстве в рамках осуществления деятельности (спрашивать, советоваться, договариваться, </a:t>
            </a:r>
            <a:r>
              <a:rPr lang="ru-RU" sz="1600" dirty="0" smtClean="0">
                <a:solidFill>
                  <a:schemeClr val="accent6"/>
                </a:solidFill>
              </a:rPr>
              <a:t>распределяться)</a:t>
            </a:r>
            <a:endParaRPr lang="ru-RU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175351" cy="1793167"/>
          </a:xfrm>
        </p:spPr>
        <p:txBody>
          <a:bodyPr>
            <a:noAutofit/>
          </a:bodyPr>
          <a:lstStyle/>
          <a:p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ПРИНЦИПОВ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ТРАДИЦИОННОЙ  ПРОГРАММЫ </a:t>
            </a:r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</a:t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род.собр\фото собрания\ltn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2657872" cy="180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5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91680" y="5085184"/>
            <a:ext cx="5637010" cy="145818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/>
              <a:t>МОУ для детей дошкольного и младшего школьного возраста начальная школа – детский сад </a:t>
            </a:r>
          </a:p>
          <a:p>
            <a:pPr algn="ctr"/>
            <a:r>
              <a:rPr lang="ru-RU" dirty="0"/>
              <a:t>ЦД «Жемчужинка»   6 отд.</a:t>
            </a:r>
          </a:p>
          <a:p>
            <a:pPr algn="ctr"/>
            <a:r>
              <a:rPr lang="ru-RU" dirty="0"/>
              <a:t>7 – 62 - 73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136904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4" name="Рисунок 3" descr="один ребён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068960"/>
            <a:ext cx="14401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algn="ctr"/>
            <a:r>
              <a:rPr lang="ru-RU" dirty="0">
                <a:effectLst/>
              </a:rPr>
              <a:t>Характеристика образовательного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339141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Традиционная образовательная программа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48064" y="3383280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ФГОС</a:t>
            </a:r>
            <a:endParaRPr lang="ru-RU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2928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Ценностная ориентация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429309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Общечеловеческие ценности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429309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Общечеловеческие ценности и толерантность</a:t>
            </a:r>
          </a:p>
        </p:txBody>
      </p:sp>
      <p:pic>
        <p:nvPicPr>
          <p:cNvPr id="2050" name="Picture 2" descr="D:\род.собр\фото собрания\дети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228020" cy="25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Целевая направленность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403113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Формирование определённых знаний, умений и навыков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3383280"/>
            <a:ext cx="3346704" cy="347472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Формирование личности. Обучение, которое ведёт за собой развитие ребёнка.</a:t>
            </a:r>
          </a:p>
        </p:txBody>
      </p:sp>
      <p:pic>
        <p:nvPicPr>
          <p:cNvPr id="3074" name="Picture 2" descr="D:\род.собр\фото собрания\дети в песочни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48680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60512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Ориентация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93305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 «среднего» ребёнка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3933056"/>
            <a:ext cx="3346704" cy="347472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Личностная, учитывающая индивидуальные особенности каждого ребёнка.</a:t>
            </a:r>
          </a:p>
        </p:txBody>
      </p:sp>
      <p:pic>
        <p:nvPicPr>
          <p:cNvPr id="4098" name="Picture 2" descr="D:\род.собр\фото собрания\с белк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52" y="520598"/>
            <a:ext cx="352346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Обязательность участия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9359" y="357301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Обязательно для всех детей; у них нет выбора.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3645024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Желательно, но необязательно. Есть выбор: участвовать в совместной со взрослыми деятельности или заниматься другой деятельностью.</a:t>
            </a:r>
          </a:p>
        </p:txBody>
      </p:sp>
      <p:pic>
        <p:nvPicPr>
          <p:cNvPr id="5122" name="Picture 2" descr="D:\род.собр\фото собрания\дети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3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Основные мотивы участия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924944"/>
            <a:ext cx="3346704" cy="347472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Авторитарный подход взрослого. Сужение спектра смыслов деятельности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996952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Интерес ребёнка. Обогащение смыслов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7396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Стиль поведения взрослого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93305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Руководящий, императивный, назидательный (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дети–подчинённые)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3933056"/>
            <a:ext cx="3346704" cy="347472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6"/>
                </a:solidFill>
              </a:rPr>
              <a:t>Демократический, уважительный (дети – собеседники и </a:t>
            </a:r>
            <a:r>
              <a:rPr lang="ru-RU" sz="2400" dirty="0" smtClean="0">
                <a:solidFill>
                  <a:schemeClr val="accent6"/>
                </a:solidFill>
              </a:rPr>
              <a:t>партнёры)</a:t>
            </a:r>
            <a:endParaRPr lang="ru-RU" sz="2400" dirty="0">
              <a:solidFill>
                <a:schemeClr val="accent6"/>
              </a:solidFill>
            </a:endParaRPr>
          </a:p>
        </p:txBody>
      </p:sp>
      <p:pic>
        <p:nvPicPr>
          <p:cNvPr id="6146" name="Picture 2" descr="D:\род.собр\фото собрания\воспитатель с деть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057128" cy="2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577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СРАВНИТЕЛЬНЫЙ АНАЛИЗ  ПРИНЦИПОВ ТРАДИЦИОННОЙ  ПРОГРАММЫ  И  ФГОС ДОШКОЛЬНОГО ОБРАЗОВАНИЯ </vt:lpstr>
      <vt:lpstr>Характеристика образовательного процесса</vt:lpstr>
      <vt:lpstr>Ценностная ориентация</vt:lpstr>
      <vt:lpstr>Целевая направленность</vt:lpstr>
      <vt:lpstr>Ориентация</vt:lpstr>
      <vt:lpstr>Обязательность участия детей</vt:lpstr>
      <vt:lpstr>Основные мотивы участия детей</vt:lpstr>
      <vt:lpstr>Стиль поведения взрослого</vt:lpstr>
      <vt:lpstr>Речь участников</vt:lpstr>
      <vt:lpstr>Модель организации</vt:lpstr>
      <vt:lpstr>Основной принцип организации содержания образования</vt:lpstr>
      <vt:lpstr>Основные принципы реализации содержания</vt:lpstr>
      <vt:lpstr>Основное средство реализации содержания</vt:lpstr>
      <vt:lpstr>Преобладающие методы</vt:lpstr>
      <vt:lpstr>Основной путь и характер образования</vt:lpstr>
      <vt:lpstr>Основные формы организации детей</vt:lpstr>
      <vt:lpstr>Степень регламенти- рованности</vt:lpstr>
      <vt:lpstr>Организация пространства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ПРИНЦИПОВ ТРАДИЦИОННОЙ  ПРОГРАММЫ И ФГОС ДОШКОЛЬНОГО ОБРАЗОВАНИЯ </dc:title>
  <dc:creator>Лариса</dc:creator>
  <cp:lastModifiedBy>Лариса</cp:lastModifiedBy>
  <cp:revision>14</cp:revision>
  <dcterms:created xsi:type="dcterms:W3CDTF">2014-01-20T17:26:56Z</dcterms:created>
  <dcterms:modified xsi:type="dcterms:W3CDTF">2014-01-22T20:10:57Z</dcterms:modified>
</cp:coreProperties>
</file>