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64" r:id="rId6"/>
    <p:sldId id="258" r:id="rId7"/>
    <p:sldId id="267" r:id="rId8"/>
    <p:sldId id="271" r:id="rId9"/>
    <p:sldId id="275" r:id="rId10"/>
    <p:sldId id="274" r:id="rId11"/>
    <p:sldId id="272" r:id="rId12"/>
    <p:sldId id="273" r:id="rId13"/>
    <p:sldId id="259" r:id="rId14"/>
    <p:sldId id="276" r:id="rId15"/>
    <p:sldId id="269" r:id="rId16"/>
    <p:sldId id="270" r:id="rId17"/>
    <p:sldId id="277" r:id="rId18"/>
    <p:sldId id="278" r:id="rId19"/>
    <p:sldId id="266" r:id="rId20"/>
    <p:sldId id="279" r:id="rId21"/>
    <p:sldId id="280" r:id="rId22"/>
    <p:sldId id="281" r:id="rId23"/>
    <p:sldId id="282" r:id="rId24"/>
    <p:sldId id="260" r:id="rId25"/>
    <p:sldId id="261" r:id="rId26"/>
    <p:sldId id="262" r:id="rId27"/>
    <p:sldId id="26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AA0B92-B566-4536-A30E-08C2BF0AFEE9}" type="datetimeFigureOut">
              <a:rPr lang="ru-RU" smtClean="0"/>
              <a:pPr/>
              <a:t>20.04.2014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548F42-73AC-4D53-AEF4-1AEE142E73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A0B92-B566-4536-A30E-08C2BF0AFEE9}" type="datetimeFigureOut">
              <a:rPr lang="ru-RU" smtClean="0"/>
              <a:pPr/>
              <a:t>20.04.2014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48F42-73AC-4D53-AEF4-1AEE142E73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F%D1%80%D0%BE%D1%84%D0%B8%D0%BB%D0%B0%D0%BA%D1%82%D0%B8%D0%BA%D0%B0_(%D0%BC%D0%B5%D0%B4%D0%B8%D1%86%D0%B8%D0%BD%D0%B0)" TargetMode="External"/><Relationship Id="rId2" Type="http://schemas.openxmlformats.org/officeDocument/2006/relationships/hyperlink" Target="http://ru.wikipedia.org/wiki/%D0%9E%D0%B1%D1%80%D0%B0%D0%B7_%D0%B6%D0%B8%D0%B7%D0%BD%D0%B8" TargetMode="Externa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ru.wikipedia.org/wiki/%D0%97%D0%B4%D0%BE%D1%80%D0%BE%D0%B2%D1%8C%D0%B5" TargetMode="External"/><Relationship Id="rId4" Type="http://schemas.openxmlformats.org/officeDocument/2006/relationships/hyperlink" Target="http://ru.wikipedia.org/wiki/%D0%91%D0%BE%D0%BB%D0%B5%D0%B7%D0%BD%D1%8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1000" r="-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357166"/>
            <a:ext cx="7772400" cy="1357321"/>
          </a:xfrm>
        </p:spPr>
        <p:txBody>
          <a:bodyPr>
            <a:normAutofit fontScale="90000"/>
          </a:bodyPr>
          <a:lstStyle/>
          <a:p>
            <a:r>
              <a:rPr lang="ru-RU" dirty="0" smtClean="0">
                <a:solidFill>
                  <a:srgbClr val="002060"/>
                </a:solidFill>
                <a:latin typeface="Georgia" pitchFamily="18" charset="0"/>
                <a:cs typeface="Times New Roman" pitchFamily="18" charset="0"/>
              </a:rPr>
              <a:t>ЗДОРОВЫЙ  ОБРАЗ  ЖИЗНИ</a:t>
            </a:r>
            <a:br>
              <a:rPr lang="ru-RU" dirty="0" smtClean="0">
                <a:solidFill>
                  <a:srgbClr val="002060"/>
                </a:solidFill>
                <a:latin typeface="Georgia" pitchFamily="18" charset="0"/>
                <a:cs typeface="Times New Roman" pitchFamily="18" charset="0"/>
              </a:rPr>
            </a:br>
            <a:r>
              <a:rPr lang="ru-RU" sz="4000" dirty="0" smtClean="0">
                <a:solidFill>
                  <a:schemeClr val="accent2">
                    <a:lumMod val="50000"/>
                  </a:schemeClr>
                </a:solidFill>
                <a:latin typeface="Georgia" pitchFamily="18" charset="0"/>
                <a:cs typeface="Times New Roman" pitchFamily="18" charset="0"/>
              </a:rPr>
              <a:t>взрослых и детей</a:t>
            </a:r>
            <a:endParaRPr lang="ru-RU" sz="4000" dirty="0">
              <a:solidFill>
                <a:schemeClr val="accent2">
                  <a:lumMod val="50000"/>
                </a:schemeClr>
              </a:solidFill>
              <a:latin typeface="Georgia" pitchFamily="18" charset="0"/>
              <a:cs typeface="Times New Roman" pitchFamily="18" charset="0"/>
            </a:endParaRPr>
          </a:p>
        </p:txBody>
      </p:sp>
      <p:sp>
        <p:nvSpPr>
          <p:cNvPr id="3" name="Подзаголовок 2"/>
          <p:cNvSpPr>
            <a:spLocks noGrp="1"/>
          </p:cNvSpPr>
          <p:nvPr>
            <p:ph type="subTitle" idx="1"/>
          </p:nvPr>
        </p:nvSpPr>
        <p:spPr>
          <a:xfrm>
            <a:off x="142844" y="5786454"/>
            <a:ext cx="8286808" cy="823906"/>
          </a:xfrm>
        </p:spPr>
        <p:txBody>
          <a:bodyPr>
            <a:normAutofit/>
          </a:bodyPr>
          <a:lstStyle/>
          <a:p>
            <a:pPr algn="l"/>
            <a:r>
              <a:rPr lang="ru-RU" sz="1800" b="1" dirty="0" smtClean="0">
                <a:solidFill>
                  <a:schemeClr val="accent5">
                    <a:lumMod val="50000"/>
                  </a:schemeClr>
                </a:solidFill>
                <a:latin typeface="Georgia" pitchFamily="18" charset="0"/>
                <a:cs typeface="Times New Roman" pitchFamily="18" charset="0"/>
              </a:rPr>
              <a:t>Л.Г. Свинина, воспитатель</a:t>
            </a:r>
          </a:p>
          <a:p>
            <a:r>
              <a:rPr lang="ru-RU" sz="2000" b="1" dirty="0" smtClean="0">
                <a:solidFill>
                  <a:schemeClr val="accent5">
                    <a:lumMod val="50000"/>
                  </a:schemeClr>
                </a:solidFill>
                <a:latin typeface="Times New Roman" pitchFamily="18" charset="0"/>
                <a:cs typeface="Times New Roman" pitchFamily="18" charset="0"/>
              </a:rPr>
              <a:t>2014 г.</a:t>
            </a:r>
            <a:endParaRPr lang="ru-RU" sz="2000" b="1" dirty="0">
              <a:solidFill>
                <a:schemeClr val="accent5">
                  <a:lumMod val="50000"/>
                </a:schemeClr>
              </a:solidFill>
              <a:latin typeface="Times New Roman" pitchFamily="18" charset="0"/>
              <a:cs typeface="Times New Roman" pitchFamily="18" charset="0"/>
            </a:endParaRPr>
          </a:p>
        </p:txBody>
      </p:sp>
      <p:pic>
        <p:nvPicPr>
          <p:cNvPr id="4" name="Рисунок 3" descr="images (3).jpg"/>
          <p:cNvPicPr>
            <a:picLocks noChangeAspect="1"/>
          </p:cNvPicPr>
          <p:nvPr/>
        </p:nvPicPr>
        <p:blipFill>
          <a:blip r:embed="rId3"/>
          <a:stretch>
            <a:fillRect/>
          </a:stretch>
        </p:blipFill>
        <p:spPr>
          <a:xfrm>
            <a:off x="8429652" y="6143644"/>
            <a:ext cx="571496" cy="571504"/>
          </a:xfrm>
          <a:prstGeom prst="rect">
            <a:avLst/>
          </a:prstGeom>
          <a:ln>
            <a:solidFill>
              <a:srgbClr val="00206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274638"/>
            <a:ext cx="6357982" cy="6369072"/>
          </a:xfrm>
          <a:solidFill>
            <a:schemeClr val="accent5">
              <a:lumMod val="20000"/>
              <a:lumOff val="80000"/>
            </a:schemeClr>
          </a:solidFill>
          <a:ln>
            <a:solidFill>
              <a:srgbClr val="002060"/>
            </a:solidFill>
          </a:ln>
          <a:effectLst>
            <a:softEdge rad="317500"/>
          </a:effectLst>
        </p:spPr>
        <p:txBody>
          <a:bodyPr>
            <a:normAutofit fontScale="90000"/>
          </a:bodyPr>
          <a:lstStyle/>
          <a:p>
            <a:pPr algn="l"/>
            <a:r>
              <a:rPr lang="ru-RU" sz="2400" b="1" dirty="0" smtClean="0">
                <a:solidFill>
                  <a:srgbClr val="C00000"/>
                </a:solidFill>
                <a:latin typeface="Georgia" pitchFamily="18" charset="0"/>
              </a:rPr>
              <a:t/>
            </a:r>
            <a:br>
              <a:rPr lang="ru-RU" sz="2400" b="1" dirty="0" smtClean="0">
                <a:solidFill>
                  <a:srgbClr val="C00000"/>
                </a:solidFill>
                <a:latin typeface="Georgia" pitchFamily="18" charset="0"/>
              </a:rPr>
            </a:br>
            <a:r>
              <a:rPr lang="ru-RU" sz="2400" b="1" dirty="0" smtClean="0">
                <a:solidFill>
                  <a:srgbClr val="C00000"/>
                </a:solidFill>
                <a:latin typeface="Georgia" pitchFamily="18" charset="0"/>
              </a:rPr>
              <a:t/>
            </a:r>
            <a:br>
              <a:rPr lang="ru-RU" sz="2400" b="1" dirty="0" smtClean="0">
                <a:solidFill>
                  <a:srgbClr val="C00000"/>
                </a:solidFill>
                <a:latin typeface="Georgia" pitchFamily="18" charset="0"/>
              </a:rPr>
            </a:br>
            <a:r>
              <a:rPr lang="ru-RU" sz="2400" b="1" dirty="0" smtClean="0">
                <a:solidFill>
                  <a:srgbClr val="C00000"/>
                </a:solidFill>
                <a:latin typeface="Georgia" pitchFamily="18" charset="0"/>
              </a:rPr>
              <a:t>        </a:t>
            </a:r>
            <a:r>
              <a:rPr lang="ru-RU" sz="2700" b="1" dirty="0" smtClean="0">
                <a:solidFill>
                  <a:srgbClr val="C00000"/>
                </a:solidFill>
                <a:latin typeface="Georgia" pitchFamily="18" charset="0"/>
              </a:rPr>
              <a:t>Комплекс  дыхательной                гимнастики  для  детей  4-5 лет </a:t>
            </a:r>
            <a:br>
              <a:rPr lang="ru-RU" sz="2700" b="1" dirty="0" smtClean="0">
                <a:solidFill>
                  <a:srgbClr val="C00000"/>
                </a:solidFill>
                <a:latin typeface="Georgia" pitchFamily="18" charset="0"/>
              </a:rPr>
            </a:br>
            <a:r>
              <a:rPr lang="ru-RU" sz="2700" b="1" dirty="0" smtClean="0">
                <a:solidFill>
                  <a:srgbClr val="FF0000"/>
                </a:solidFill>
                <a:latin typeface="Times New Roman" pitchFamily="18" charset="0"/>
                <a:cs typeface="Times New Roman" pitchFamily="18" charset="0"/>
              </a:rPr>
              <a:t>Упражнение № 1: «Поиграем животиками»</a:t>
            </a:r>
            <a:r>
              <a:rPr lang="ru-RU" sz="2700" b="1" dirty="0" smtClean="0"/>
              <a:t/>
            </a:r>
            <a:br>
              <a:rPr lang="ru-RU" sz="2700" b="1" dirty="0" smtClean="0"/>
            </a:br>
            <a:r>
              <a:rPr lang="ru-RU" sz="2700" dirty="0" smtClean="0">
                <a:solidFill>
                  <a:srgbClr val="002060"/>
                </a:solidFill>
                <a:latin typeface="Times New Roman" pitchFamily="18" charset="0"/>
                <a:cs typeface="Times New Roman" pitchFamily="18" charset="0"/>
              </a:rPr>
              <a:t>В положении лёжа на спине, дети кладут руки на живот, глубоко вдыхают – при этом животик надувается, затем выдыхают – животик втягивается. Чтобы упражнение стало ещё интереснее, можно положить на живот какую-либо небольшую игрушку. Когда ребёнок вдохнёт, игрушка вместе с животом поднимется вверх, а на выдохе, наоборот, опустится вниз – как будто она качается на качелях.</a:t>
            </a:r>
            <a:br>
              <a:rPr lang="ru-RU" sz="2700" dirty="0" smtClean="0">
                <a:solidFill>
                  <a:srgbClr val="002060"/>
                </a:solidFill>
                <a:latin typeface="Times New Roman" pitchFamily="18" charset="0"/>
                <a:cs typeface="Times New Roman" pitchFamily="18" charset="0"/>
              </a:rPr>
            </a:br>
            <a:r>
              <a:rPr lang="ru-RU" sz="2700" u="sng" dirty="0" smtClean="0">
                <a:solidFill>
                  <a:srgbClr val="FF0000"/>
                </a:solidFill>
                <a:latin typeface="Times New Roman" pitchFamily="18" charset="0"/>
                <a:cs typeface="Times New Roman" pitchFamily="18" charset="0"/>
              </a:rPr>
              <a:t>Второй вариант:</a:t>
            </a:r>
            <a:r>
              <a:rPr lang="ru-RU" sz="2700" dirty="0" smtClean="0">
                <a:solidFill>
                  <a:srgbClr val="FF000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в положении стоя дети выполняют глубокий вдох, не поднимая плеч, а затем выдох, контролируя движения живота руками.</a:t>
            </a:r>
            <a:r>
              <a:rPr lang="ru-RU" sz="2400" b="1" dirty="0" smtClean="0">
                <a:solidFill>
                  <a:srgbClr val="C00000"/>
                </a:solidFill>
                <a:latin typeface="Georgia" pitchFamily="18" charset="0"/>
              </a:rPr>
              <a:t/>
            </a:r>
            <a:br>
              <a:rPr lang="ru-RU" sz="2400" b="1" dirty="0" smtClean="0">
                <a:solidFill>
                  <a:srgbClr val="C00000"/>
                </a:solidFill>
                <a:latin typeface="Georgia" pitchFamily="18" charset="0"/>
              </a:rPr>
            </a:br>
            <a:r>
              <a:rPr lang="ru-RU" sz="2400" b="1" dirty="0" smtClean="0">
                <a:solidFill>
                  <a:srgbClr val="C00000"/>
                </a:solidFill>
                <a:latin typeface="Georgia" pitchFamily="18" charset="0"/>
              </a:rPr>
              <a:t>          </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t/>
            </a:r>
            <a:br>
              <a:rPr lang="ru-RU" sz="2400" dirty="0" smtClean="0"/>
            </a:br>
            <a:endParaRPr lang="ru-RU" sz="2400" dirty="0">
              <a:latin typeface="Times New Roman" pitchFamily="18" charset="0"/>
              <a:cs typeface="Times New Roman" pitchFamily="18" charset="0"/>
            </a:endParaRPr>
          </a:p>
        </p:txBody>
      </p:sp>
      <p:pic>
        <p:nvPicPr>
          <p:cNvPr id="3" name="Рисунок 2" descr="images (12).jpg"/>
          <p:cNvPicPr>
            <a:picLocks noChangeAspect="1"/>
          </p:cNvPicPr>
          <p:nvPr/>
        </p:nvPicPr>
        <p:blipFill>
          <a:blip r:embed="rId2"/>
          <a:stretch>
            <a:fillRect/>
          </a:stretch>
        </p:blipFill>
        <p:spPr>
          <a:xfrm>
            <a:off x="142844" y="1000108"/>
            <a:ext cx="2305081" cy="2286016"/>
          </a:xfrm>
          <a:prstGeom prst="rect">
            <a:avLst/>
          </a:prstGeom>
          <a:effectLst>
            <a:softEdge rad="1270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a:solidFill>
            <a:schemeClr val="accent5">
              <a:lumMod val="20000"/>
              <a:lumOff val="80000"/>
            </a:schemeClr>
          </a:solidFill>
          <a:ln>
            <a:solidFill>
              <a:srgbClr val="002060"/>
            </a:solidFill>
          </a:ln>
          <a:effectLst>
            <a:softEdge rad="317500"/>
          </a:effectLst>
        </p:spPr>
        <p:txBody>
          <a:bodyPr>
            <a:normAutofit fontScale="90000"/>
          </a:bodyPr>
          <a:lstStyle/>
          <a:p>
            <a:pPr algn="l"/>
            <a:r>
              <a:rPr lang="ru-RU" sz="2400" b="1" dirty="0" smtClean="0">
                <a:solidFill>
                  <a:srgbClr val="C00000"/>
                </a:solidFill>
                <a:latin typeface="Times New Roman" pitchFamily="18" charset="0"/>
                <a:cs typeface="Times New Roman" pitchFamily="18" charset="0"/>
              </a:rPr>
              <a:t>№ 2. «Ракета»: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Глубокий вдох через нос, руки медленно поднять через стороны вверх, ладони свести вместе, плотно прижав друг к другу, подняться на носки, потянуться вверх, задержав дыхание. ( </a:t>
            </a:r>
            <a:r>
              <a:rPr lang="ru-RU" sz="2400" dirty="0" smtClean="0">
                <a:solidFill>
                  <a:schemeClr val="accent2">
                    <a:lumMod val="50000"/>
                  </a:schemeClr>
                </a:solidFill>
                <a:latin typeface="Times New Roman" pitchFamily="18" charset="0"/>
                <a:cs typeface="Times New Roman" pitchFamily="18" charset="0"/>
              </a:rPr>
              <a:t>Можно на выдохе произносить звук </a:t>
            </a:r>
            <a:r>
              <a:rPr lang="ru-RU" sz="2400" dirty="0" smtClean="0">
                <a:solidFill>
                  <a:srgbClr val="FF0000"/>
                </a:solidFill>
                <a:latin typeface="Times New Roman" pitchFamily="18" charset="0"/>
                <a:cs typeface="Times New Roman" pitchFamily="18" charset="0"/>
              </a:rPr>
              <a:t>У, О</a:t>
            </a:r>
            <a:r>
              <a:rPr lang="ru-RU" sz="2400" dirty="0" smtClean="0">
                <a:solidFill>
                  <a:srgbClr val="002060"/>
                </a:solidFill>
                <a:latin typeface="Times New Roman" pitchFamily="18" charset="0"/>
                <a:cs typeface="Times New Roman" pitchFamily="18" charset="0"/>
              </a:rPr>
              <a:t>). </a:t>
            </a:r>
            <a:r>
              <a:rPr lang="ru-RU" sz="2400" u="sng" dirty="0" smtClean="0">
                <a:solidFill>
                  <a:srgbClr val="002060"/>
                </a:solidFill>
                <a:latin typeface="Times New Roman" pitchFamily="18" charset="0"/>
                <a:cs typeface="Times New Roman" pitchFamily="18" charset="0"/>
              </a:rPr>
              <a:t>Повтор 3-4 раза.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 3. «Геометрические фигуры»:</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Медленный глубокий вдох через нос. Руки вытянуты вперёд (</a:t>
            </a:r>
            <a:r>
              <a:rPr lang="ru-RU" sz="2400" dirty="0" smtClean="0">
                <a:solidFill>
                  <a:srgbClr val="FF0000"/>
                </a:solidFill>
                <a:latin typeface="Times New Roman" pitchFamily="18" charset="0"/>
                <a:cs typeface="Times New Roman" pitchFamily="18" charset="0"/>
              </a:rPr>
              <a:t>ладонями вперёд</a:t>
            </a:r>
            <a:r>
              <a:rPr lang="ru-RU" sz="2400" dirty="0" smtClean="0">
                <a:solidFill>
                  <a:srgbClr val="002060"/>
                </a:solidFill>
                <a:latin typeface="Times New Roman" pitchFamily="18" charset="0"/>
                <a:cs typeface="Times New Roman" pitchFamily="18" charset="0"/>
              </a:rPr>
              <a:t>). Задержать дыхание. Медленно выдохнуть со звуком </a:t>
            </a:r>
            <a:r>
              <a:rPr lang="ru-RU" sz="2400" dirty="0" smtClean="0">
                <a:solidFill>
                  <a:srgbClr val="FF0000"/>
                </a:solidFill>
                <a:latin typeface="Times New Roman" pitchFamily="18" charset="0"/>
                <a:cs typeface="Times New Roman" pitchFamily="18" charset="0"/>
              </a:rPr>
              <a:t>О</a:t>
            </a:r>
            <a:r>
              <a:rPr lang="ru-RU" sz="2400" dirty="0" smtClean="0">
                <a:solidFill>
                  <a:srgbClr val="002060"/>
                </a:solidFill>
                <a:latin typeface="Times New Roman" pitchFamily="18" charset="0"/>
                <a:cs typeface="Times New Roman" pitchFamily="18" charset="0"/>
              </a:rPr>
              <a:t>, руки при этом в такт выдоху рисуют круги. Задержать дыхание. Снова глубокий медленный вдох. Задержка дыхания. Медленно выдохнуть со звуком </a:t>
            </a:r>
            <a:r>
              <a:rPr lang="ru-RU" sz="2400" dirty="0" smtClean="0">
                <a:solidFill>
                  <a:srgbClr val="FF0000"/>
                </a:solidFill>
                <a:latin typeface="Times New Roman" pitchFamily="18" charset="0"/>
                <a:cs typeface="Times New Roman" pitchFamily="18" charset="0"/>
              </a:rPr>
              <a:t>А</a:t>
            </a:r>
            <a:r>
              <a:rPr lang="ru-RU" sz="2400" dirty="0" smtClean="0">
                <a:solidFill>
                  <a:srgbClr val="002060"/>
                </a:solidFill>
                <a:latin typeface="Times New Roman" pitchFamily="18" charset="0"/>
                <a:cs typeface="Times New Roman" pitchFamily="18" charset="0"/>
              </a:rPr>
              <a:t>, руки при этом рисуют в воздухе треугольники. </a:t>
            </a:r>
            <a:r>
              <a:rPr lang="ru-RU" sz="2400" u="sng" dirty="0" smtClean="0">
                <a:solidFill>
                  <a:srgbClr val="002060"/>
                </a:solidFill>
                <a:latin typeface="Times New Roman" pitchFamily="18" charset="0"/>
                <a:cs typeface="Times New Roman" pitchFamily="18" charset="0"/>
              </a:rPr>
              <a:t>Повтор 3-4 раза.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 4. «Дровосек»:</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На вдохе поднять руки, сцепленные в замок, на выдохе произнести </a:t>
            </a:r>
            <a:r>
              <a:rPr lang="ru-RU" sz="2400" dirty="0" smtClean="0">
                <a:solidFill>
                  <a:srgbClr val="FF0000"/>
                </a:solidFill>
                <a:latin typeface="Times New Roman" pitchFamily="18" charset="0"/>
                <a:cs typeface="Times New Roman" pitchFamily="18" charset="0"/>
              </a:rPr>
              <a:t>«</a:t>
            </a:r>
            <a:r>
              <a:rPr lang="ru-RU" sz="2400" dirty="0" err="1" smtClean="0">
                <a:solidFill>
                  <a:srgbClr val="FF0000"/>
                </a:solidFill>
                <a:latin typeface="Times New Roman" pitchFamily="18" charset="0"/>
                <a:cs typeface="Times New Roman" pitchFamily="18" charset="0"/>
              </a:rPr>
              <a:t>У-Ух</a:t>
            </a:r>
            <a:r>
              <a:rPr lang="ru-RU" sz="2400" dirty="0" smtClean="0">
                <a:solidFill>
                  <a:srgbClr val="FF000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и выполнить имитацию рубки дров. Упражнение можно выполнять в движении. </a:t>
            </a:r>
            <a:r>
              <a:rPr lang="ru-RU" sz="2400" u="sng" dirty="0" smtClean="0">
                <a:solidFill>
                  <a:srgbClr val="002060"/>
                </a:solidFill>
                <a:latin typeface="Times New Roman" pitchFamily="18" charset="0"/>
                <a:cs typeface="Times New Roman" pitchFamily="18" charset="0"/>
              </a:rPr>
              <a:t>Повтор 3-4 раза.</a:t>
            </a:r>
            <a:endParaRPr lang="ru-RU" sz="2400" u="sng" dirty="0">
              <a:solidFill>
                <a:srgbClr val="00206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a:solidFill>
            <a:schemeClr val="accent5">
              <a:lumMod val="20000"/>
              <a:lumOff val="80000"/>
            </a:schemeClr>
          </a:solidFill>
          <a:ln>
            <a:solidFill>
              <a:srgbClr val="002060"/>
            </a:solidFill>
          </a:ln>
          <a:effectLst>
            <a:softEdge rad="317500"/>
          </a:effectLst>
        </p:spPr>
        <p:txBody>
          <a:bodyPr>
            <a:normAutofit fontScale="90000"/>
          </a:bodyPr>
          <a:lstStyle/>
          <a:p>
            <a:pPr algn="l"/>
            <a:r>
              <a:rPr lang="ru-RU" sz="2400" b="1" dirty="0" smtClean="0">
                <a:solidFill>
                  <a:srgbClr val="C00000"/>
                </a:solidFill>
                <a:latin typeface="Times New Roman" pitchFamily="18" charset="0"/>
                <a:cs typeface="Times New Roman" pitchFamily="18" charset="0"/>
              </a:rPr>
              <a:t>№ 5. «Веточка»: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Медленно поднимите руки вверх, сделайте при этом вдох через нос. Потянитесь вверх к солнцу – задержите дыхание. Медленно выдохните через рот, наклоняясь вправо, руки прямые над головой. Задержите дыхание. Медленный вдох через нос. Выпрямитесь. Задержите дыхание. Медленно выдохните через рот, наклоняясь влево. Снова задержите дыхание. </a:t>
            </a:r>
            <a:r>
              <a:rPr lang="ru-RU" sz="2400" u="sng" dirty="0" smtClean="0">
                <a:solidFill>
                  <a:srgbClr val="002060"/>
                </a:solidFill>
                <a:latin typeface="Times New Roman" pitchFamily="18" charset="0"/>
                <a:cs typeface="Times New Roman" pitchFamily="18" charset="0"/>
              </a:rPr>
              <a:t>Повтор 2-3 раза.</a:t>
            </a:r>
            <a:br>
              <a:rPr lang="ru-RU" sz="2400" u="sng" dirty="0" smtClean="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 6. «Воздушный шарик»:</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Медленный глубокий вдох через нос, руки через стороны вверх </a:t>
            </a:r>
            <a:r>
              <a:rPr lang="ru-RU" sz="2400" dirty="0" smtClean="0">
                <a:solidFill>
                  <a:srgbClr val="FF0000"/>
                </a:solidFill>
                <a:latin typeface="Times New Roman" pitchFamily="18" charset="0"/>
                <a:cs typeface="Times New Roman" pitchFamily="18" charset="0"/>
              </a:rPr>
              <a:t>(«надуваем шарик»). </a:t>
            </a:r>
            <a:r>
              <a:rPr lang="ru-RU" sz="2400" dirty="0" smtClean="0">
                <a:solidFill>
                  <a:srgbClr val="002060"/>
                </a:solidFill>
                <a:latin typeface="Times New Roman" pitchFamily="18" charset="0"/>
                <a:cs typeface="Times New Roman" pitchFamily="18" charset="0"/>
              </a:rPr>
              <a:t>Задержка дыхания. </a:t>
            </a:r>
            <a:r>
              <a:rPr lang="ru-RU" sz="2400" dirty="0" smtClean="0">
                <a:solidFill>
                  <a:srgbClr val="FF0000"/>
                </a:solidFill>
                <a:latin typeface="Times New Roman" pitchFamily="18" charset="0"/>
                <a:cs typeface="Times New Roman" pitchFamily="18" charset="0"/>
              </a:rPr>
              <a:t>«Сдуть шарик»</a:t>
            </a:r>
            <a:r>
              <a:rPr lang="ru-RU" sz="2400" dirty="0" smtClean="0">
                <a:solidFill>
                  <a:srgbClr val="002060"/>
                </a:solidFill>
                <a:latin typeface="Times New Roman" pitchFamily="18" charset="0"/>
                <a:cs typeface="Times New Roman" pitchFamily="18" charset="0"/>
              </a:rPr>
              <a:t>,</a:t>
            </a:r>
            <a:r>
              <a:rPr lang="ru-RU" sz="2400" dirty="0" smtClean="0">
                <a:solidFill>
                  <a:srgbClr val="FF000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выдыхая воздух порциями </a:t>
            </a:r>
            <a:r>
              <a:rPr lang="ru-RU" sz="2400" dirty="0" smtClean="0">
                <a:solidFill>
                  <a:srgbClr val="FF0000"/>
                </a:solidFill>
                <a:latin typeface="Times New Roman" pitchFamily="18" charset="0"/>
                <a:cs typeface="Times New Roman" pitchFamily="18" charset="0"/>
              </a:rPr>
              <a:t>(ХА-ХА-ХА)</a:t>
            </a:r>
            <a:r>
              <a:rPr lang="ru-RU" sz="2400" dirty="0" smtClean="0">
                <a:solidFill>
                  <a:srgbClr val="002060"/>
                </a:solidFill>
                <a:latin typeface="Times New Roman" pitchFamily="18" charset="0"/>
                <a:cs typeface="Times New Roman" pitchFamily="18" charset="0"/>
              </a:rPr>
              <a:t>, руки опускаются в такт выдоху рывками. Задержать дыхание. Снова сделать глубокий вдох, подняв руки через стороны вверх </a:t>
            </a:r>
            <a:r>
              <a:rPr lang="ru-RU" sz="2400" dirty="0" smtClean="0">
                <a:solidFill>
                  <a:srgbClr val="FF0000"/>
                </a:solidFill>
                <a:latin typeface="Times New Roman" pitchFamily="18" charset="0"/>
                <a:cs typeface="Times New Roman" pitchFamily="18" charset="0"/>
              </a:rPr>
              <a:t>(«надуть шарик»). </a:t>
            </a:r>
            <a:r>
              <a:rPr lang="ru-RU" sz="2400" dirty="0" smtClean="0">
                <a:solidFill>
                  <a:srgbClr val="002060"/>
                </a:solidFill>
                <a:latin typeface="Times New Roman" pitchFamily="18" charset="0"/>
                <a:cs typeface="Times New Roman" pitchFamily="18" charset="0"/>
              </a:rPr>
              <a:t>Задержать дыхание. Выдохнуть резко, опустив руки через стороны вниз </a:t>
            </a:r>
            <a:r>
              <a:rPr lang="ru-RU" sz="2400" dirty="0" smtClean="0">
                <a:solidFill>
                  <a:srgbClr val="FF0000"/>
                </a:solidFill>
                <a:latin typeface="Times New Roman" pitchFamily="18" charset="0"/>
                <a:cs typeface="Times New Roman" pitchFamily="18" charset="0"/>
              </a:rPr>
              <a:t>(ХА!). </a:t>
            </a:r>
            <a:r>
              <a:rPr lang="ru-RU" sz="2400" u="sng" dirty="0" smtClean="0">
                <a:solidFill>
                  <a:srgbClr val="002060"/>
                </a:solidFill>
                <a:latin typeface="Times New Roman" pitchFamily="18" charset="0"/>
                <a:cs typeface="Times New Roman" pitchFamily="18" charset="0"/>
              </a:rPr>
              <a:t>Повтор 3-4 раза.</a:t>
            </a:r>
            <a:endParaRPr lang="ru-RU" sz="2400" u="sng" dirty="0">
              <a:solidFill>
                <a:srgbClr val="00206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214678" y="857233"/>
            <a:ext cx="5786478" cy="4714907"/>
          </a:xfrm>
          <a:solidFill>
            <a:schemeClr val="accent5">
              <a:lumMod val="20000"/>
              <a:lumOff val="80000"/>
            </a:schemeClr>
          </a:solidFill>
          <a:effectLst>
            <a:softEdge rad="317500"/>
          </a:effectLst>
        </p:spPr>
        <p:txBody>
          <a:bodyPr>
            <a:normAutofit/>
          </a:bodyPr>
          <a:lstStyle/>
          <a:p>
            <a:r>
              <a:rPr lang="ru-RU" sz="2800" b="1" u="sng" dirty="0" smtClean="0">
                <a:solidFill>
                  <a:srgbClr val="C00000"/>
                </a:solidFill>
                <a:latin typeface="Georgia" pitchFamily="18" charset="0"/>
                <a:cs typeface="Times New Roman" pitchFamily="18" charset="0"/>
              </a:rPr>
              <a:t>(2) Рациональное </a:t>
            </a:r>
            <a:r>
              <a:rPr lang="ru-RU" sz="2800" b="1" u="sng" dirty="0">
                <a:solidFill>
                  <a:srgbClr val="C00000"/>
                </a:solidFill>
                <a:latin typeface="Georgia" pitchFamily="18" charset="0"/>
                <a:cs typeface="Times New Roman" pitchFamily="18" charset="0"/>
              </a:rPr>
              <a:t>питание</a:t>
            </a:r>
            <a:r>
              <a:rPr lang="ru-RU" sz="2800" dirty="0">
                <a:solidFill>
                  <a:srgbClr val="002060"/>
                </a:solidFill>
                <a:latin typeface="Georgia" pitchFamily="18" charset="0"/>
                <a:cs typeface="Times New Roman" pitchFamily="18" charset="0"/>
              </a:rPr>
              <a:t> не менее важно в сохранении здоровья</a:t>
            </a:r>
            <a:r>
              <a:rPr lang="ru-RU" sz="2800" dirty="0" smtClean="0">
                <a:solidFill>
                  <a:srgbClr val="002060"/>
                </a:solidFill>
                <a:latin typeface="Georgia" pitchFamily="18" charset="0"/>
                <a:cs typeface="Times New Roman" pitchFamily="18" charset="0"/>
              </a:rPr>
              <a:t>. </a:t>
            </a:r>
            <a:r>
              <a:rPr lang="ru-RU" sz="2800" u="sng" dirty="0" smtClean="0">
                <a:solidFill>
                  <a:srgbClr val="002060"/>
                </a:solidFill>
                <a:latin typeface="Georgia" pitchFamily="18" charset="0"/>
                <a:cs typeface="Times New Roman" pitchFamily="18" charset="0"/>
              </a:rPr>
              <a:t>Питание должно обеспечивать организм всем необходимым и соответствовать потребностям конкретного человека. </a:t>
            </a:r>
            <a:endParaRPr lang="ru-RU" sz="2800" dirty="0" smtClean="0">
              <a:solidFill>
                <a:srgbClr val="002060"/>
              </a:solidFill>
              <a:latin typeface="Georgia" pitchFamily="18" charset="0"/>
              <a:cs typeface="Times New Roman" pitchFamily="18" charset="0"/>
            </a:endParaRPr>
          </a:p>
          <a:p>
            <a:r>
              <a:rPr lang="ru-RU" dirty="0"/>
              <a:t/>
            </a:r>
            <a:br>
              <a:rPr lang="ru-RU" dirty="0"/>
            </a:br>
            <a:r>
              <a:rPr lang="ru-RU" dirty="0"/>
              <a:t/>
            </a:r>
            <a:br>
              <a:rPr lang="ru-RU" dirty="0"/>
            </a:br>
            <a:endParaRPr lang="ru-RU" dirty="0"/>
          </a:p>
        </p:txBody>
      </p:sp>
      <p:pic>
        <p:nvPicPr>
          <p:cNvPr id="4" name="Рисунок 3" descr="images (2).jpg"/>
          <p:cNvPicPr>
            <a:picLocks noChangeAspect="1"/>
          </p:cNvPicPr>
          <p:nvPr/>
        </p:nvPicPr>
        <p:blipFill>
          <a:blip r:embed="rId2"/>
          <a:stretch>
            <a:fillRect/>
          </a:stretch>
        </p:blipFill>
        <p:spPr>
          <a:xfrm>
            <a:off x="214282" y="285728"/>
            <a:ext cx="2714644" cy="2714644"/>
          </a:xfrm>
          <a:prstGeom prst="rect">
            <a:avLst/>
          </a:prstGeom>
        </p:spPr>
      </p:pic>
      <p:pic>
        <p:nvPicPr>
          <p:cNvPr id="7170" name="Picture 2" descr="https://encrypted-tbn3.gstatic.com/images?q=tbn:ANd9GcQDSWE2flLaKZmpVBDcg6vKMiauDA05oOcMEoosjiQNIKA4YEA_Mg"/>
          <p:cNvPicPr>
            <a:picLocks noChangeAspect="1" noChangeArrowheads="1"/>
          </p:cNvPicPr>
          <p:nvPr/>
        </p:nvPicPr>
        <p:blipFill>
          <a:blip r:embed="rId3"/>
          <a:srcRect/>
          <a:stretch>
            <a:fillRect/>
          </a:stretch>
        </p:blipFill>
        <p:spPr bwMode="auto">
          <a:xfrm>
            <a:off x="214282" y="3857628"/>
            <a:ext cx="2714644" cy="27146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1000108"/>
            <a:ext cx="5572164" cy="4714908"/>
          </a:xfrm>
          <a:solidFill>
            <a:schemeClr val="accent5">
              <a:lumMod val="20000"/>
              <a:lumOff val="80000"/>
            </a:schemeClr>
          </a:solidFill>
          <a:ln>
            <a:solidFill>
              <a:srgbClr val="002060"/>
            </a:solidFill>
          </a:ln>
          <a:effectLst>
            <a:softEdge rad="317500"/>
          </a:effectLst>
        </p:spPr>
        <p:txBody>
          <a:bodyPr>
            <a:normAutofit/>
          </a:bodyPr>
          <a:lstStyle/>
          <a:p>
            <a:r>
              <a:rPr lang="ru-RU" sz="3200" b="1" dirty="0" smtClean="0">
                <a:solidFill>
                  <a:srgbClr val="C00000"/>
                </a:solidFill>
                <a:latin typeface="Georgia" pitchFamily="18" charset="0"/>
              </a:rPr>
              <a:t>Рациональное питание</a:t>
            </a:r>
            <a:r>
              <a:rPr lang="ru-RU" sz="3200" dirty="0" smtClean="0">
                <a:solidFill>
                  <a:srgbClr val="002060"/>
                </a:solidFill>
                <a:latin typeface="Georgia" pitchFamily="18" charset="0"/>
              </a:rPr>
              <a:t> – это питание, обеспечивающее рост, нормальное развитие и жизнедеятельность человека, способствующее улучшению его здоровья и профилактике заболеваний.</a:t>
            </a:r>
            <a:endParaRPr lang="ru-RU" sz="3200" dirty="0">
              <a:solidFill>
                <a:srgbClr val="002060"/>
              </a:solidFill>
              <a:latin typeface="Georgia" pitchFamily="18" charset="0"/>
              <a:cs typeface="Times New Roman" pitchFamily="18" charset="0"/>
            </a:endParaRPr>
          </a:p>
        </p:txBody>
      </p:sp>
      <p:pic>
        <p:nvPicPr>
          <p:cNvPr id="3" name="Рисунок 2" descr="images (1).jpg"/>
          <p:cNvPicPr>
            <a:picLocks noChangeAspect="1"/>
          </p:cNvPicPr>
          <p:nvPr/>
        </p:nvPicPr>
        <p:blipFill>
          <a:blip r:embed="rId2"/>
          <a:stretch>
            <a:fillRect/>
          </a:stretch>
        </p:blipFill>
        <p:spPr>
          <a:xfrm>
            <a:off x="357158" y="357166"/>
            <a:ext cx="2857520" cy="2714644"/>
          </a:xfrm>
          <a:prstGeom prst="rect">
            <a:avLst/>
          </a:prstGeom>
          <a:effectLst>
            <a:softEdge rad="127000"/>
          </a:effectLst>
        </p:spPr>
      </p:pic>
      <p:pic>
        <p:nvPicPr>
          <p:cNvPr id="6146" name="Picture 2" descr="https://encrypted-tbn2.gstatic.com/images?q=tbn:ANd9GcTqQl2zHJ7-MRq7xQQHG92nU8I9tF-xRrl4aRh8mONvp6SLQ_7RXA"/>
          <p:cNvPicPr>
            <a:picLocks noChangeAspect="1" noChangeArrowheads="1"/>
          </p:cNvPicPr>
          <p:nvPr/>
        </p:nvPicPr>
        <p:blipFill>
          <a:blip r:embed="rId3"/>
          <a:srcRect/>
          <a:stretch>
            <a:fillRect/>
          </a:stretch>
        </p:blipFill>
        <p:spPr bwMode="auto">
          <a:xfrm>
            <a:off x="357158" y="3571876"/>
            <a:ext cx="2786082" cy="2714644"/>
          </a:xfrm>
          <a:prstGeom prst="rect">
            <a:avLst/>
          </a:prstGeom>
          <a:noFill/>
          <a:effectLst>
            <a:softEdge rad="1270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214290"/>
            <a:ext cx="5000660" cy="6357982"/>
          </a:xfrm>
          <a:solidFill>
            <a:schemeClr val="accent5">
              <a:lumMod val="20000"/>
              <a:lumOff val="80000"/>
            </a:schemeClr>
          </a:solidFill>
          <a:effectLst>
            <a:softEdge rad="317500"/>
          </a:effectLst>
        </p:spPr>
        <p:txBody>
          <a:bodyPr>
            <a:noAutofit/>
          </a:bodyPr>
          <a:lstStyle/>
          <a:p>
            <a:r>
              <a:rPr lang="ru-RU" sz="3200" dirty="0" smtClean="0">
                <a:solidFill>
                  <a:srgbClr val="C00000"/>
                </a:solidFill>
                <a:latin typeface="Georgia" pitchFamily="18" charset="0"/>
              </a:rPr>
              <a:t>Рациональное питание предполагает:</a:t>
            </a:r>
            <a:r>
              <a:rPr lang="ru-RU" sz="3200" dirty="0" smtClean="0">
                <a:solidFill>
                  <a:srgbClr val="002060"/>
                </a:solidFill>
                <a:latin typeface="Georgia" pitchFamily="18" charset="0"/>
              </a:rPr>
              <a:t/>
            </a:r>
            <a:br>
              <a:rPr lang="ru-RU" sz="3200" dirty="0" smtClean="0">
                <a:solidFill>
                  <a:srgbClr val="002060"/>
                </a:solidFill>
                <a:latin typeface="Georgia" pitchFamily="18" charset="0"/>
              </a:rPr>
            </a:br>
            <a:r>
              <a:rPr lang="ru-RU" sz="3200" dirty="0" smtClean="0">
                <a:solidFill>
                  <a:srgbClr val="002060"/>
                </a:solidFill>
                <a:latin typeface="Georgia" pitchFamily="18" charset="0"/>
              </a:rPr>
              <a:t>-   Энергетическое равновесие.</a:t>
            </a:r>
            <a:br>
              <a:rPr lang="ru-RU" sz="3200" dirty="0" smtClean="0">
                <a:solidFill>
                  <a:srgbClr val="002060"/>
                </a:solidFill>
                <a:latin typeface="Georgia" pitchFamily="18" charset="0"/>
              </a:rPr>
            </a:br>
            <a:r>
              <a:rPr lang="ru-RU" sz="3200" dirty="0" smtClean="0">
                <a:solidFill>
                  <a:srgbClr val="002060"/>
                </a:solidFill>
                <a:latin typeface="Georgia" pitchFamily="18" charset="0"/>
              </a:rPr>
              <a:t>-  Сбалансированное питание.</a:t>
            </a:r>
            <a:br>
              <a:rPr lang="ru-RU" sz="3200" dirty="0" smtClean="0">
                <a:solidFill>
                  <a:srgbClr val="002060"/>
                </a:solidFill>
                <a:latin typeface="Georgia" pitchFamily="18" charset="0"/>
              </a:rPr>
            </a:br>
            <a:r>
              <a:rPr lang="ru-RU" sz="3200" dirty="0" smtClean="0">
                <a:solidFill>
                  <a:srgbClr val="002060"/>
                </a:solidFill>
                <a:latin typeface="Georgia" pitchFamily="18" charset="0"/>
              </a:rPr>
              <a:t>    -  Соблюдение режима питания.</a:t>
            </a:r>
            <a:br>
              <a:rPr lang="ru-RU" sz="3200" dirty="0" smtClean="0">
                <a:solidFill>
                  <a:srgbClr val="002060"/>
                </a:solidFill>
                <a:latin typeface="Georgia" pitchFamily="18" charset="0"/>
              </a:rPr>
            </a:br>
            <a:endParaRPr lang="ru-RU" sz="3200" dirty="0">
              <a:solidFill>
                <a:srgbClr val="002060"/>
              </a:solidFill>
              <a:latin typeface="Georgia" pitchFamily="18" charset="0"/>
            </a:endParaRPr>
          </a:p>
        </p:txBody>
      </p:sp>
      <p:pic>
        <p:nvPicPr>
          <p:cNvPr id="5" name="Рисунок 4" descr="images (9).jpg"/>
          <p:cNvPicPr>
            <a:picLocks noChangeAspect="1"/>
          </p:cNvPicPr>
          <p:nvPr/>
        </p:nvPicPr>
        <p:blipFill>
          <a:blip r:embed="rId2"/>
          <a:stretch>
            <a:fillRect/>
          </a:stretch>
        </p:blipFill>
        <p:spPr>
          <a:xfrm>
            <a:off x="214282" y="785794"/>
            <a:ext cx="3714776" cy="5429288"/>
          </a:xfrm>
          <a:prstGeom prst="rect">
            <a:avLst/>
          </a:prstGeom>
          <a:effectLst>
            <a:softEdge rad="1270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274638"/>
            <a:ext cx="6286544" cy="6369072"/>
          </a:xfrm>
          <a:solidFill>
            <a:schemeClr val="accent5">
              <a:lumMod val="20000"/>
              <a:lumOff val="80000"/>
            </a:schemeClr>
          </a:solidFill>
          <a:effectLst>
            <a:softEdge rad="317500"/>
          </a:effectLst>
        </p:spPr>
        <p:txBody>
          <a:bodyPr>
            <a:normAutofit/>
          </a:bodyPr>
          <a:lstStyle/>
          <a:p>
            <a:pPr algn="l"/>
            <a:r>
              <a:rPr lang="ru-RU" sz="3600" u="sng" dirty="0" smtClean="0">
                <a:solidFill>
                  <a:srgbClr val="C00000"/>
                </a:solidFill>
                <a:latin typeface="Georgia" pitchFamily="18" charset="0"/>
              </a:rPr>
              <a:t>Первый принцип: </a:t>
            </a:r>
            <a:r>
              <a:rPr lang="ru-RU" sz="3600" dirty="0" smtClean="0">
                <a:solidFill>
                  <a:srgbClr val="C00000"/>
                </a:solidFill>
                <a:latin typeface="Georgia" pitchFamily="18" charset="0"/>
              </a:rPr>
              <a:t>энергетическое равновесие</a:t>
            </a:r>
            <a:r>
              <a:rPr lang="ru-RU" sz="2400" b="1" dirty="0" smtClean="0">
                <a:solidFill>
                  <a:srgbClr val="002060"/>
                </a:solidFill>
                <a:latin typeface="Georgia" pitchFamily="18" charset="0"/>
              </a:rPr>
              <a:t/>
            </a:r>
            <a:br>
              <a:rPr lang="ru-RU" sz="2400" b="1" dirty="0" smtClean="0">
                <a:solidFill>
                  <a:srgbClr val="002060"/>
                </a:solidFill>
                <a:latin typeface="Georgia" pitchFamily="18" charset="0"/>
              </a:rPr>
            </a:br>
            <a:r>
              <a:rPr lang="ru-RU" sz="2400" dirty="0" smtClean="0">
                <a:solidFill>
                  <a:srgbClr val="002060"/>
                </a:solidFill>
                <a:latin typeface="Georgia" pitchFamily="18" charset="0"/>
              </a:rPr>
              <a:t>Энергетическая ценность суточного рациона питания должна соответствовать </a:t>
            </a:r>
            <a:r>
              <a:rPr lang="ru-RU" sz="2400" dirty="0" err="1" smtClean="0">
                <a:solidFill>
                  <a:srgbClr val="002060"/>
                </a:solidFill>
                <a:latin typeface="Georgia" pitchFamily="18" charset="0"/>
              </a:rPr>
              <a:t>энергозатратам</a:t>
            </a:r>
            <a:r>
              <a:rPr lang="ru-RU" sz="2400" dirty="0" smtClean="0">
                <a:solidFill>
                  <a:srgbClr val="002060"/>
                </a:solidFill>
                <a:latin typeface="Georgia" pitchFamily="18" charset="0"/>
              </a:rPr>
              <a:t> организма.</a:t>
            </a:r>
            <a:br>
              <a:rPr lang="ru-RU" sz="2400" dirty="0" smtClean="0">
                <a:solidFill>
                  <a:srgbClr val="002060"/>
                </a:solidFill>
                <a:latin typeface="Georgia" pitchFamily="18" charset="0"/>
              </a:rPr>
            </a:br>
            <a:r>
              <a:rPr lang="ru-RU" sz="2400" u="sng" dirty="0" err="1" smtClean="0">
                <a:solidFill>
                  <a:srgbClr val="002060"/>
                </a:solidFill>
                <a:latin typeface="Georgia" pitchFamily="18" charset="0"/>
              </a:rPr>
              <a:t>Энергозатраты</a:t>
            </a:r>
            <a:r>
              <a:rPr lang="ru-RU" sz="2400" u="sng" dirty="0" smtClean="0">
                <a:solidFill>
                  <a:srgbClr val="002060"/>
                </a:solidFill>
                <a:latin typeface="Georgia" pitchFamily="18" charset="0"/>
              </a:rPr>
              <a:t> организма зависят от:</a:t>
            </a:r>
            <a:r>
              <a:rPr lang="ru-RU" sz="2400" dirty="0" smtClean="0">
                <a:solidFill>
                  <a:srgbClr val="002060"/>
                </a:solidFill>
                <a:latin typeface="Georgia" pitchFamily="18" charset="0"/>
              </a:rPr>
              <a:t> </a:t>
            </a:r>
            <a:r>
              <a:rPr lang="ru-RU" sz="2400" dirty="0" smtClean="0">
                <a:solidFill>
                  <a:srgbClr val="C00000"/>
                </a:solidFill>
                <a:latin typeface="Georgia" pitchFamily="18" charset="0"/>
              </a:rPr>
              <a:t>а) </a:t>
            </a:r>
            <a:r>
              <a:rPr lang="ru-RU" sz="2400" dirty="0" smtClean="0">
                <a:solidFill>
                  <a:srgbClr val="FF0000"/>
                </a:solidFill>
                <a:latin typeface="Georgia" pitchFamily="18" charset="0"/>
              </a:rPr>
              <a:t>пола</a:t>
            </a:r>
            <a:r>
              <a:rPr lang="ru-RU" sz="2400" dirty="0" smtClean="0">
                <a:solidFill>
                  <a:srgbClr val="002060"/>
                </a:solidFill>
                <a:latin typeface="Georgia" pitchFamily="18" charset="0"/>
              </a:rPr>
              <a:t> ( </a:t>
            </a:r>
            <a:r>
              <a:rPr lang="ru-RU" sz="2400" i="1" dirty="0" smtClean="0">
                <a:solidFill>
                  <a:srgbClr val="002060"/>
                </a:solidFill>
                <a:latin typeface="Georgia" pitchFamily="18" charset="0"/>
              </a:rPr>
              <a:t>у женщин они ниже в среднем на 10 %</a:t>
            </a:r>
            <a:r>
              <a:rPr lang="ru-RU" sz="2400" dirty="0" smtClean="0">
                <a:solidFill>
                  <a:srgbClr val="002060"/>
                </a:solidFill>
                <a:latin typeface="Georgia" pitchFamily="18" charset="0"/>
              </a:rPr>
              <a:t>), </a:t>
            </a:r>
            <a:r>
              <a:rPr lang="ru-RU" sz="2400" dirty="0" smtClean="0">
                <a:solidFill>
                  <a:srgbClr val="C00000"/>
                </a:solidFill>
                <a:latin typeface="Georgia" pitchFamily="18" charset="0"/>
              </a:rPr>
              <a:t>б) </a:t>
            </a:r>
            <a:r>
              <a:rPr lang="ru-RU" sz="2400" dirty="0" smtClean="0">
                <a:solidFill>
                  <a:srgbClr val="FF0000"/>
                </a:solidFill>
                <a:latin typeface="Georgia" pitchFamily="18" charset="0"/>
              </a:rPr>
              <a:t>возраста</a:t>
            </a:r>
            <a:r>
              <a:rPr lang="ru-RU" sz="2400" dirty="0" smtClean="0">
                <a:solidFill>
                  <a:srgbClr val="002060"/>
                </a:solidFill>
                <a:latin typeface="Georgia" pitchFamily="18" charset="0"/>
              </a:rPr>
              <a:t> (</a:t>
            </a:r>
            <a:r>
              <a:rPr lang="ru-RU" sz="2400" i="1" dirty="0" smtClean="0">
                <a:solidFill>
                  <a:srgbClr val="002060"/>
                </a:solidFill>
                <a:latin typeface="Georgia" pitchFamily="18" charset="0"/>
              </a:rPr>
              <a:t>у пожилых людей они ниже в среднем на 7 % в каждом десятилетии</a:t>
            </a:r>
            <a:r>
              <a:rPr lang="ru-RU" sz="2400" dirty="0" smtClean="0">
                <a:solidFill>
                  <a:srgbClr val="002060"/>
                </a:solidFill>
                <a:latin typeface="Georgia" pitchFamily="18" charset="0"/>
              </a:rPr>
              <a:t>), </a:t>
            </a:r>
            <a:r>
              <a:rPr lang="ru-RU" sz="2400" dirty="0" smtClean="0">
                <a:solidFill>
                  <a:srgbClr val="C00000"/>
                </a:solidFill>
                <a:latin typeface="Georgia" pitchFamily="18" charset="0"/>
              </a:rPr>
              <a:t>в) </a:t>
            </a:r>
            <a:r>
              <a:rPr lang="ru-RU" sz="2400" dirty="0" smtClean="0">
                <a:solidFill>
                  <a:srgbClr val="FF0000"/>
                </a:solidFill>
                <a:latin typeface="Georgia" pitchFamily="18" charset="0"/>
              </a:rPr>
              <a:t>физической активности, профессии</a:t>
            </a:r>
            <a:r>
              <a:rPr lang="ru-RU" sz="2400" dirty="0" smtClean="0">
                <a:solidFill>
                  <a:srgbClr val="002060"/>
                </a:solidFill>
                <a:latin typeface="Georgia" pitchFamily="18" charset="0"/>
              </a:rPr>
              <a:t>. </a:t>
            </a:r>
            <a:r>
              <a:rPr lang="ru-RU" sz="2400" u="sng" dirty="0" smtClean="0">
                <a:solidFill>
                  <a:srgbClr val="002060"/>
                </a:solidFill>
                <a:latin typeface="Georgia" pitchFamily="18" charset="0"/>
              </a:rPr>
              <a:t>Например</a:t>
            </a:r>
            <a:r>
              <a:rPr lang="ru-RU" sz="2400" dirty="0" smtClean="0">
                <a:solidFill>
                  <a:srgbClr val="002060"/>
                </a:solidFill>
                <a:latin typeface="Georgia" pitchFamily="18" charset="0"/>
              </a:rPr>
              <a:t>,</a:t>
            </a:r>
            <a:r>
              <a:rPr lang="ru-RU" sz="2400" u="sng" dirty="0" smtClean="0">
                <a:solidFill>
                  <a:srgbClr val="002060"/>
                </a:solidFill>
                <a:latin typeface="Georgia" pitchFamily="18" charset="0"/>
              </a:rPr>
              <a:t> </a:t>
            </a:r>
            <a:r>
              <a:rPr lang="ru-RU" sz="2400" i="1" u="sng" dirty="0" smtClean="0">
                <a:solidFill>
                  <a:srgbClr val="002060"/>
                </a:solidFill>
                <a:latin typeface="Georgia" pitchFamily="18" charset="0"/>
              </a:rPr>
              <a:t>для лиц умственного труда  </a:t>
            </a:r>
            <a:r>
              <a:rPr lang="ru-RU" sz="2400" dirty="0" err="1" smtClean="0">
                <a:solidFill>
                  <a:srgbClr val="002060"/>
                </a:solidFill>
                <a:latin typeface="Georgia" pitchFamily="18" charset="0"/>
              </a:rPr>
              <a:t>энергозатраты</a:t>
            </a:r>
            <a:r>
              <a:rPr lang="ru-RU" sz="2400" dirty="0" smtClean="0">
                <a:solidFill>
                  <a:srgbClr val="002060"/>
                </a:solidFill>
                <a:latin typeface="Georgia" pitchFamily="18" charset="0"/>
              </a:rPr>
              <a:t> составляют </a:t>
            </a:r>
            <a:r>
              <a:rPr lang="ru-RU" sz="2400" dirty="0" smtClean="0">
                <a:solidFill>
                  <a:srgbClr val="FF0000"/>
                </a:solidFill>
                <a:latin typeface="Georgia" pitchFamily="18" charset="0"/>
              </a:rPr>
              <a:t>2000 - 2600 ккал, </a:t>
            </a:r>
            <a:r>
              <a:rPr lang="ru-RU" sz="2400" dirty="0" smtClean="0">
                <a:solidFill>
                  <a:srgbClr val="002060"/>
                </a:solidFill>
                <a:latin typeface="Georgia" pitchFamily="18" charset="0"/>
              </a:rPr>
              <a:t>а </a:t>
            </a:r>
            <a:r>
              <a:rPr lang="ru-RU" sz="2400" i="1" u="sng" dirty="0" smtClean="0">
                <a:solidFill>
                  <a:srgbClr val="002060"/>
                </a:solidFill>
                <a:latin typeface="Georgia" pitchFamily="18" charset="0"/>
              </a:rPr>
              <a:t>для спортсменов или лиц, занимающихся тяжёлым физическим трудом</a:t>
            </a:r>
            <a:r>
              <a:rPr lang="ru-RU" sz="2400" dirty="0" smtClean="0">
                <a:solidFill>
                  <a:srgbClr val="002060"/>
                </a:solidFill>
                <a:latin typeface="Georgia" pitchFamily="18" charset="0"/>
              </a:rPr>
              <a:t>, </a:t>
            </a:r>
            <a:r>
              <a:rPr lang="ru-RU" sz="2400" dirty="0" smtClean="0">
                <a:solidFill>
                  <a:srgbClr val="FF0000"/>
                </a:solidFill>
                <a:latin typeface="Georgia" pitchFamily="18" charset="0"/>
              </a:rPr>
              <a:t>до 4000 - 5000 ккал в сутки</a:t>
            </a:r>
            <a:r>
              <a:rPr lang="ru-RU" sz="2400" dirty="0" smtClean="0">
                <a:solidFill>
                  <a:srgbClr val="002060"/>
                </a:solidFill>
                <a:latin typeface="Georgia" pitchFamily="18" charset="0"/>
              </a:rPr>
              <a:t>.</a:t>
            </a:r>
            <a:endParaRPr lang="ru-RU" sz="2400" dirty="0">
              <a:solidFill>
                <a:srgbClr val="002060"/>
              </a:solidFill>
              <a:latin typeface="Georgia" pitchFamily="18" charset="0"/>
              <a:cs typeface="Times New Roman" pitchFamily="18" charset="0"/>
            </a:endParaRPr>
          </a:p>
        </p:txBody>
      </p:sp>
      <p:pic>
        <p:nvPicPr>
          <p:cNvPr id="11266" name="Picture 2" descr="https://encrypted-tbn3.gstatic.com/images?q=tbn:ANd9GcSHsZl4UTlyRijFkq5rAVEaVPe5oGiCVgig8_vMFZ5-aEgjuKuodg"/>
          <p:cNvPicPr>
            <a:picLocks noChangeAspect="1" noChangeArrowheads="1"/>
          </p:cNvPicPr>
          <p:nvPr/>
        </p:nvPicPr>
        <p:blipFill>
          <a:blip r:embed="rId2"/>
          <a:srcRect/>
          <a:stretch>
            <a:fillRect/>
          </a:stretch>
        </p:blipFill>
        <p:spPr bwMode="auto">
          <a:xfrm>
            <a:off x="142844" y="571480"/>
            <a:ext cx="2571768" cy="2571768"/>
          </a:xfrm>
          <a:prstGeom prst="rect">
            <a:avLst/>
          </a:prstGeom>
          <a:noFill/>
          <a:effectLst>
            <a:softEdge rad="1270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214290"/>
            <a:ext cx="6072230" cy="6429420"/>
          </a:xfrm>
          <a:solidFill>
            <a:schemeClr val="accent5">
              <a:lumMod val="20000"/>
              <a:lumOff val="80000"/>
            </a:schemeClr>
          </a:solidFill>
          <a:effectLst>
            <a:softEdge rad="317500"/>
          </a:effectLst>
        </p:spPr>
        <p:txBody>
          <a:bodyPr>
            <a:normAutofit/>
          </a:bodyPr>
          <a:lstStyle/>
          <a:p>
            <a:pPr algn="l"/>
            <a:r>
              <a:rPr lang="ru-RU" sz="3200" u="sng" dirty="0" smtClean="0">
                <a:solidFill>
                  <a:srgbClr val="C00000"/>
                </a:solidFill>
                <a:latin typeface="Georgia" pitchFamily="18" charset="0"/>
              </a:rPr>
              <a:t>Второй принцип: </a:t>
            </a:r>
            <a:r>
              <a:rPr lang="ru-RU" sz="3200" dirty="0" smtClean="0">
                <a:solidFill>
                  <a:srgbClr val="C00000"/>
                </a:solidFill>
                <a:latin typeface="Georgia" pitchFamily="18" charset="0"/>
              </a:rPr>
              <a:t>сбалансированное питание</a:t>
            </a:r>
            <a:br>
              <a:rPr lang="ru-RU" sz="3200" dirty="0" smtClean="0">
                <a:solidFill>
                  <a:srgbClr val="C00000"/>
                </a:solidFill>
                <a:latin typeface="Georgia" pitchFamily="18" charset="0"/>
              </a:rPr>
            </a:br>
            <a:r>
              <a:rPr lang="ru-RU" sz="2400" dirty="0" smtClean="0">
                <a:solidFill>
                  <a:srgbClr val="002060"/>
                </a:solidFill>
                <a:latin typeface="Georgia" pitchFamily="18" charset="0"/>
              </a:rPr>
              <a:t>Согласно принципу сбалансированного питания, обеспеченность основными пищевыми веществами подразумевает поступление </a:t>
            </a:r>
            <a:r>
              <a:rPr lang="ru-RU" sz="2400" dirty="0" smtClean="0">
                <a:solidFill>
                  <a:srgbClr val="FF0000"/>
                </a:solidFill>
                <a:latin typeface="Georgia" pitchFamily="18" charset="0"/>
              </a:rPr>
              <a:t>белков, жиров, углеводов </a:t>
            </a:r>
            <a:r>
              <a:rPr lang="ru-RU" sz="2400" dirty="0" smtClean="0">
                <a:solidFill>
                  <a:srgbClr val="002060"/>
                </a:solidFill>
                <a:latin typeface="Georgia" pitchFamily="18" charset="0"/>
              </a:rPr>
              <a:t>в организм в строгом соотношении. </a:t>
            </a:r>
            <a:r>
              <a:rPr lang="ru-RU" sz="2400" u="sng" dirty="0" smtClean="0">
                <a:solidFill>
                  <a:srgbClr val="002060"/>
                </a:solidFill>
                <a:latin typeface="Georgia" pitchFamily="18" charset="0"/>
              </a:rPr>
              <a:t>Оптимальное количество белков и жиров  должно равняться  по 1 г на 1 кг веса. Так для человека весом 70 кг суточная норма потребления</a:t>
            </a:r>
            <a:r>
              <a:rPr lang="ru-RU" sz="2400" dirty="0" smtClean="0">
                <a:solidFill>
                  <a:srgbClr val="002060"/>
                </a:solidFill>
                <a:latin typeface="Georgia" pitchFamily="18" charset="0"/>
              </a:rPr>
              <a:t>  </a:t>
            </a:r>
            <a:r>
              <a:rPr lang="ru-RU" sz="2400" dirty="0" smtClean="0">
                <a:solidFill>
                  <a:srgbClr val="FF0000"/>
                </a:solidFill>
                <a:latin typeface="Georgia" pitchFamily="18" charset="0"/>
              </a:rPr>
              <a:t>белков и жиров составляет  по 70 г</a:t>
            </a:r>
            <a:r>
              <a:rPr lang="ru-RU" sz="2400" dirty="0" smtClean="0">
                <a:solidFill>
                  <a:srgbClr val="002060"/>
                </a:solidFill>
                <a:latin typeface="Georgia" pitchFamily="18" charset="0"/>
              </a:rPr>
              <a:t>,</a:t>
            </a:r>
            <a:r>
              <a:rPr lang="ru-RU" sz="2400" dirty="0" smtClean="0">
                <a:solidFill>
                  <a:srgbClr val="FF0000"/>
                </a:solidFill>
                <a:latin typeface="Georgia" pitchFamily="18" charset="0"/>
              </a:rPr>
              <a:t> </a:t>
            </a:r>
            <a:r>
              <a:rPr lang="ru-RU" sz="2400" dirty="0" smtClean="0">
                <a:solidFill>
                  <a:srgbClr val="002060"/>
                </a:solidFill>
                <a:latin typeface="Georgia" pitchFamily="18" charset="0"/>
              </a:rPr>
              <a:t>и  </a:t>
            </a:r>
            <a:r>
              <a:rPr lang="ru-RU" sz="2400" dirty="0" smtClean="0">
                <a:solidFill>
                  <a:srgbClr val="FF0000"/>
                </a:solidFill>
                <a:latin typeface="Georgia" pitchFamily="18" charset="0"/>
              </a:rPr>
              <a:t>350 - 400 граммов углеводов </a:t>
            </a:r>
            <a:r>
              <a:rPr lang="ru-RU" sz="2400" dirty="0" smtClean="0">
                <a:solidFill>
                  <a:srgbClr val="002060"/>
                </a:solidFill>
                <a:latin typeface="Georgia" pitchFamily="18" charset="0"/>
              </a:rPr>
              <a:t>(на </a:t>
            </a:r>
            <a:r>
              <a:rPr lang="ru-RU" sz="2400" i="1" dirty="0" smtClean="0">
                <a:solidFill>
                  <a:srgbClr val="002060"/>
                </a:solidFill>
                <a:latin typeface="Georgia" pitchFamily="18" charset="0"/>
              </a:rPr>
              <a:t>простые углеводы </a:t>
            </a:r>
            <a:r>
              <a:rPr lang="ru-RU" sz="2400" dirty="0" smtClean="0">
                <a:solidFill>
                  <a:srgbClr val="002060"/>
                </a:solidFill>
                <a:latin typeface="Georgia" pitchFamily="18" charset="0"/>
              </a:rPr>
              <a:t>должно приходиться 30-40 г, на </a:t>
            </a:r>
            <a:r>
              <a:rPr lang="ru-RU" sz="2400" i="1" dirty="0" smtClean="0">
                <a:solidFill>
                  <a:srgbClr val="002060"/>
                </a:solidFill>
                <a:latin typeface="Georgia" pitchFamily="18" charset="0"/>
              </a:rPr>
              <a:t>пищевые волокна </a:t>
            </a:r>
            <a:r>
              <a:rPr lang="ru-RU" sz="2400" dirty="0" smtClean="0">
                <a:solidFill>
                  <a:srgbClr val="002060"/>
                </a:solidFill>
                <a:latin typeface="Georgia" pitchFamily="18" charset="0"/>
              </a:rPr>
              <a:t>– 16 - 24 г).</a:t>
            </a:r>
            <a:br>
              <a:rPr lang="ru-RU" sz="2400" dirty="0" smtClean="0">
                <a:solidFill>
                  <a:srgbClr val="002060"/>
                </a:solidFill>
                <a:latin typeface="Georgia" pitchFamily="18" charset="0"/>
              </a:rPr>
            </a:br>
            <a:endParaRPr lang="ru-RU" sz="2400" u="sng" dirty="0">
              <a:solidFill>
                <a:srgbClr val="002060"/>
              </a:solidFill>
              <a:latin typeface="Georgia" pitchFamily="18" charset="0"/>
            </a:endParaRPr>
          </a:p>
        </p:txBody>
      </p:sp>
      <p:pic>
        <p:nvPicPr>
          <p:cNvPr id="5122" name="Picture 2" descr="https://encrypted-tbn2.gstatic.com/images?q=tbn:ANd9GcToQrm22neKHVn6lYIrzusWL2KvypZ9PZC339seR5XT2uCx9btWdw"/>
          <p:cNvPicPr>
            <a:picLocks noChangeAspect="1" noChangeArrowheads="1"/>
          </p:cNvPicPr>
          <p:nvPr/>
        </p:nvPicPr>
        <p:blipFill>
          <a:blip r:embed="rId2"/>
          <a:srcRect/>
          <a:stretch>
            <a:fillRect/>
          </a:stretch>
        </p:blipFill>
        <p:spPr bwMode="auto">
          <a:xfrm>
            <a:off x="142844" y="500042"/>
            <a:ext cx="2714644" cy="2714644"/>
          </a:xfrm>
          <a:prstGeom prst="rect">
            <a:avLst/>
          </a:prstGeom>
          <a:noFill/>
          <a:effectLst>
            <a:softEdge rad="127000"/>
          </a:effectLst>
        </p:spPr>
      </p:pic>
      <p:pic>
        <p:nvPicPr>
          <p:cNvPr id="5124" name="Picture 4" descr="https://encrypted-tbn3.gstatic.com/images?q=tbn:ANd9GcSmeVMaQwRw3hrQFQvgCuF0c6yLSDOcrgG-aRECpMVg0OjlBo7w"/>
          <p:cNvPicPr>
            <a:picLocks noChangeAspect="1" noChangeArrowheads="1"/>
          </p:cNvPicPr>
          <p:nvPr/>
        </p:nvPicPr>
        <p:blipFill>
          <a:blip r:embed="rId3"/>
          <a:srcRect/>
          <a:stretch>
            <a:fillRect/>
          </a:stretch>
        </p:blipFill>
        <p:spPr bwMode="auto">
          <a:xfrm>
            <a:off x="142844" y="3786190"/>
            <a:ext cx="2643206" cy="2571768"/>
          </a:xfrm>
          <a:prstGeom prst="rect">
            <a:avLst/>
          </a:prstGeom>
          <a:noFill/>
          <a:effectLst>
            <a:softEdge rad="127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74638"/>
            <a:ext cx="5857916" cy="6154758"/>
          </a:xfrm>
          <a:solidFill>
            <a:schemeClr val="accent5">
              <a:lumMod val="20000"/>
              <a:lumOff val="80000"/>
            </a:schemeClr>
          </a:solidFill>
          <a:effectLst>
            <a:softEdge rad="317500"/>
          </a:effectLst>
        </p:spPr>
        <p:txBody>
          <a:bodyPr>
            <a:normAutofit/>
          </a:bodyPr>
          <a:lstStyle/>
          <a:p>
            <a:pPr algn="l"/>
            <a:r>
              <a:rPr lang="ru-RU" sz="3200" u="sng" dirty="0" smtClean="0">
                <a:solidFill>
                  <a:srgbClr val="C00000"/>
                </a:solidFill>
                <a:latin typeface="Georgia" pitchFamily="18" charset="0"/>
              </a:rPr>
              <a:t>Третий принцип:</a:t>
            </a:r>
            <a:r>
              <a:rPr lang="ru-RU" sz="3200" dirty="0" smtClean="0">
                <a:solidFill>
                  <a:srgbClr val="C00000"/>
                </a:solidFill>
                <a:latin typeface="Georgia" pitchFamily="18" charset="0"/>
              </a:rPr>
              <a:t> режим питания</a:t>
            </a: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a:t>
            </a:r>
            <a:r>
              <a:rPr lang="ru-RU" sz="2400" u="sng" dirty="0" smtClean="0">
                <a:solidFill>
                  <a:srgbClr val="002060"/>
                </a:solidFill>
                <a:latin typeface="Georgia" pitchFamily="18" charset="0"/>
              </a:rPr>
              <a:t>Питание должно быть </a:t>
            </a:r>
            <a:r>
              <a:rPr lang="ru-RU" sz="2400" u="sng" dirty="0" smtClean="0">
                <a:solidFill>
                  <a:schemeClr val="accent2">
                    <a:lumMod val="50000"/>
                  </a:schemeClr>
                </a:solidFill>
                <a:latin typeface="Georgia" pitchFamily="18" charset="0"/>
              </a:rPr>
              <a:t>дробным</a:t>
            </a:r>
            <a:r>
              <a:rPr lang="ru-RU" sz="2400" u="sng" dirty="0" smtClean="0">
                <a:solidFill>
                  <a:srgbClr val="002060"/>
                </a:solidFill>
                <a:latin typeface="Georgia" pitchFamily="18" charset="0"/>
              </a:rPr>
              <a:t> </a:t>
            </a:r>
            <a:r>
              <a:rPr lang="ru-RU" sz="2400" dirty="0" smtClean="0">
                <a:solidFill>
                  <a:srgbClr val="002060"/>
                </a:solidFill>
                <a:latin typeface="Georgia" pitchFamily="18" charset="0"/>
              </a:rPr>
              <a:t>(</a:t>
            </a:r>
            <a:r>
              <a:rPr lang="ru-RU" sz="2400" dirty="0" smtClean="0">
                <a:solidFill>
                  <a:srgbClr val="FF0000"/>
                </a:solidFill>
                <a:latin typeface="Georgia" pitchFamily="18" charset="0"/>
              </a:rPr>
              <a:t>3 - 4 раза в сутки</a:t>
            </a:r>
            <a:r>
              <a:rPr lang="ru-RU" sz="2400" dirty="0" smtClean="0">
                <a:solidFill>
                  <a:srgbClr val="002060"/>
                </a:solidFill>
                <a:latin typeface="Georgia" pitchFamily="18" charset="0"/>
              </a:rPr>
              <a:t>), </a:t>
            </a:r>
            <a:r>
              <a:rPr lang="ru-RU" sz="2400" u="sng" dirty="0" smtClean="0">
                <a:solidFill>
                  <a:schemeClr val="accent2">
                    <a:lumMod val="50000"/>
                  </a:schemeClr>
                </a:solidFill>
                <a:latin typeface="Georgia" pitchFamily="18" charset="0"/>
              </a:rPr>
              <a:t>регулярным</a:t>
            </a:r>
            <a:r>
              <a:rPr lang="ru-RU" sz="2400" u="sng" dirty="0" smtClean="0">
                <a:solidFill>
                  <a:srgbClr val="002060"/>
                </a:solidFill>
                <a:latin typeface="Georgia" pitchFamily="18" charset="0"/>
              </a:rPr>
              <a:t> </a:t>
            </a:r>
            <a:r>
              <a:rPr lang="ru-RU" sz="2400" dirty="0" smtClean="0">
                <a:solidFill>
                  <a:srgbClr val="002060"/>
                </a:solidFill>
                <a:latin typeface="Georgia" pitchFamily="18" charset="0"/>
              </a:rPr>
              <a:t>(</a:t>
            </a:r>
            <a:r>
              <a:rPr lang="ru-RU" sz="2400" dirty="0" smtClean="0">
                <a:solidFill>
                  <a:srgbClr val="FF0000"/>
                </a:solidFill>
                <a:latin typeface="Georgia" pitchFamily="18" charset="0"/>
              </a:rPr>
              <a:t>в одно и то же время</a:t>
            </a:r>
            <a:r>
              <a:rPr lang="ru-RU" sz="2400" dirty="0" smtClean="0">
                <a:solidFill>
                  <a:srgbClr val="002060"/>
                </a:solidFill>
                <a:latin typeface="Georgia" pitchFamily="18" charset="0"/>
              </a:rPr>
              <a:t>) и </a:t>
            </a:r>
            <a:r>
              <a:rPr lang="ru-RU" sz="2400" u="sng" dirty="0" smtClean="0">
                <a:solidFill>
                  <a:schemeClr val="accent2">
                    <a:lumMod val="50000"/>
                  </a:schemeClr>
                </a:solidFill>
                <a:latin typeface="Georgia" pitchFamily="18" charset="0"/>
              </a:rPr>
              <a:t>равномерным</a:t>
            </a:r>
            <a:r>
              <a:rPr lang="ru-RU" sz="2400" dirty="0" smtClean="0">
                <a:solidFill>
                  <a:srgbClr val="002060"/>
                </a:solidFill>
                <a:latin typeface="Georgia" pitchFamily="18" charset="0"/>
              </a:rPr>
              <a:t>, </a:t>
            </a:r>
            <a:r>
              <a:rPr lang="ru-RU" sz="2400" u="sng" dirty="0" smtClean="0">
                <a:solidFill>
                  <a:srgbClr val="002060"/>
                </a:solidFill>
                <a:latin typeface="Georgia" pitchFamily="18" charset="0"/>
              </a:rPr>
              <a:t>последний приём пищи </a:t>
            </a:r>
            <a:r>
              <a:rPr lang="ru-RU" sz="2400" dirty="0" smtClean="0">
                <a:solidFill>
                  <a:srgbClr val="002060"/>
                </a:solidFill>
                <a:latin typeface="Georgia" pitchFamily="18" charset="0"/>
              </a:rPr>
              <a:t>должен быть </a:t>
            </a:r>
            <a:r>
              <a:rPr lang="ru-RU" sz="2400" dirty="0" smtClean="0">
                <a:solidFill>
                  <a:srgbClr val="FF0000"/>
                </a:solidFill>
                <a:latin typeface="Georgia" pitchFamily="18" charset="0"/>
              </a:rPr>
              <a:t>не позднее, чем за 2 - 3 часа до сна</a:t>
            </a:r>
            <a:r>
              <a:rPr lang="ru-RU" sz="2400" dirty="0" smtClean="0">
                <a:solidFill>
                  <a:srgbClr val="002060"/>
                </a:solidFill>
                <a:latin typeface="Georgia" pitchFamily="18" charset="0"/>
              </a:rPr>
              <a:t>.</a:t>
            </a:r>
            <a:br>
              <a:rPr lang="ru-RU" sz="2400" dirty="0" smtClean="0">
                <a:solidFill>
                  <a:srgbClr val="002060"/>
                </a:solidFill>
                <a:latin typeface="Georgia" pitchFamily="18" charset="0"/>
              </a:rPr>
            </a:br>
            <a:r>
              <a:rPr lang="ru-RU" sz="2400" dirty="0" smtClean="0">
                <a:solidFill>
                  <a:srgbClr val="002060"/>
                </a:solidFill>
                <a:latin typeface="Georgia" pitchFamily="18" charset="0"/>
              </a:rPr>
              <a:t>*</a:t>
            </a:r>
            <a:r>
              <a:rPr lang="ru-RU" sz="2400" u="sng" dirty="0" smtClean="0">
                <a:solidFill>
                  <a:srgbClr val="002060"/>
                </a:solidFill>
                <a:latin typeface="Georgia" pitchFamily="18" charset="0"/>
              </a:rPr>
              <a:t>Современная модель рационального питания имеет вид пирамиды. </a:t>
            </a:r>
            <a:r>
              <a:rPr lang="ru-RU" sz="2400" dirty="0" smtClean="0">
                <a:solidFill>
                  <a:srgbClr val="002060"/>
                </a:solidFill>
                <a:latin typeface="Georgia" pitchFamily="18" charset="0"/>
              </a:rPr>
              <a:t>Ориентируясь на неё, вы сможете составлять сбалансированный рацион на каждый день.</a:t>
            </a:r>
            <a:r>
              <a:rPr lang="ru-RU" sz="2400" dirty="0" smtClean="0"/>
              <a:t/>
            </a:r>
            <a:br>
              <a:rPr lang="ru-RU" sz="2400" dirty="0" smtClean="0"/>
            </a:br>
            <a:endParaRPr lang="ru-RU" sz="2400" dirty="0">
              <a:latin typeface="Georgia" pitchFamily="18" charset="0"/>
            </a:endParaRPr>
          </a:p>
        </p:txBody>
      </p:sp>
      <p:pic>
        <p:nvPicPr>
          <p:cNvPr id="4" name="Рисунок 3" descr="images.jpg"/>
          <p:cNvPicPr>
            <a:picLocks noChangeAspect="1"/>
          </p:cNvPicPr>
          <p:nvPr/>
        </p:nvPicPr>
        <p:blipFill>
          <a:blip r:embed="rId2"/>
          <a:stretch>
            <a:fillRect/>
          </a:stretch>
        </p:blipFill>
        <p:spPr>
          <a:xfrm>
            <a:off x="285720" y="500042"/>
            <a:ext cx="2643205" cy="2500330"/>
          </a:xfrm>
          <a:prstGeom prst="rect">
            <a:avLst/>
          </a:prstGeom>
          <a:effectLst>
            <a:softEdge rad="127000"/>
          </a:effectLst>
        </p:spPr>
      </p:pic>
      <p:sp>
        <p:nvSpPr>
          <p:cNvPr id="4102" name="AutoShape 6" descr="data:image/jpeg;base64,/9j/4AAQSkZJRgABAQAAAQABAAD/2wCEAAkGBxQTEhUUExQVFBQXFxsWGRcYGBUXGhgeGBsdGhgcGhoaHSggGRolGxUYIjEjJSkrLi4uGiEzODMsNygtLisBCgoKDg0OGxAQGy8kICYsLC8tLCwtLywsLCwsLCwsLC0sNCwsLDQsLCwsLCwvLCwsLCw0LCwsLDQsLCwsLCwsLP/AABEIAKMBNQMBIgACEQEDEQH/xAAcAAEAAgMBAQEAAAAAAAAAAAAABQYDBAcCAQj/xABAEAACAQMDAgQEAwUGBQQDAAABAhEAAyEEEjEFQQYiUWETcYGRMqGxI0JSwdEHFDNi4fAVJIKiwnKy0vFDU5L/xAAaAQEAAwEBAQAAAAAAAAAAAAAAAgMEAQUG/8QAMBEAAgIBBAAEBAUFAQEAAAAAAAECEQMEEiExE0FRYQUicfCBkaHR8SMyscHhFRT/2gAMAwEAAhEDEQA/AO40pSgFKUoBSlKAUpSgFKUoBSlKAUpSgFKVq9T1os22duwwPU9hXG6VnUr4PWq1lu2JuMEHqxgfnzVc1HjOxbJTdvI/CQRn1B9x+fzmql1S7d1DFnY54HmgfeoPW9KacKZ4nv8ASsss78jXHTccnRem+OrDuVdgmAR5WgzkQeIA7+pq02tSrRtYNInBnHr8q/Px0RiCT5T5T3HrB7Cpbw91rUacjzblHrP/AHf1EYPeuxz+pGen9DuNKj+h9TXUWg4weGXup7ipCtKdmZqhSlK6cFKUoBSlKAUpSgFKUoBSlKAUpSgFKUoBSlKAUpSgFKUoBSlKAUpSgFKUoBSlKAUpSgFVbxndn4afU/XA/nVpNUnrWoFzUsozthfqOfzNUZ3US/TxuZ702mA4rZOiB7Yr5bG0cU/vw4/rWeJqd+RGa7panEYqE1PTVQCrPqr4ioLqFyfeu0dttEh4AvlbzWzwV/8Abx9pir/XPfBAnVH2Q/yH8zXQq04v7TFm/uFKUq0qFKUoBSlKAUpSgFKUoBSlKAUpSgFKUoBSlKAUpSgFKUoBSlKAUpSgFKUoBSlKAUpSgPjHFUHpelZL7C5+PzHvngk54/F+dX+oXqdgC5vjlTmD9ZP0FZ9RG0matLNJuL80RXV9E91CqXTbPqB9s9s1A+HOj6i0WF+6LomVyzQIGJZQedx+0d6sF7WhZngVo2NR8RSwbbkxgGB8jwf61RGfFGp43dsj+t27zytjaWAMbuJ7dx+o/Kovp2l1e1v7wq8nb/hhgAcTsMGR/v0ndOzC4GZ1PyEY9Oc5z9Ky9W1Ig13dSqhsuXDMHhO6ya0KFkMkEzxgt/IfeuiVWvCXTQN14jJhV+QVQ35iPofWrLWnEmomDM1u4FKUq0qFKUoBSlKAUpSgFKUoBSlKAUpSgFKUoBSlKAUpSgFKUoBSlKAUpSgFKUoBSlKAUpXwmgPtY9Rb3KVPcEVq3+oqvALfpWq/WewWD6kzVcssOmy2OKb5SKz1FmUsjCGGP6Ee1YtZ0GxcUfs0JiN3B45kQZzzUpr7JutuLZjB9Pp6VG6rRahB5BP/AKGWD/0sRH0NYU6fB6iluS5pmlpOkWrDBjJM43O7fkTXq/N+4tu2JLHt29SfYCorU2tSWk22du25kVR74JNTHhm/f05JZbbbvxdj8g3IH5VJcvnojJtJtcs6JpbARQq4AEVlqO0/WLTDJKn0IP6jFb6XARIII9RW5ST6PKlGS7PVKUqREUpSgFKUoBSlKAUpSgFKUoBSlKAUpSgFKUoBSlKAUpSgFKUoBSlKAV8Brxft7lZZIkESORIjFcP6507qPSzvF25sEbb1uTbb/Lctmdkx+8CM4YmhJKzulK554E/tITUD4WrKWbwEhvw27gBg8/gYfwk57dwOhTQ41R9qO6jenyj61s6rUhB7+lQ91yZ5z3mKozT42ovwwt7mY7j7SJ4Jj+n5xQoMfKtbUWywhjie3J/p/v6YNXrymSdoGexH19Pnx71mo2qN9EiEr6VrW0uvS4DHI5HcTMfMGDB9jWVLsmhFpp8mG5YFeBphW4RWrevbc9qWEeTbAKj1MfYE/wAq9pqTZbcvHcev+ta1q7uvL6AFv/H/AMj9qy60TgZNE66OuN8Mtli8HUMuQRI+tZKg/Cd0m0yn91jHyOf1mpyt0Xas82cdsmhSlKkRFKUoBSlfCaA+0qn+JPELW72228AKMYILZOfb8IrZ6H4le+QTbRUkgv8AEUcCSQrQYHfn8qxR12KWR4+bXt+3+yO7miz0qseMdfOmi3MOQPiqRCkHiQeTEen6VCnxldTBKMP/AEEEfZuxxHv7Uya7HjntYckjoNKiehdZF9fNCvnyzyB3HtUtWqGSM47onU76FKUqZ0UpSgFKUoBSlKAUpSgFV3X+ONDZJV9Skg7SBuaCJkeUHuCKsVcZ/tc8JXUuPrbUNZaDdUc224NzJypxMcHMZJAlFJvk6P0Lxjo9W+yxeDPtDbSGQkewYCYkTHFSPXNRat6e69+PgrbY3AcysZEd5GI7zX5i6XqIvWTv+GBftk3AD+z84JYDG6OYHy711P8AtL1Oq1PTrX933X7eref2SzsETbTcvKkgZPccwQKEnFXwcVbqfnbaCbcttDQTtmQCRhiBEmuieGP7UNSlqzaCrssoiRtl3VBEsS88CMDFc96j0xtPcOnvLtuJG4bkf8RBjchI4Ec1nsWDbH4kIbtkkeoA7j+dSOrns/Sg1gc7+zZHbByPyily8AK430vreqsFT/eRdTHkOQfbc25hj+GKuzdVe7tFpWZnAKqMnIrBlxuHZtxVL8Ccu6wEkAiQYg95/Soi71AHyg7X4KOIke3p8wSK89e6G2nsDUX7u257NtW2sZlv3jx7frUNptL8TbbuyweLgbMqCQCMjysYjPrWfJl8Pst8bHGNt2je6d1VQdqgAd4AHHy5A7VZtBeBE1UdJ0hVu3DDC0I2HdxxO7GTmpvp+sTgGY5we3p61XHU426sqlqMcnwyfbUD1rR1t8RXi/ZRhIZlPsR+hmoW7qgo/GGzGfKcgkADtkQT713NqI4lz36EcmaGJc9+hn0WqK39o4uCFPpEsf8Atk/SrOtsBfQepP5n3qi6frBbUIqnykgfvMQYI74HIHc57VL+KuoNaVAP3gSWkCNsYycjORGfyrmLUb4ObVEVqVLG5tUSvR+v2EvMvxBtOGJwAZwZPAnE+4q5g1wLVdRYeZQyoWh58oO04WZJGJx7d6s93+0w2bgCWlFhVCi05KOpCiQWzgQe1X6fVqmp/oYJZdzuR1elc0tf2rg/i00A4X9ryZgzKCAM5+XrU5pvGrP8UppLtxbfm3W2tsWQxkJIcn8XlAPGOa2Rzwl0wpJlm1+sWyhuPIRYkgTAJAk+wmT7A1sK01yzxH4pa/c/ZG4tlrTWyjhrZBO5XZk5nIAJxKmO9R/hLxW+nuZBdH2hkJJYRujaT8/rj51TLWRjk2vo5uVnYjcEgSJPAnJ+VVLxZ4htxc08EuI3SPL2YgTziOPfMiq34r62l5rN9FdWAKxuIIE4nae8sCPfvVev60Pc8+5SBu/CTC5y0e4GOT7Vh1Wv3Jwh+fsRlL0Nm5dS2xZ8gDCxOI78ZPJr10u6FS4WBVRbV13MFZC5JXH72BkR+7PoTHNbLOQSXBAAYHkwOfbPPqOaah1L7gylgNuZO58gqfaD29RGa8yLSbsgYj113B2O8MeATtMGQYPGcx71ptqGg5j2yfn9akNE0K9x0lSGhbeJhS2I5Yxzzx7VFdGVrqbyBsX3+5zzx+VWKKateQsvvga+bl+wSSDByTG6FYkD17TXUxXC+kdQ+G6eQJtui8GP+IdoggPA/ZNzGRPeu5oZANex8OnFwcV3+/8ABZDo+0pSvRJilKUApSlAKUpQCsd66FEsYFe2aM1WOqa43Gx+EcD+fzrzviXxCOjxbu5Ppffki/BheWVeRK2+tWy0HyziTH5+lca8d9a1em196LiMZkBhk23EqMEBre3BHqGPvV/+CX3RwBJPYCuff2g6IFLe4jdJRQRJZSZiedoOfQbj615nw34rPUSjjzx76a+/1NmXRwjBzi+vJnPOp9SF6+XsImngAkWd4UMBDFJYlF+vJ96l06tfu2beluai8NGDDKDPEnKn8QBC+UmPaa0LHxgdqttJUqxQ7ZQxvVuDtMjBkcelbOo0jLbI3boE8gT6yD3NfS0YFbK/ZUruBMT6ds5GRW/YLFNw27RgkmI/pxUYrF5EEMD88+/zrJcvBrkW1cKcDeQW4AaSoA5ntxXHZ20TWl1l6yzCWt7fxhwYg5UsrAFZBBHrXZugeJzp+j6a+bY+Ldc2UIGDJch27wEtsYnJAE5kcMvdausttS+42WhJglQpDKJM7lDCQGkDgYq79e8eX309hjq9O90XCGt2bVxSigsN+W2NugQSFID4EEmq8jnte3s5Jtrg3rYui5cd9Te1DXHndcAAUDdCqASM7s7QB5Ripa2z2GUk5aCRjA5H1P8AOtTpOuDNNzAI3rAOd3EKO544rMxDMd0kkYBmfYc4718rncpPe+2ZJyfmZ97tLW+2drHGZnHeveldktkwQyDMmCxb094r5etEp5AVAHn4JxBMA9oioPU6ufKshRBEniCDJjuYqlQfRHtEz0nxG9wC3cgkMwnvAGJ9B5hmO9R/99IZlYDJkDHoI+mIrX09k7PieUEkxHMA5H3z8q8da1BeCIEjMDJnGatk98qZOU9ztm7avqryixOZyAxP4o9p9Oa+9Q15voUugFQZWAJAiIyDie3BxUdpdG+1RJ43DPEgY/KvS3wMHA/2KW03tZ1OjHcctttASkZmBnmTHvUX1vpt1f2zKotqdttRMIWJIVixJPmJbzE5xxirNpLIlmgQy7RJzORI9pxR2kgMAQDJUgGfTB9KshqJY37PsjfkippLDe0JB8iDKgSW4YsSATEGQferN03qktYGjRbF/Y1t9uxQ0gEH4j7mBISSZX90ZiTX+uaO4gDoUAdthWCNvJXaCciBHrio34KupJcFgVkbhPIEKpyxmMDgSTXoYsm75k+ArLn4n6rYvA3Ldy7buC2p+G6Ab2JyQysQNoZgd0ny8mQarOlu7mtgeRguSSBImfLAyT78k1pnVKCAzSsRhGb/ALgPyMfLFfbl1Ld39p2QgG228AsAVIOOASD3B+VdlFyt0T75LPqNU63rdm2oQFd7NySp4iR5TKwa07VyL7bjZCodn48vcxH4m24AGO88d60en6JHdHLXHRrcFWDyZwpBUYiCTOIgQZqc0xRwFuWmlu77VkLA821cYC/fFYpqMePb6EWmjP8AFt7hsZgYNuAQwJwxJkcgQI7RWC5fTzlVDXgfiAuxjB80mMEoOwwY9Khuj3vhyNS4tuW3AFgQwOSywcyWPHM0t3Z3sjFi5KqIBkcZBGBTwmm/tMUSNp9Rdtq9pLdshd/J+IcTPmXaAT2PEV6XpF42rYFm8bQ2yyJcYOJnBUEEZORORWv1NGQWQ7B2bHw07KoAXAI8ozknvXZfCfWrRsKpW3Y2yAiDakckgdpMn6961YMUMjqTr0OxSZze1ZuK6l7TKqQVL228x3YVRw2cR39K6r4X173rRe5/EQPKVEADifefrNRnW/HejsggE6hlIxbG5QZxLnyBpHEz7Vp6frd66A124NDaJ/Atq6bhnJm7eRUXnMIeee9bsGnjhl8svwJJUy56rVJbXc7Ki+rEAfn3rUs6u7cbyWylufx3MFh/ltjOR3bbHoajdJren22kX7LOMfEe6Lj57b2Ykc8AgVYUYEAgyD3ranZM9UpSpAUqP6l1ZLMBgzMeERdzR6x2HzqB6r1jV3VI0tsW/wDM5G6ODACsAfqT8qzZtXixcSfPocbSJ/qHVFtY/E3px9ycCtTTeJbLDzbkjmRIHvKyNvvxWHo1q2yC4NxIBQl90yDDSGzM968a3TSrQqqcFTE+s49f6968yfxLIpXwk+h81WbXXOoAWwFIO7uCDj6f75quq8kCee9Reu6X5DctSnBwSpJ547HmVYHgxWt/xEKm7LHiBtyQYIXOYaRJiSD6V4/xGGXV5Vkq16ffqenoM+La4S4ZeNOVFvYvJ/Ef1qg/2kdPt6ghrPluWhAYk+YTJUxwJyDzIqUTrX7KFMT+939xmq11EswA3yOfw5PpVuLUz+Tw/lrvjr2/c9CGhk03tcr65XPvf+CiaS0y3nlc7QAfXJnPcnH5Vg65rEBCEMbjD2IGcT747VL63S3E825WIkmRzMehxEVUb7n4ru7SYPOOewGSRX1GDULLG0+fM8/U6LPpl88aT8+H+qMult5WJnLEntHHb3H3rxZ0zm4zidgYgNIzHO2Qcz7VhGskqI2jbHvBIP3JBP1qVTT7gILKoEBQM/MknkxxzirZzjFcmCUkjNY8P/GZlshidxEnJPmg8cLMQY79qm9N4KuILZQBnLjaAwJ3AjytMZmMYqc/s80aPd3mEXaVPJ5ERjI/rmr/ANd6H8QI1uYtEONmS7d9rTI/dz7H6efLJKSbt/Qpd9nLtPbZbiteYocgCSYIkQs557dvU1vf8Tc7MA3dpLBcGJ8u70bmpi75rhGcERugnOSJ9ZNYb+ntWrhYKPinBM84/h/nFeHPJGTfBU2rInqnX7xAIXaRglYyOSMd8frWzYuJdR9m7bnLrswR+76xWx8OHF0qoKzIjBBBGY+dRzpcc7kSeYJPp8/5muPbJcce/wDI48jLpXlBuhCs4MAXJIA44jOPka1dQ7Kzbl2gGQJJj5mtjQ6d7hKOoUBwDuIEtzA5EYyfevWp6S7g7CpP8M+n5fKpJJS5OGVLTW8hiVPmEyeRMgAeUZFfNRZNtkuEoVuTABzI5kEf5hUX0/WXG2y7FrYhLZDQCcE+2MZ9a2Opaa+fhXLi+W2248R5iJiMcxUowcZ8k0iyWLZVS+GKjGOO1YtNeRmG4eXdIxH+tRdjUtczLeyzP5VsadG3cZnI9Y9qplKmkQ2mh40uAG2oIXddAkAFlABOB9gTnBquf3ZLitkMFJG4ldsDGAPUiaw+MPFPxXCopC2iVEgg7h5SW9gZgVqaTVs6jcSgILbYA3Qfuc8fMV60ME4Y0+ju1pEpbT4YJAe3IBSC6gg8MSCCVPoDW7o+oNFx2aTAhOIkQJBPqOxP8qhrvUlEbYLcA5Ij1aTz3EetY9M0LBbzFwO5J8uSRPEt39uK5LFuVsnC7uiyXOr+ZLjKfiJ5lgnPqD7QRkjsay2bl+7ce4Lfo4XgQFyGIGASDk818HQXRlJEsBEmWH69pqZ6bomClW2FGhmZiVYk/wAMCSee0ZrK9nSXJslhlBf1P7f8/aIjQ9GOuty1xVKOvI8qgK37NQPTcJzyeREVLabwTp1G03nZpmZAzHAAWMDtVn6f4eS0gVSy7n42hiS5liQYESx5/nU9fX4VglStsyMuJiTgCByf5+1SeV9J0jOmrqKv6lIseFLaf4I2R3CEA57tywicAY5qn+LDrku7LoCaf8KbLirbInG5mIlo7GPYHNdx07I9toKlgN0gD/faqv1m0rbbbBXkBhIywxkg5mf5VPFkUXb5si1RzHS9RULm7hCDhxtWf3pSY47Ccc18019XLNbW2xP7yqrCf8527/sTUl4iN1LgT4Ns2p3I6W2U4B8txf3f0OIPYQdnxAtw4s2S3cTdEepA35+grRy1cV+pXtM76i+v+IyBSf3EWJ/6uf1r7a6xq7Y227n7OeELoPqqkQfWQKW9TJM28j8Wy7vA+asJIyIO3uIOayWltkwIRvqD9QJP3E1He/T7/A5VEroeu3yv4lb1+I2oJB7gbXGP60qNOjunKgMP4li4D9VbHyNK6szR3cdj6XrVvFifxFpM+hnaflAxUv8AAII4Kj5j544P5VG9E0qh3MdwZ7yMR8h/Op8KD3rxnjllnLa+S7DBONsxWUAEKDH1NejbMQfzr7HvRbixIMj1GR+VTjBNfO+vc0EB1HpwQEIAiPJ8o/C4H4h9Jx6ge9cwsdRUahrbMxeZlh2EoAv8KA8D5nFdY8QXytnE+Y/6Y9MGfpXLeq3oNs7AIZv2hWDDS0A8+mf61bp5VFlMIRedQbpNpN+lmXeLbAv+ERAMx8vvWNdUsjhhPGRP8xXw3gxErAHcnBj/AO5rBeugs0CATI74/wBeaksXO4+m0etzQ1UdHNJ18t/ROn+Xf+Tz1MIxlAQp7HMeonuKpHXdJDE7R7Vees3l2WYCghSGI75xPvWppvCmr1mLVlo/jcbF+7c/Sa3YHKM7ie7rI456Wsrpe/sUzRaW0qK5ZvjhgRwwOfT1gfpU3pej3nAi0yrk5gc4GJnA/Wpjw14V+BqLnx9jPbbYoVtyjAJM9yZHyq/abS7sCK7m1D37Y8nyWL4XHbvyS48q9CF8A3xp2W3ctosxLszGI/L+X61fPGFv/ltyEqN0tAMcGCY4EgZFVjW6NQpJIxUTb8WNbRtPccfC2kqWUuSMA2wvB9RuwIPbhGe9PG12Z9Toowjuxu0eRpQF3s4t3B52LZPIztJzPr861k1QYkxukzvP7wnsOwJ7Vi0XT7uoVtjBd3qpJjjuYkDj61511ltInw2G5QSd2d0czAEc4GRzXm5cEo8ds8ppLjzNzXsltN90sqDkjMfIfPFanTesW3tNc+HclGZ7duBJJMCCDtkjnOJNe36/Z1JRFNt94BI3Tt2kHayASCSOTxBxUt1TQW0tttPYwBGA3IGaeCopqV/8I0+mivaVL1+2GGwQp3AttgzicHEYke1eOs6tgAqMqs8+QNyTmATyfaZqMsud91d3wV+GedpJXMnIOR6j1rD1hkuacMlwKyMLqhiCW2qY2mZJIP3iprEt6vq/T16stjjbdEujrbJ8s3GUKxJJzjMTziKlOs6v/lthYSSvkmCwYkRjIGSZ9qqvQmu3XBcfEn8RODxiPTtVj1epm4h+BLKu2FcxEzBbbn7d+9cmvDlV2/qbY6DM5L5ODY0PSv2Y2v8ADwCAsNwSRlhM1SPFvVNTprtxdxAu2wsmTPO9lJ/CSW9yMZ4roXh6+X3rcTY0kheQAT5YPcf7xWD+0DoXx9K8LLKC6mO6iYHzEipaWahl/qcp/dnq6jQ43jqMakl9o5Po+jqQC5kkbtoOIMYLRg98ewnNSfUfhbNjeVgpZIEEEZAB7ZgVp9HufEQbmO+QkSBjtgDGO5NbTvO8dg2yFjhRyx+sfSvVm5eJ8z6PnH3yQ+k1+drxz+I4I+ZFdi6J0i2NMlzYN5uQW9gsgD7muR6ywoYqQCefvxn1qd8HeKblibV3c1gZ9Tb9SPUR2qvX4JZMTli9Ov2PS0GWEJrd0/M7V1Owh0yXYCndt9JGRPzxUFp4N2yikE7t0x/DDEfMAmpJur2m0ilW3Fe3sQSPqd4+9VPS9QFnUW5OQNkdvPtzPoTg+kivKg90velf1VX+N9/yWa/d4e1dW6/Wvwo6UloAPeuLuZSSsSZ5KfXP3isF7QTsuXDuOCQDhT6e/wBaxXNQz6bazG20ABhmcA8Yn0+VYXZgcEZAnGQe8GeKspSj0Z9PpnOPBLgjaQPKWVlEgrlh/pzWNulqxVyq7tpBaBvA7BW7D1+X2jDrz+8Aw9CB/PvUi2qti01xmBVVmdoWIxHpPakYuuDubTSx1uInrWjQfhVoAgwQYOOCSfMZ4IIMZjBrnfjHoVtGS4AqMG27kUKPNJRoGATBUjv5fWulXHUg3FjeyQXUAMwEleOTH++1VXXorsCYKXQCJhhKkLBHGCVE8cVZinKDvyujFJbZUUx9Le0zszKALdwWGMBl8y7wrqcMpU4kQyN32mLFoelWNVZN7S6j+7aqypd7FxibZCglnskzcRYnAJC8EDk2BLG5GW4gIOGB827bgBgeY7TMVTfE3T0sr8ayCFBh1BPDjYQM4B3bSMfi7dt0MsW6r8/vsunpnFblyiB1Sm22y+LlpwB+6skEAru3g5gjPcEZNfalOteKG1bB7qWFKjYrKbtskDMHzSYJMA8SfWvtdeNX/BmpnVOn32Fyd4FvJgqS3sAyGAAP4h9u0jYdzIS6N0kbske0qWIn5RPtWPWdAcr+yubGPOBB/LHzFQel8Maq05dAs5H+KdueTBGCZzXm5NLP0/I4t8SyaJNVJFw22B9sH7ZreuhyJ/w2HvKn1BEVD6W/1BcNYtN7i6q/l/rX3UX9e2Pgoo7/ALS236xRaeSjW1/oXb37mHxHeVz8M743AbrYMrPJJ9M55MHiqb480MC2Fz8Jpde/AG4r7qP0qy6Pp2qtO7rYR2Y7pe+I3REwq4kQDzwPSKhOs+HeoahmZxYWWDQrt24G4rMcDjgVZj084xVLkhFS37iAIDK2TIAiD6nJ98frWOzt4YkD7596kj4P1VtAIVyP4cAe3m5qN1PSNWJ/5e6PkFb/ANpNX/8Az5Fwfd6fX6KcvFdKbXLrkvH9n3hZbkaq8Nyg/skIwYMb29cjy/KfSOh6m2CsEAjuDkEVEeFNWDpbA2lCLYUqRBVlABBB+/uKltRqAqk+1eliWOGOvzPldfqcmozucvXj2RQfEfh6zYJuaa2tqBL21ACsB+8qjhhkn1ArV0GrjjP6U8Y9dSzuZzLBCqIMvcbbtAA5iTk1UvDeuum0oe1dUgRJtvB+RAivN1GKTl4kUelos68Pwsj+n7Fq6tqF+GQh2n6R9B2rnF/TPcvALlU5J9/1OasvUNU5EJZv3G9FtXI+rEQPvWp07RtbUfHQoWYsQeYn+lQrJFbzVDHgzZPC9rPXh3xG1m4UcANGCMAjjj1E81H+NOtvfUWgr7mPHmUD3PYj+tfOualbV1WU43bRMTHv71NOifCOTvngxER+tVb2pb6/lEZfA8Tk3dcnMbPStTZug2wS3+TPznjFTOt63qlUBln2gkCMQZ+/1qZ0d79syeon7elTp09r4RJZvidlgbT8zV09Tvkt8U+LO/8Ai4kr3P8Ayc16bbN9yzqxSYPr7xNSXUrLulu1btpbtoS4OdxJwQTJ+ePWpdXVLyoQAHkxjt/9/lUl1YJuPwySvbdzXZ6h2pJfRHMXwfGpfNLn9P8AhreGtWLakMGn1Amrh09lcSuf5VUNBqbfwWX/APIHImcBR2j5962fDPWVF9rU9lM9p7ieJiMV5uq0znco99m91GG2/Ze5Z+q6dkG9I3DIHAPqDS74jS9YAthjcIK7CIhjjzn0BmYrf1uvBAJ2hAueP1PFVLwt1NWuXhtYJ8QlGKsFYGJIaI5kx71Xp8bcWlzRSmpJeJ35EDqf7LdQq7rN9Z5KkFB7wVn9Ko197+mdrTEowJkYMyOZ7giv0fb1qRgggiuY+O+kf3u+pshCyghhu2xJBUDEE8+nNe3pNVPJPZPlHh6vSwjBzSr/AH+ZzLfJkzPzq1+E9QvxNrAHepUT69gfZgSv1rxd8FXgJNq6vuAHH/YSa0DoWsmcyDz6Efoa9VpNHmpo6Vb6SqKt60ShgeYGUaBEODyQIE4Nb+l1AS2CQBJO9pGefxMYgAD8xX3R6hbtq29p/JcthmXBKscOrejBwc4mRTX6R9n7EiRzu4I7zXj5GnP36JSk62Nkz0zUfEbJMLCgT/rGfWrjo9GhGYrnPRFvW83lRZ4KHyH0+Rq2JroHNZ68KVSR6kIPJhioPpU/qYOsWQrHbxUGdW4cIoZhliAY9APnUj1fqaIu5zA/M/Ick1E9AR7z/HDKEYQoJgiMZzzM1XCNv2Y1uVQwqD7M+v6qgtuG3CT5pAJAAjbtIiDnmeTVY6Xr31Nxr3w9ltdq21jCKjAxAMAscn/Srn/w6wbivdKtcC7PxNkTJwDHPf6V5drLErZYq8HIllDfukg4JBzE1NdHgtuRi6heKltsBWCn/qIPHtAH2qudfuKNOwYwX8pwTkn0AJ7elSer6LqChQXA953V2cgtMd/tiPepjpnhdxBuuGPeFj9Sa04YOb3Pqzbjyf0trOV2+nbh/iuo7AsR/wCIpXcrXTFAgKKVr8L3MuwsZpSlWFgr4aUoDwa8EUpXQfAor78Iegr5SuEj2dDbYQyCPtx8qxP0KxnyHzCD57mfn5qUqVIjuZrDpNhDK2kB9dok/M8msvwl9BSlRZJNnm5aHpUX1Lplq7i4gYDI5H6GlK5JIuxyadp8kKnhLRtlrCsQcbizAfRiRUJ1/ptpGhV2jiAWA+00pUZQi1TRu02WfiN7n+Z40Hh/TlDcNuXAMMWckfKTVa17lSQDXylV54RpcGvQ5Juc7bJXw50q1ehribj6yw+0HFWnS+GdKxhrcj0L3P8A5UpVyhGlwefkyzUnTf5k1pvC2jQeXTWR/wBCn9aktPoLSiFtoo9AoA+wr5SjMu6T8z22gtf/AKrf/wDC/wBKyLYUYCgD5UpUEkSc5PzNTV9F09z8di03uUUn7xNYLPRrFv8ABZtr8lFKVKPZyUm1yzMdOvoK1NX0qzcxctI4/wAyg/rXylTsoZrjw3plEJaCD0RnQfZSKifEXT7duy2wFYz+J+31pSoNJ9nIt7id6Fp1Ni2CoI2gQc9q3/8Ag9gj/DUfKR+lfaVGSTNCk10zXfw7pQd3wLZb+IqGP3Mmtq1o7Y4toP8ApX+lKV2KITd9mcadP4V+wr2EHpSlSRUxFAK+UroFfKUq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https://encrypted-tbn1.gstatic.com/images?q=tbn:ANd9GcTdDPqZ8tRS9OMV5Fw7CdQ--WS9cCMnl4SIOMiA_oW84j865VAKOw"/>
          <p:cNvPicPr>
            <a:picLocks noChangeAspect="1" noChangeArrowheads="1"/>
          </p:cNvPicPr>
          <p:nvPr/>
        </p:nvPicPr>
        <p:blipFill>
          <a:blip r:embed="rId3"/>
          <a:srcRect/>
          <a:stretch>
            <a:fillRect/>
          </a:stretch>
        </p:blipFill>
        <p:spPr bwMode="auto">
          <a:xfrm>
            <a:off x="285720" y="3500438"/>
            <a:ext cx="2643206" cy="2643206"/>
          </a:xfrm>
          <a:prstGeom prst="rect">
            <a:avLst/>
          </a:prstGeom>
          <a:noFill/>
          <a:effectLst>
            <a:softEdge rad="1270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3554" name="AutoShape 2" descr="data:image/jpeg;base64,/9j/4AAQSkZJRgABAQAAAQABAAD/2wCEAAkGBhQSERUUExQVFBUUGBgYFxYXFhccGhoVHBkVGxUYGRYYHygfGBkjGhkbHy8gIycpLCwuFR4xNTAqNiYrLikBCQoKDgwOGg8PGjMlHyQwNCwsLTAvLC8sLy4sLSwsLDAuKiwsLCwwMCo0LCwsLCwpNCwsLCwsLCwsLCwsLCwsLP/AABEIAN4A4wMBIgACEQEDEQH/xAAcAAACAgMBAQAAAAAAAAAAAAAABgQFAQMHAgj/xABEEAACAQIEBAQDBAkCBAUFAAABAhEAAwQSITEFBiJBE1FhcTKBkRQjQlIHFRZTYqGx0fAzkiSCwdIXQ2Ny4TRUk6Ky/8QAGwEAAgMBAQEAAAAAAAAAAAAAAAQDBQYCAQf/xAA3EQABAwIEAwYEBgICAwAAAAABAAIDBBEFEiExE0FRBiJhcYGRFKGx4RUyQsHR8GLxUpIjMzT/2gAMAwEAAhEDEQA/AO3u4Ak7DX5Up/8Aitwz/wC7T/bc/wC2rjmjF+Fg8Tc/JZuH55Gj+dc74vhcnLeFsgdV77Mn/wCRw5/lT1LTxyAZ76uA0PvyK4cbLq1m6GAYbEAg+h1Fe5rk3Gv0g4q3c4lasdRw5GQlRksWkQeI5MdTM8KqmdZ7Cs2+ZcVde+j8QTCjD4bDuZt2izXWtB3PV+HMYIE7gCK6/D5LXJH9tyHmEZwusTRNcm4VznisWUS5ikwHh4VL7sUQm6zEwQLmgt5QCQPzVEs/pIxSWsFcd/EA8S/iyqKP+GN7wbegGkb6a6D1rr8Nlva4v9iRrtrb5hGcLsk0TXHbn6R8Utu891jaP23DqEyqTbwz2zcKREligHrLGt2K/SFiwcebjLYZbdkYayQmZbl0jIGkdT5OphsJ9KPwybw9/L+UZwuuTRNcgv8APOKw/wBsT7XbxHhnDW7d0pbCo17/AFLhCfEqbbxMe1MHLnE8R+s/sxxq4y0uHN1yEtghy6hQSmm2oHkdajfQyMBcSNr8+gPTxG9l6HAroFFAopFdIooqBxniQsWmeMxGirMZnOiKCdpPftqe1eE2Rui7xm0t1bRbrYwBB3id4japrNApTwtkxbu3SjX1hmIWFzRByzsPWmC1jfEtFrYDHUAEwM4kZWIBjXQ6Gl4pg9xbcHy6KWSMtANlvGLQx1LrEdQ1kSI85Gtbprm+C5Ov2WuPav2C7hgksQtoxb6rSgHKBFxI7Ll1HUK2rguIs9xRihIk27hfKrT4xhbYQhtGtiZ6cmk97MwN5PHzUF10OaJpY4FexSMTirll1dRlZXhQV0gAjqZpliNOn1gVVrhPEjvi7dwGOlXKd3YgXAp2LqJjVbYGkmoxFqQXBe3T5NE0k/qHiJTKcT1CPvBdYTCQq5MkL1kszSc2UaawJ/AcHjLV4+O/iIwgnxCQCGc5ghQZcwZFCCQAjGfPwxgC4cEXTRRWBWaiXqKKKKEIooooQiiiihCjY2wj22W6Fa2QQ4cAqV75gdIqAxwlxUQnDutuGRZtkIUHSyr+HKO42rVztYuPw/EpZUvce0yqo3JYR/1rn/E+RXtMv2bCxl4bcQsiqM+JcBCCe7ZSTPvTdPCyRvefY8lySQui3cHhMjhlsZMRLPItxdO5Zu1zznWl7hXKuEN7FXb/ANlxHiXfFQdDeFbVFVZn4dte21LnCeRMQ2J4e2LTOiWrivb0NqzbFsJatEd3Yklj3OmwqOvItxOHKwwn3jYoviLKhVuPhRcYi0CN10U5Z7CnBCxndEupsPmfH/EfJc3vyXRcVhcBiCty4uFu5BKu3hNlWY0PYTp5TW5eFYO2GUW8Og8MBhlQfcgyAR+QH5Vy3ivKN6++KbD4B8Kl5MNaRctsHL4oe65RTCwEWR6DvU7jHKeNniU+JimfDWbFm4UtqXUuGuKoWBCiufhWaDi28Pbobc/ki/gujXOF4VrgZrdg3HYXASqFmdRCuO5IXv2FVuN5XwOLxCXWFq49sszoPDYXCVCA3V1LZRtO1JN3k7Fi+Lt9btxvsV1D4MRbZh4dqxZk7qpJJ7ksasv0X8o4jCYm89+0lv7iyilFVVJ+Jx0/E40DN3NcuhbGwvbLqB9dCEXvpZNWG5DwiXrlxbNsC7aFprQRBbyhs05ANyYmfyirHh3L+Hw5mzYtWjGWURVOWZiQNROtWMVmkHSyO/M4qSyBRRS/xXnSxh7otXM+YmOlQdYUjvP4h/kTCXBu69AJ0Cvya4n+kbnrxOJ2bFs/dYa4M0bNeMqZjcLOX3LU88Z55D2HXCybzrFssOlWMiTlkyNwIM9PnXCsLwg2+IJavMGIuBnKnNP4yZ0k+fzq6wmngqI5nyG+VpsBvtv/AHmuXFzHN5aruFjEsYGVttTGlX3C+HA4UpmMXQ5JUwRnmYPYid6Vm5nw4AlzoPI/3qVyPzlbu3L2HLf6cPbLEDNbbdd91cxHky1iMKge2VzrHQfurGqcHNFlIufo1ssBmuNKgKCEtLCgEAZVWIliSPxTrpUW9+i8Mxm+QuYwBbtqQjeMbgUqOklrrHTSAoIMVcYznrDW2yyzkb5RIG/c77dvOpfB+abGJOW2xzQCVYQYM/XbtWhZXEHK1/0SrqWVrc5abKo/8OLMPLk+Ijo/3dqBm/FbXLFoj+HeBM1P4Tybaw+Ia+rMWPiAKYyqrtbOVVA6QMgA9zM6QwCsxXRlkOhKgsFis0UVGvUUUUUIRRRRQhFFFFCEUUUUIRRFFFCFiKIrNFCFiKIrNFCERRRRQhFFFFCEVxzny2W4ldIDQqIpO4JKghVHYmd5GpGn4q7HXIOf7It8TOZlnEogRFDsYUZS9xR88sH8JmNxw+F03daL8/ZSxSZHXStc4l4TEgksMilsxnMuk7CIkqPM258q2cH4XdxPEhihbFuyG1LMoHwagAxm3kgAAD2p4sYbDIWBRrjkBtXtlWbKuVjk0Og1MzpqIArzhMFiWbK9tnFwZvEU6qBlAAfy75WG523rqhnfRF1v1DL5XTUrBO3Npp81RcTuuLjLcyIBHwwACBBIjWPX12q85X5Y8VVvXXRra/CiyZ8g0jQCJgef1t+FqEuAOBctEkZnXZxPU0ykiCCQ3fYRVVxfHNh2Z8GhWxBd3AlGYmJAUdto09jVe+LhkvLifdWUdQZmCKJoaeulvsr3iHAcGiC41tVADEzMxBJkkzpr7elIXL10Ljka07Oivq4J1EgAkRMHXfue1R+LcwX8RCXSwXU9Ssq6diNz1Ab/AEqXybhvFxFkx8biIK6KgDscoAgyFAPk0VBmEkgyhNinkpad7pnXuLW3C7SKzWBWauFk0UUUUIRRRRQhFFFFCEUUUUIRRRRQhFFFFCEUVFx/ELdlc9xgi5lWT+ZmCqPmxA+dYwnErd3PkYN4bm20dnEZl9xNFja9kKXRXjPR4lCF7orX4gr2KELNFFYJoQonFeIph7L3rhypbUsx9B/17fOvl3jvMt3FYx8USQ5cFBvkVf8ATUewH9a7Z+k1HxFoWgD4HxucwXMwPSsbkLGY+seVJvL3KUq3gY1cJBEq7fFodR1A9vLtWhw6eOgpn1JbmcdLdB91AySOWpFO92XnexstnJXNFvEELegX1kw+iXFO5lRNtwY6tpykiRmro3D8YqYXPclLayGzKSSJhdpzypGuszXMeNctKl5WbEG+6iRettEN+UFSSCNDuPir1j38a0LbTAXIWBILLMwfLU6xEwPnG6hbV5Joe61243t5HmoJ8SpqeV0TiTY7gb/wovMv6UmW54WCVbdm2536xcgsBv8AgKkDL2gRsK28H52wtwHMz4G6wiRNywT7fEg9DIquwvKFhkVir9Q/Md/L/POrW3+jbDm2WLZHH4Hcqd9paNe9WlVTYSIQyQEEfq53XdPiMheeED5W0TMviXVZvBsYi05lrtkqWAAOVsy6lh5Ea5qsP0b4Au9zEXBlKRZtWyQTbQAEzHcgg+s0m8M/RyRdAtretMR8QuMvTpJLL21/nTRy7wpOF32JxAYXv9VWLkkj4XDEGWBJG4kE+QrMT0NLAS5k1+gt+4ViK+WpbkEZHXf6LpQrNa7F0MoYbEA61spVQoooqNfxqIyIzANcJCAnViAWaPYCaEKTRWjB4tLqK9tg6MJVhsR5g1voQiiioeM4rbtMqu0M5hF1LNsNFAJjXU7ChCmUVgVmhCKKKKEIooooQlrnfDWHsoMTdNu3mY6KTLi3cynQEjJrcmN0FK54NgQYTFkBWkL4ZY5ptAtbMS10va1dZP3jDSZp05it2iqG9ba4uYr0n4fEBtknqEyGKwJPVoKosNwPB2ybdwOxRXvC+XYDL4jM3hlHm2AbkHKBm13im4pLMtc/Ky5KqF4FgS4Axk5sjHoEEv8AZ4uK0Ql0sVOfcePGk1m5wvASzLjbmVQOkZ2yoTYIBKiWQ5YE6HxTvFS7nAeGwQl8qHDIwzsytbc22e2FOiwttVkCVAE9jVrdscOBZ5tZnCzlcjMBka2sSAQPDUgbCD2LTOZLbZvYfwvLKjwvKFm8qWxj7l0kPkBGmVHHiqUkGAzAwTvB20roWFw4RFQSQqhRJkwAAJJ76VTcvcCwqff4e2FNwN1ZixIYgsJzEbr2000q/pSeUvNr6eg+i6AssE1TY7HXLXhyRDOASY2OmvlrHnVrfOnzFVPGLYuG3bOzOJ9QJYj5xFQheqs5sjwOpYOu3fQyD5yKR+EcIS9deGylVVFYhR1kOzt1QTbyIASswx8gafedrwXD+siPedKSEuoMjlzZBUr93GcnWQ0nqBAG4I6TsQTXkxJhyna+yGDLKHt/NYrPF7ARWtrmKrluKTllcxKOjFCQGDAaA7H0qmAq74kPuSwJhn/FBdiYJJMzuvtsJOwo60mBa0mm1zZY7GP/AKiTz1KfcHwHwb9i2TKW0hfVwpJc+sk7eQqbx5kCsLs9K5o8wN9+w7+9U3C+bC9q1duISbQVbjCIKtCk67Hufb1qPzPx83SUw/VlykkmFKtOubSFAzSfQeeuPrBIx7mS7g/VfQaBgmDXx7WFz5aK14Hau3FJIa1ZAhQTLld9Pyrr5yNo8s8S+y2YVkN57gnLrcOUTJ6jAXXf19qTbfEi4ZVuuLdsAdIYKmUSCrRDJqd4O0aVI4PjM+IVLj6OSrTIIYE7MRBzER80iTNKxvs4NGnirGSnIJLtuYH7ronAuPrcAREeEIST26Qdc2um3fsdQZq/muVc845LCImH/wBcsDlU72wpk3NdRtE/KvXIfON5ma28kIqnqMkg6H2M6/XTaneNldlcq99EXN4jNl1Ok/nDhdi7etG/iRZKqfDWQrfEDfIJOzWwbfoCaaMHjVuLK/MeRpf5k4Rhr9+2MRbclldVuB8qqMr5gYYHadY0JXUTT0DwHXv7KucCNClnAcuIQIxot+Gq2fBbRQBcToZUu6BvgKgj4vebvlvh8Xmu2cUl9SStyMxhCTcWZcgsBlRSAAEk6yKjX+XsB95m8TDC3cUMM/S2viAZQTIZZ9QCTpVhwxsHh2YpiTDLBD3GYdIRQxJ/hCqDt5atTcj8wNiT6LkaJcvJbuveufrC3YZ7tzJlZm6BctumbrywEtAgACM7TOtSv2eRrhc8RU3c2Vrg0uK/iMQEh8qyzBWUgjSBE1YYzA8OVCpeQFNsqL0EKLQstuwiLY3nuTuamXv0e4VgModASCVVzlYZixUr5HMw89faveMGgakegXll55Kw2TxPDxFq/bOWSmfR8iAAZnaAQC511Nye2rWKr+EcETDBghY5yCxdixJCqi6nsFUCPSrAUi92ZxK7WaKKK4QiiiihCiYzhyXcudZyNmXUiGggHQ+RP1rV+pbMsfDXqXKfLLpIC7CYExE5R5VYUUaoVLe5Tw7EHwwIbN0lhJIYGddjOsRMCZisJyfhQSfAQzA1kgAdgCdB6DTQeVXdFd8R/VeWWnC4VbahUAVRsBsNSdPma9u0CTtXuovEElCPb+o0qGR2VpcugLmyq8TxV2aF0XttJ+v9K83LzF7bMpAUnMddirD+ta7loBhOXeRO867Dz1/nU2xizmy5TH5p9PKqOnq5c93n0Tb425dAqXnczYUjUFhS5huDLcw7FlDE6ohbcqxIMD4dyJMjXar7mzHW7ltUV1JzgQCCQZg6elR77CzbORZiNB/U+lOYjVuiDIWjvPOnIe6gha25kOzUlXr7LK3iwJVQkow6FY5ND2gkaTsCa0JcB2IP+eVbeM4prjXLl8wttiAAY6CzAQra6NbaSPNdtaqDjbbt92CI9z/Pse+9WlHis1GeERcA6/7T0nZ+gxWMTRkteR6eoOqZeBt/w5UFgWVIYaRBJOvqDUZcpEAiDHSwWLmVQqq7NopDSwmVObWrDgYU4cqNGAP8tt/pXvglm39ni+9xVvXCFKFlFuSdlSCyfmnznSoq4uqKkyWsDqPJTUDG0dLwybkE3876+yosWrq/i3mkWlLZCSQLxIFlIEKerUwOx86YOQuJWLa3DiHKvoZdWAKxJySNeoknuZHYVX8Z5Tv4Zlb7WLlsnNYBUuMoMjNrOmcLKk/ECPKtGE5syXWXEqlgtGRxnNpoMmHiR23Hv2pB0ckZBAumXVcc7Cy9vksY7jNi5jb72bShCqqGgJmIXVoMaTpMSaruFXzbvqVYqxgsSAQJ0yMPXfeR6RNMOKsWbwKuozWxDH8Un4cpB1zatPkfUxT8Eti2Xth1yg77nWek5RJIMfKJ1pMvJJfzVhEWiPIna3ibiuWLACABlLAgzrOusnb/AA0ycItLiPvLqBnSbYYzBQwSCvwnXfTsPKlHlHFWzddLoN0pkFtBBnMWHVOnb8R84mK6PnVFk5UUD0AA/oKtae5bmWfrnNDsgGo5qL+orMEeGsMcxmTrBHnoIY6DQSaiPyhhi0+GIgrllssEqdp7ZRA2HYCrpHBAI1Br1Tgc4bFVqpbfKOFH/koZJMsCxk+rSfby7VcIsCPKvVFeFxduUIooorxCKKKKEIooooQiiiihCKKKKEIpV5j5kCYi1hwwGY5rhPZYIRfQltfZfWr7ifEFs2muNso27k7Ko9SSB865dieHC67XLhYu5zMQ7AT5ATsBAHoBTlLStqMwfta3qf4VbXVwpgLblO9sZviCntBM1Kss2cDpy9/P5VzHH4bD2Ez3GZR/731PkADrSfjedrUsLNpyAOlmvONexygxAPaarnYHDTu1mPt913FjElQO5H68k14y99+7f+ox/wD2JpuwHE1uKDsf8/nXCv1teKyXfQ6akeXrGldE5Yxtq6qsrMt2MzJ4jdjGaJ2mmsUpafGGNjacrm7HqlqOd+GFzpO8129uSa7fBLCgjIhzSDm1MEuSBOw63gfxUtry2FZgSCinRpGq7j2/lqNztV5cfNE6xt7VExGAV/iLewdgPoDFVlJ2dqmSniSd33Ktx2qghYeADc+FhdacBisMVXNbu5ekA22GibHMpifUgzrPuX+A4IIfCuNddt/tCgnKNcglY1aDt2O8xULB8PXw11fb87f3remBUEGX0IMZ2/vWxlw+Mts0nQaLKtx8NkObmddFi3i3VGtDIttDMXAiKXEwigkLlghjOxMgTqMfqlbluHuW7zvHiWyUAVgNAighCI1zKQ250mrf7RbALZoZhqDqGgbMp0JHprH0ouXLahcoViogMQDHmVXYT9azQjqM2TJqFrzU0TYxLxRY/wB2SLjOSryMVw7nqGlp2YH2RgZO3ce5NQBhMdhl+6w+IQbXG8PxAsnQrkEjTse4rqPL9518QKGckFlPTKtO6yIEkjQeQ8qhfZ71hiSboLADrYsI/DGaQpHaII+ZpsUOYlhIv0VU7Ho2NEgDra6gI5X4pZwt5hZtX76BD1eDcN1nIU57jOq5SYKakKunaSWHl8tjrr3b1wN4bKVtL/ppIMBSY8QjvdjUyFhfiV8FgS9wZblxWM6i44gR1RB8qt8AXwodg0s5GYwIjYQq6KB9Z3mkcTmjw4ta/W/TkilxJlVdzQf5XQ0AAgaR2r3STw/irpdElnLtBXNvOxE6CPltTotQ0lWyqZnYnmuzBeqKKKbXaKKKKEIooooQvD3ANSYrIal3mXhNy7dsuLVvEW0W4Gs3GCrnbJkuaqVbKAwgjTOSKo8DwPilkeGt1TZRUVQHAaJQuLZdDlI6lBbsF77Stja4XzALxdAmikR7fF0G63IiSroCf/p5hSg2y3fKfEG2wu+WMPjFDnGXEclbeUJEKQD4msCSTGvpoBXrosrb5gUXTBUe9jkQgMwUt8IJAkyBp8yB86g2+ZLLOEBaWJE5TAYdj+U+8fzFc85j5iBc+HcFy2NQbg6g0lg6EHq2n6RtFJPmDbWUT5Q0XCvuaOMrduBFOa3aPUQd7p0HyUH6v6VTlwBMiPMbe4pdxfECGDi4pFwhskAEqoDSSdA2bpgeW2or3YxOZFl2Cx4juRAiYyKNiJkEAammYMRcy7Wi+nz6qgqoPiH5nHXl5dFZcRRL1l1BVpVgs/m1CnXbXvXKcNg9CCCbgaG7gkTrpXSbfihc4CraeBblB4jnYQoMkE7Tv5DvGfh5ski2iNeibpW2AqdyDHSzHbWdzM1VTYsZnZXgXGlwd1oY8G+Fg4jH3B1II2Sda4Oz5FWTJhV/MSdFBO/p6a10rlH9G1yyxu3HCZ1A8PKCwPSdSDHmIHpULldMmKYlcvQpQEAlM3xEGZGoOk7CugYfFwJzTETvBBMSJ2InWKSmr5IJcrDZwSzImSs7+oKrcTy64EoQ48gIP0qqNON3FAEQrEn8Srp9e4pf43Zhw35t9I184rQYNjUlTJwZt+RVNiOGxxN4sW3MJbwf+mvtW6tOBHQntUp8C6lmOwgDX6n6/wBK1E9dBA9scjgC7YdVmGUM9RxJI2khu5WutmHQFgGMA6T/AHntUjgQR8Xbs3BKulw/MZI17d/rVRb4plxvgXEAUX/DJk/DmIEg+nekqvEYmZojcHa4VhQ4LUVMXxDLFrdSCeX96Js4dxi2OlUWU3KMJPbWY7Dz8q08yc0DwrgNhyAubNmXcQR/bzn3mqzjnDrdnFNbtwrdLKCSJVhpr3IIOw8veoGOxue21rEoCjSFcT8QMCR79x8xrWTLO+C11nXGq0z2PjvE5vdI6bi3JS8PdCkErMdiSCD5gjYirAYtHU6i2Y1zGPLvMMB71CtcOIUA6CBkWCXI7BVGpGm58t4qDicQoVlYEFcwdZWQNvhJBHz0ObtFXOKUtJXFokcQ4cxqPVVdBQVzW3jbdu4B0Pon7hnLpIDOzCYOWIYehJmaYy4A8qWeRuM+La8JjLWgMpn4rR+A+sfCfYHvXnnblm7i8nhlGVYDWrhcKfvLTF+nc5FZYI2cxBpWGijpncIaDqtJA5jmB7OaawazNc7tYTH2Vuql25ksZlUhQ2c+ECq27bKWYeM4AYvAVCPWp78P4oc031Aa0YClRlxBDkQShm0pKpB1MAzuKZ4I/wCQU1060UrcIw/EFvxedGsK7kNINxkysEVgFA3ynSDod6aBUTm5Ta916s0UUVyhU3FcLea7aa1+AsWJchYhhlZB8UnKZ12O1RPsmLHjFGAZ2UrmYMABOfKNgkZYBEzmntTHFEV0HEaISjcucSzAAW5IczC5QwKZQTuEIJgfFIPYVrxt7iJRyVtIoJ0ly8aEEeFqdOw1J8hu5RRlrvi/4j2Xllz/ABmbFAk8Nz3QFy3GGSRpmliVYEaneNBBpA48otWna54ds5nVNSzMc05VILFtonynWDXYeauK+FayIYuXZVT3Vfxv8gYHqy1wfmRycc6ttbRBaHYIRLEepbv6Cl3UrRGZn69ErHEKiqbTh1jufL7qHYx13QhbYEQQ65ge8gaZfrV1wvmJmu27V8WwpaLbW1yhLhBABQyCDJA9SJFU6AswVQWZiAFHrMegmO9XfBeV7pvo99Qtu3LKsglnEBcwEwupMd41rinZI7RrbtO/RXOIw4fSxkkgPA0sdb+Stl4VdF03QWuXX0sAgDLmGU3jGgnXL6En2uXy2kOHsmWWPEbzbeCe5nU1Uc3c1HCL0N97cBGeCcinRnHm8aD5+lKGD/SCLShEUQN2cMWYncn1NVkmG8SoAcbNB1t9B4DYe68gr5HUecjvEd0HnyuT80xcw4psLcFwTlZFWRuCszvt0mf8mmDgvHdJDyApPl20EHT+VIGO/SEt1CjIGB/hO/YiToar7fNFza1by+ukz21O3186ZxHDmVEuaI2uqakjmbGGybhdftcwZ2VZ1aYBYBmgeR308u1Zv32OjlYUkz39dPlXOeE83WsJZdrkX8W5IUKxIVekKpcbCZJCzmkCRFO1m69xULqqNozKs9J3Cz3YHf1H1XosPfS1LHQ6nx+ZsvK4MEJ4h0Wjhi9KfL+tMGKt5kjuf80pawIMW42iq3i/ELv2p1LEKhED0yqV/wCp+dedoDJUYiATYRi4PXmrHs3hzDROcHXzkl3hyspnFcU2FvWL8H7t4YfwmP8A5H/NXr9I3Dst9MXa1S+ocMPzqJInsWUSPUGpHALa8Qe4l/qS2AWWfiLSB1DWNCdP71a2cYl0XsHhY/4Yo6i4SVDrc6lBMkoYKme5O4NOSzfEf+Q6E/soYsPkwziQt7zSCCPA7eyrOdFGMweHx9sZoUJdjtOx+TE/JxVHwvgNy4i3xetEI2bI7PoZ1kx0zsfQ70y84cHOJsjE4UEZBkv2F/CV3ORdCRsY3EHWlflPEFbjEPkULLbmRIBI/iG/ypY/+zRa+gOfCxZwJb4a+X3Tf+0I8UK6MCCAGiQfMK6zroSDptB/FWzmHCLchYUrf3bZiog/UEClzHcwBGExnUOrMuzrm6WGsa9we5Onloxdy4G/1MgAzqrMSEaOrtBgGJJ2nfSmmglVTqa5D26JnHEPBvrfQyQSWQd0PxrHqNR6qKc+JK94WHsyVLK5cXCsJoQcsw8xEHYM2kxSLjrwd5AGmgaILD8x9947TFMXI3FonDsfN7f/ALZ61+RMj0Y+VX0tO/gNkduN/LksNRV8Pxb4GflJuPPn7qxbD43xLjZrYU21W2FJIV8wLsVYakgnudlHnUO5c4kCoi2ZMEgLGiMQT5LmAzd9emm4CiKREluQWgslJjxN5GWyg6QSWMnp6irJqozd9/KmThauLSC7BuBQHImM3eJ1ipMVmK8c/NpYBCKKKK4XqKKKKEIrXcuAAkmANST2Hc1spX5tx+YfZ1/GJuQdrfZZGxYgj2DeldxsL3BoS9TUNp4jK/YJc4hxA37rXdcp0tjytj4fm3xH3A7VRcf4Vh3XxL9vMbY0IzBvYFSDHpV2eGp/F/vf+9R8ZwlXAHV8Sk9b7Agn8XpHzq/7mTIFgfxIGfikkX9P3VHw7hx6CttbKiGW2upzEaPcb8Ry5hHbN9L+vacLQAAZtNPjf/uqbY5ZLpnQFhrp4rg6ad2r0OZCNV18Y6ufaNpJH090o8W5XXEpd8Q/ePojdrYBlAP5T5yfSuVcV4FewrlbqEeTDVSPMNXf24CRvbu/7rn/AEbWs4flo3NAlwDuWa4B/M60lLDA4Zg6ytaTFqljsjo3O5AWtbyXzrZtu5hUZvQKT/QVecO5Lxl7/wAs21Pe50j6fEfpXYWwlpSQSQQYjPcn5AHWtlnAW2XMpJXQz4jxqARu3rSTHUdrulHuB+6fnxWsZoKdwvtcJO5d/R7bw7rduObtxTKwIUN2Mbkg+f0ptAr3dwCKJ6iCJEXHMiYnRq8jC2tQCSRoRnuAj36tKfjrKKMhrXDXbx9VSymsqAZXscQ3fTbntdQuEXAoQsJEVH47YwzqUtW2e60AP1hbfqWPbU9OvtVsvCbY0AIj+N/71st8GVtArH/nf+9FZRw1D+I82XWF9opKMGKFtyTcefodUq8L4RdwjG7h7ue4dCrgBGX8pA1mY1ntTBwzmi31suDe3fuQbhyqFZh3N2eoewJ968cZ4YLaSAQZH43OmvbN51Gweumx9d9j2JJMTtVFXy00EoaxultbFbbCHVuIUr5JnjNcgXGot1sR6KE74nD32xGFbVyWuWydGJknT3/r86OI8d8UFhgvs94/6jgwlxfLTTNMayG7azVzh+HodwfMdb7fXcVs/VVp1PTmXY9b/wB9aeZFSTtEjHWvsPFZptfW4XUuZI0uDdXWBsR16Jb4TwvC3kD3PG0MBbfhhYgbs3UJPptWrjnCgJa0pRAoCqCXM6TmY66x2ECRtE01Jwe0BAUgdup/716/VdvyP+9/+6nGYfBbck9VFJ2zqhNf9HJpHI+N1VYS0VtqpMkAST596kWrzIyuhh0IZfcdj6ESD6E1N/VdvyP+9/70fqu35H/e/wDerbO3Lltosl8Y3i8UE3vfb7roXCuIrftJcXZhMdwdip9QQR8qmiknlfFjD3PC2t3TpJJy3fcnZgI9wPzU6qazU0XDeW8uS+l0FYyshErfXzWaKKKhTyKKKKEIorFBoQovEcctm21xtlG3mdgo9SYA96RfEZizvBdzLe/YD0AgD2qx5h4j4t3IPgtHX1u9/koMe5PlVdVnTx5GZjufosNjldx5hTs2bv4n7IusY0Gvb/O9QjxhQctwG2Y0kaE6yJ7bE6xI+cSb+NRFzFpE5TEnXyPYVou8esfCVZwP4CRIBI7GNBvG/pFIzyPD7sfbwTFFQtdHaSO4PMf2ylrqAQZkA/UA/wBCD86Y+XMSMmTuCx99Z09qT8Mltj/wpEqF+7IAOQ5tl0buDBnURoQRVngOIO9tvAUF7issE6o2Ulh6uBpEj3r11WZWFj9xt4p2hwr4Oqa+L8p0N+Su35l3ZbZNsNGaQM3qgO/oJk6ec1I4vx1LOH8bVwQMoXdiQWEE6DQTr5ecUnHA4zYW7ix8EW7cgDT4vFj4YUiRMnQ9tfGMRet4Vbd4ZYzMs5QcoFwaqsgbyOo/Kk+JmFmjktbLAIhmJG4G/VTUcNBVW2EMEGunZp715wAC+L0tBIICwSJLHUe/9fKvfDJFpTIbNuQIOuvwrosE9q1cOIDXVntBjSZjSfkP57VhuGC9zXmyekY1+Ul2x7q18TxBCAKGljAkbCNR6GB7VuuvIIysfUKIKncAzruah8avKrWixiSR37KewifiO38orfgQptDw1jRVIA3ZQNQBME/2oLbxg3Ph6lS3Ywhv6jc7b2sPki1fAUZiB21O5Gmn+d6uOEhLqdLqY1bKwkeX8u/ppSHx7GeHeVXynoUasBrLBoPw6nUyRtWteMKj2TMMt23IWSVUsmYGPMFtt4771t34jJlbERpYa89ll8P7PwRPdV5u8SbC2guVL4pj2xL3VGZFDFYjqUA5YIPUs6ntrBqIcVAIylj0wQdxo06ehE959698Pa7dtF8UQpkhMy5QcpIt5rqAaT217GRJBrLNyATqsaFdSWIMEa6KJ0gRVXMw5jdbGCRpYA0WTTw7iFsM4cuM2qkZhGhjrGgmAI71nguIhXC/AGK5j6Ht5wTH+Gk/E8SC6nQiJ1JHbp9YOk9/nq0ctXTftorOBAI9l/DIHyqNrDpZcyFhzZhvv5K3bHb+R7fyGtbLbSs9qX+M4e/ae0uUMHuqkqxOh+IuPiAgHU6TTE6Noq+4OWR3nWdO228+lW9JUSUjC92oJ2+p9FicfoIMQlZCwWcBfMNhyAsOqCI3ogzEGa93MQqsJE9tF032JMKCTpv/ADryl1iSQJ3GxGo/iJykfLuBvoGxjgc27WE6a+CzZ7JOa6zpQAT3fELXctZgRrr5b+49Rv8AKnDl7ivjWur/AFE6X9+zD0Ya/UdqUbuMI2UA9wTqN9golv8APatuC4h4N0XR8O1wa6pvmg6yp6vbMO9TtqPjgbMItsTz6hMUkP4NI1kkocHmxA5dCn8VmvFtpEjWa90steiiiihCKqOYuKmza6T94/Snoe7R5KNfoO9Wb3IEkwKQ8bjvHum7+GMtsf8Ap7z7ser2y+VMU0XEfrsFUYvXiipy4fmOg/vgtNq3lAA2Hn/Mk+Z3moONN5jkt9AG9zQ6ROgIM6wNPOp9RuJX2S2TbAZycqj1MxM9v81p6qFmkk2AWKwmTNM3S7iee11Xjl0Wx4mY3bh3Z2GYggdIJWFBMnfaNPKPd41irZ6EVljY6RtIBGZY7b/2rF3hmMnObjBh/Mb/AAKpUaZRBJ1msrzBiEgXLVq6BH4Ardtisx7wN6xRmeXksddfWODEYxxmi6hXuYy7hruHZChJ8UKYGm2e3PVlPfTSO9M3KfFkv3S6kkZWzASxzeHcBYL8WYgCR3I03qPYxyXiJs4i03mVzLtGjaOJ8/6gxV1wfl7CqXYCdFJKeKh0zhfgIbYkR5ADsKfhMrnAvabdUlekaSyFwzdL3+Sqk4TiCF/4a5LQ4JvWsxEJEoTIIjXcy1a+c7bfZrSMrK3hMuVyJBzEa5SQd/MyD27Tsdw6MRKj7oFQCXv5spy+J1F8wMzoCPY1q5h4QjouQMstlLM11iNGj/UYkCdNP7U22zswjGuwTcr2syPqXdwd4+CWeFcyENDkAAQup1OoAKjQ6R338xVlwzCAeKSWnskZSInV9MokREGOqq63wI4e8HZTetAGcqgnUQcyd4BJkT29q9qmF3S4bRzAQtxki2BbBuHNrmBznLAmqmroXPcXO0cbX9FcsZQz5JKJ2Zo1uNfuPVeeJFytt3DKFI+JHhcykD70/FJg9j59qxd5mNoWXg/dgCVAyuEkCGb4j1BZ/wAGu21trslvHXKIlnuMT0T0a5G1fQ+XpJmYvgD4u0EvfdKqwDALltJbLsgYgEqZOnapIaDOQALor6mlo489Q4AWNr6b9BuUnYvitzE3wbh+NtgPhSQWyg7wPr86beFcDwylLgd7mRwPDZFXUglScrEMNJjXbXuKrk/R6thbtwXDcZUJSVjLBBYnX8oOvqas+WeCnE3fCU5FP3jEEEqQvxaHecqwY0YxtNNVNO+NwBGpWfw6vhqo3OidoDZdCwmFW5bkgFTpBUajyIIgj5Uj81cni2puWVORNWtgnMBOhVjo6j8pkgdyBFPfDrdxF8K5o4/ENQw8/eqDmIXXZ7Vu2bhggdhJG8baebGPaly4iwIT7BdxIP8Apc1GGw41uo12ezk5R/yiCTTnw7FBbYS0qWlI0CDUzuST1NvGunsBSNxmzcwzG1dEPbhG9SABM91Igg+tXnKfFWbC5lQFbd3K5/8AcuZM3tqAa9bI5oOmykkY0uFjum67eV7ikTKqR21mNfkP80rItkHN3XbeSNdDqBPb5epqBbxiORljTXyPbbtGn/xVhau5EQsYDTlP5lB/oT/SffkVrXRuE0d7aj10VRX4XLx2zU8pbewI8Bc/7Xlb2pJAKsImGAgxOaZCzprGse9e7uNbQDtrlgk+4mF9p8jtFa8TeOWUOXWZgTE7a7V5uYs5cyifPce5BiY/tXLoGNcRZ2XKHDXfzScdXLJG112Zi8sOmx8OqmNilJUGdpHS8RpOoB9NjFYvb7R7x6+WlR1uDICB3zAtJht+3fU6aAknzrYrkjq3GmgAHy1Jj31qxwjjCYXuW257C6pe0nwxpjlyh9+W5sbFMHKnEtDYY6oJt+tvy91Jj2K0yiudh2VldPjQ5l8vIqfQiQff0p74dj1vW1ddmE67g9wfUGQfarOrhyOzDYqbAcR+KgyOPebp6cipVFYopNaFLPNnEZAsLu4m4fK3+X3ciPYN6VRRTpiOA2LjF3tIzGJYjUwIGvtWr9mMN+5T6U/BUsibayy+KYLNXy5+IABsLFKEUMk6ETTf+zOG/cp9KP2Yw37lPpU3xrDyVYOyso2lHsUoBe2sf5/nyoC+lN/7M4b9yn0o/ZjDfuU+lcCqhbs36Lt3Zqpd+aa/v/KUMtZfG3FTILVp1merMCT2mKbv2Yw37lPpR+zOG/cp9KJKmKQWcCp6PAaqjk4kUoB8lzvFvi2PTbsIP+cn+tbMOMRkZGW0M0Sy5gQAQdNfSugfszhv3KfSqzmLh9jDYd7q4a3cyCSvUNBvGVWM/KNdSAKgYafMMrdVZyU2JyNLXTix8FRgV5e0DuoPuJqws8U4Y2gRS2gypbdzmIJKrkBzxBBI8q9pxPhTfCLbExCqjljPh5QFAkk+IsaayfIw66cHdh9lSx9m6iM3ZPbyuP3VcqRsI9hRl9Kn2+LcJYwPDHw6sjgDMQFksAAZImdu8VIw9/hty8LKLba4SwACtuC8iYj8DR5ge1HxGX9BHouX9mZ5Dd01z43VfYxjp8Jj5A/1FS8Pxx1/CpHkBl//AJrfj24dYcpctqpABJ8NyokOVlwMoJCNAJkx615wN/ht5/DtItxpIOW25AgAkswEKNQJOkyNwaidLG8Ziw+acp8GrafSOosOmtkp2+KYxb5LXXLRmyzKakwMuwESQN9PenDgfFrpyC6sl2MFVjYEksBpG2tZxeI4fhrpVlVbiJ4hCo5YIZGbpB00j3IHcV7fmjBdWZspAYFSlxWgFg4ywDplJPkNTAINUraSRrw5pJHktuanPFle0X6hLvPvJ+Hx1xLj3mtOoysEUMWX8M6iCNdddD6CvXLGAscPsvasI9zxGzO10gljEDRQAAB296srfEeFnN0opUFir23VoETCsASddgJq+HLWG/cp9KsQ2GP8zSqCoixCXRkoaPAa+6ULlpC2YWrSn0tjznY6V5xNrxPjGb6/1FOD8uYUCTZtx7VDTAYFraXBaQpcKqjBTBLGF+RPfbUVM2aBo0Z8gqeXBa+UgvqSbef8pbW0AAI0HaKy6SO49RoR7GnD9mcN+5T6Vn9mcN+5T6V2auIixalW9mahpzCbXfnuk5bcCP7/ANTvWYpv/ZjDfuU+lZ/ZnDfuU+ldCtjAsAuHdlpnkl0oJ8ik+KseXMf4V3wz8F06el2P6MB9QPzVf/szhv3KfSheWsMCD4KSCCNO4IIPyIn5VHLVRyNLSE9h+Az0UwlbIPEWOoVkDRWRRVctaiis0UIRRRRQhFFFFCEUUUUIS7zPzZ9jKjwbl4srt0DbKOmdNAx0ntBNLvFudLN3S7g2uqpaAGOZRNxW8RQBkBCEkEnpIJHauhZaMtTskY0C7dfNeELl2P4nhTdUfZUQC60jxSqlh4lv7zp+7XV3GX4hBjWpA43hmEfq49ugaXAzGwwOUAZVLMoV5ElNgK6JewaMVLKCUbMs9mgrI9YJHzrblqU1DbDQ+5Xlly3EcVwOVmbhjRIEkQIVRA/hIATTbXU6VMw3E8I9+0lrBOudgocHw5TMrHoO8F2zDfLOsGK6NloyivDUAi1j/wBiiy5txTi2HN7FXbmFa6QHWbjZUbwj4OS306llZmmO5AO8R73M2DlvCwgOUqFa1cC5lJcQ5gZVPgABdZzrtNdRy1rt4VFjKqiAFEACFGyiNgPKhs7ANWn3KLFc35g43YvF8+CcswEXEMuyJ4xKnphVPgsp1Ih58qsOXXw+Jv3EbD+GERrdtHMhvFLnEFTEszZQGaToANCSKfMteTZEhoEgEA9wDEifIwPoK8M4y5QLepRZc64jxHCl7zfYVd7THK2YjxBF1muocpGUBCM0Hq021Oy/zu62zasWTaFthb8W6wOUAXCxaQYZinSWBnOD3g9DijKKOO3m2/qUWUDB2/GwqC4H+8tLnDwH6lGYNlgBtdYjWvGG5etIsAH4lcksZLK+cE9vi1gAVZ1mlrnkulgVmsRWa8QsUVmKxQhZorFZoQiiii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data:image/jpeg;base64,/9j/4AAQSkZJRgABAQAAAQABAAD/2wCEAAkGBhQSERUUExQVFBUUGBgYFxYXFhccGhoVHBkVGxUYGRYYHygfGBkjGhkbHy8gIycpLCwuFR4xNTAqNiYrLikBCQoKDgwOGg8PGjMlHyQwNCwsLTAvLC8sLy4sLSwsLDAuKiwsLCwwMCo0LCwsLCwpNCwsLCwsLCwsLCwsLCwsLP/AABEIAN4A4wMBIgACEQEDEQH/xAAcAAACAgMBAQAAAAAAAAAAAAAABgQFAQMHAgj/xABEEAACAQIEBAQDBAkCBAUFAAABAhEAAwQSITEFBiJBE1FhcTKBkRQjQlIHFRZTYqGx0fAzkiSCwdIXQ2Ny4TRUk6Ky/8QAGwEAAgMBAQEAAAAAAAAAAAAAAAQDBQYCAQf/xAA3EQABAwIEAwYEBgICAwAAAAABAAIDBBEFEiExE0FRBiJhcYGRFKGx4RUyQsHR8GLxUpIjMzT/2gAMAwEAAhEDEQA/AO3u4Ak7DX5Up/8Aitwz/wC7T/bc/wC2rjmjF+Fg8Tc/JZuH55Gj+dc74vhcnLeFsgdV77Mn/wCRw5/lT1LTxyAZ76uA0PvyK4cbLq1m6GAYbEAg+h1Fe5rk3Gv0g4q3c4lasdRw5GQlRksWkQeI5MdTM8KqmdZ7Cs2+ZcVde+j8QTCjD4bDuZt2izXWtB3PV+HMYIE7gCK6/D5LXJH9tyHmEZwusTRNcm4VznisWUS5ikwHh4VL7sUQm6zEwQLmgt5QCQPzVEs/pIxSWsFcd/EA8S/iyqKP+GN7wbegGkb6a6D1rr8Nlva4v9iRrtrb5hGcLsk0TXHbn6R8Utu891jaP23DqEyqTbwz2zcKREligHrLGt2K/SFiwcebjLYZbdkYayQmZbl0jIGkdT5OphsJ9KPwybw9/L+UZwuuTRNcgv8APOKw/wBsT7XbxHhnDW7d0pbCo17/AFLhCfEqbbxMe1MHLnE8R+s/sxxq4y0uHN1yEtghy6hQSmm2oHkdajfQyMBcSNr8+gPTxG9l6HAroFFAopFdIooqBxniQsWmeMxGirMZnOiKCdpPftqe1eE2Rui7xm0t1bRbrYwBB3id4japrNApTwtkxbu3SjX1hmIWFzRByzsPWmC1jfEtFrYDHUAEwM4kZWIBjXQ6Gl4pg9xbcHy6KWSMtANlvGLQx1LrEdQ1kSI85Gtbprm+C5Ov2WuPav2C7hgksQtoxb6rSgHKBFxI7Ll1HUK2rguIs9xRihIk27hfKrT4xhbYQhtGtiZ6cmk97MwN5PHzUF10OaJpY4FexSMTirll1dRlZXhQV0gAjqZpliNOn1gVVrhPEjvi7dwGOlXKd3YgXAp2LqJjVbYGkmoxFqQXBe3T5NE0k/qHiJTKcT1CPvBdYTCQq5MkL1kszSc2UaawJ/AcHjLV4+O/iIwgnxCQCGc5ghQZcwZFCCQAjGfPwxgC4cEXTRRWBWaiXqKKKKEIooooQiiiihCjY2wj22W6Fa2QQ4cAqV75gdIqAxwlxUQnDutuGRZtkIUHSyr+HKO42rVztYuPw/EpZUvce0yqo3JYR/1rn/E+RXtMv2bCxl4bcQsiqM+JcBCCe7ZSTPvTdPCyRvefY8lySQui3cHhMjhlsZMRLPItxdO5Zu1zznWl7hXKuEN7FXb/ANlxHiXfFQdDeFbVFVZn4dte21LnCeRMQ2J4e2LTOiWrivb0NqzbFsJatEd3Yklj3OmwqOvItxOHKwwn3jYoviLKhVuPhRcYi0CN10U5Z7CnBCxndEupsPmfH/EfJc3vyXRcVhcBiCty4uFu5BKu3hNlWY0PYTp5TW5eFYO2GUW8Og8MBhlQfcgyAR+QH5Vy3ivKN6++KbD4B8Kl5MNaRctsHL4oe65RTCwEWR6DvU7jHKeNniU+JimfDWbFm4UtqXUuGuKoWBCiufhWaDi28Pbobc/ki/gujXOF4VrgZrdg3HYXASqFmdRCuO5IXv2FVuN5XwOLxCXWFq49sszoPDYXCVCA3V1LZRtO1JN3k7Fi+Lt9btxvsV1D4MRbZh4dqxZk7qpJJ7ksasv0X8o4jCYm89+0lv7iyilFVVJ+Jx0/E40DN3NcuhbGwvbLqB9dCEXvpZNWG5DwiXrlxbNsC7aFprQRBbyhs05ANyYmfyirHh3L+Hw5mzYtWjGWURVOWZiQNROtWMVmkHSyO/M4qSyBRRS/xXnSxh7otXM+YmOlQdYUjvP4h/kTCXBu69AJ0Cvya4n+kbnrxOJ2bFs/dYa4M0bNeMqZjcLOX3LU88Z55D2HXCybzrFssOlWMiTlkyNwIM9PnXCsLwg2+IJavMGIuBnKnNP4yZ0k+fzq6wmngqI5nyG+VpsBvtv/AHmuXFzHN5aruFjEsYGVttTGlX3C+HA4UpmMXQ5JUwRnmYPYid6Vm5nw4AlzoPI/3qVyPzlbu3L2HLf6cPbLEDNbbdd91cxHky1iMKge2VzrHQfurGqcHNFlIufo1ssBmuNKgKCEtLCgEAZVWIliSPxTrpUW9+i8Mxm+QuYwBbtqQjeMbgUqOklrrHTSAoIMVcYznrDW2yyzkb5RIG/c77dvOpfB+abGJOW2xzQCVYQYM/XbtWhZXEHK1/0SrqWVrc5abKo/8OLMPLk+Ijo/3dqBm/FbXLFoj+HeBM1P4Tybaw+Ia+rMWPiAKYyqrtbOVVA6QMgA9zM6QwCsxXRlkOhKgsFis0UVGvUUUUUIRRRRQhFFFFCEUUUUIRRFFFCFiKIrNFCFiKIrNFCERRRRQhFFFFCEVxzny2W4ldIDQqIpO4JKghVHYmd5GpGn4q7HXIOf7It8TOZlnEogRFDsYUZS9xR88sH8JmNxw+F03daL8/ZSxSZHXStc4l4TEgksMilsxnMuk7CIkqPM258q2cH4XdxPEhihbFuyG1LMoHwagAxm3kgAAD2p4sYbDIWBRrjkBtXtlWbKuVjk0Og1MzpqIArzhMFiWbK9tnFwZvEU6qBlAAfy75WG523rqhnfRF1v1DL5XTUrBO3Npp81RcTuuLjLcyIBHwwACBBIjWPX12q85X5Y8VVvXXRra/CiyZ8g0jQCJgef1t+FqEuAOBctEkZnXZxPU0ykiCCQ3fYRVVxfHNh2Z8GhWxBd3AlGYmJAUdto09jVe+LhkvLifdWUdQZmCKJoaeulvsr3iHAcGiC41tVADEzMxBJkkzpr7elIXL10Ljka07Oivq4J1EgAkRMHXfue1R+LcwX8RCXSwXU9Ssq6diNz1Ab/AEqXybhvFxFkx8biIK6KgDscoAgyFAPk0VBmEkgyhNinkpad7pnXuLW3C7SKzWBWauFk0UUUUIRRRRQhFFFFCEUUUUIRRRRQhFFFFCEUVFx/ELdlc9xgi5lWT+ZmCqPmxA+dYwnErd3PkYN4bm20dnEZl9xNFja9kKXRXjPR4lCF7orX4gr2KELNFFYJoQonFeIph7L3rhypbUsx9B/17fOvl3jvMt3FYx8USQ5cFBvkVf8ATUewH9a7Z+k1HxFoWgD4HxucwXMwPSsbkLGY+seVJvL3KUq3gY1cJBEq7fFodR1A9vLtWhw6eOgpn1JbmcdLdB91AySOWpFO92XnexstnJXNFvEELegX1kw+iXFO5lRNtwY6tpykiRmro3D8YqYXPclLayGzKSSJhdpzypGuszXMeNctKl5WbEG+6iRettEN+UFSSCNDuPir1j38a0LbTAXIWBILLMwfLU6xEwPnG6hbV5Joe61243t5HmoJ8SpqeV0TiTY7gb/wovMv6UmW54WCVbdm2536xcgsBv8AgKkDL2gRsK28H52wtwHMz4G6wiRNywT7fEg9DIquwvKFhkVir9Q/Md/L/POrW3+jbDm2WLZHH4Hcqd9paNe9WlVTYSIQyQEEfq53XdPiMheeED5W0TMviXVZvBsYi05lrtkqWAAOVsy6lh5Ea5qsP0b4Au9zEXBlKRZtWyQTbQAEzHcgg+s0m8M/RyRdAtretMR8QuMvTpJLL21/nTRy7wpOF32JxAYXv9VWLkkj4XDEGWBJG4kE+QrMT0NLAS5k1+gt+4ViK+WpbkEZHXf6LpQrNa7F0MoYbEA61spVQoooqNfxqIyIzANcJCAnViAWaPYCaEKTRWjB4tLqK9tg6MJVhsR5g1voQiiioeM4rbtMqu0M5hF1LNsNFAJjXU7ChCmUVgVmhCKKKKEIooooQlrnfDWHsoMTdNu3mY6KTLi3cynQEjJrcmN0FK54NgQYTFkBWkL4ZY5ptAtbMS10va1dZP3jDSZp05it2iqG9ba4uYr0n4fEBtknqEyGKwJPVoKosNwPB2ybdwOxRXvC+XYDL4jM3hlHm2AbkHKBm13im4pLMtc/Ky5KqF4FgS4Axk5sjHoEEv8AZ4uK0Ql0sVOfcePGk1m5wvASzLjbmVQOkZ2yoTYIBKiWQ5YE6HxTvFS7nAeGwQl8qHDIwzsytbc22e2FOiwttVkCVAE9jVrdscOBZ5tZnCzlcjMBka2sSAQPDUgbCD2LTOZLbZvYfwvLKjwvKFm8qWxj7l0kPkBGmVHHiqUkGAzAwTvB20roWFw4RFQSQqhRJkwAAJJ76VTcvcCwqff4e2FNwN1ZixIYgsJzEbr2000q/pSeUvNr6eg+i6AssE1TY7HXLXhyRDOASY2OmvlrHnVrfOnzFVPGLYuG3bOzOJ9QJYj5xFQheqs5sjwOpYOu3fQyD5yKR+EcIS9deGylVVFYhR1kOzt1QTbyIASswx8gafedrwXD+siPedKSEuoMjlzZBUr93GcnWQ0nqBAG4I6TsQTXkxJhyna+yGDLKHt/NYrPF7ARWtrmKrluKTllcxKOjFCQGDAaA7H0qmAq74kPuSwJhn/FBdiYJJMzuvtsJOwo60mBa0mm1zZY7GP/AKiTz1KfcHwHwb9i2TKW0hfVwpJc+sk7eQqbx5kCsLs9K5o8wN9+w7+9U3C+bC9q1duISbQVbjCIKtCk67Hufb1qPzPx83SUw/VlykkmFKtOubSFAzSfQeeuPrBIx7mS7g/VfQaBgmDXx7WFz5aK14Hau3FJIa1ZAhQTLld9Pyrr5yNo8s8S+y2YVkN57gnLrcOUTJ6jAXXf19qTbfEi4ZVuuLdsAdIYKmUSCrRDJqd4O0aVI4PjM+IVLj6OSrTIIYE7MRBzER80iTNKxvs4NGnirGSnIJLtuYH7ronAuPrcAREeEIST26Qdc2um3fsdQZq/muVc845LCImH/wBcsDlU72wpk3NdRtE/KvXIfON5ma28kIqnqMkg6H2M6/XTaneNldlcq99EXN4jNl1Ok/nDhdi7etG/iRZKqfDWQrfEDfIJOzWwbfoCaaMHjVuLK/MeRpf5k4Rhr9+2MRbclldVuB8qqMr5gYYHadY0JXUTT0DwHXv7KucCNClnAcuIQIxot+Gq2fBbRQBcToZUu6BvgKgj4vebvlvh8Xmu2cUl9SStyMxhCTcWZcgsBlRSAAEk6yKjX+XsB95m8TDC3cUMM/S2viAZQTIZZ9QCTpVhwxsHh2YpiTDLBD3GYdIRQxJ/hCqDt5atTcj8wNiT6LkaJcvJbuveufrC3YZ7tzJlZm6BctumbrywEtAgACM7TOtSv2eRrhc8RU3c2Vrg0uK/iMQEh8qyzBWUgjSBE1YYzA8OVCpeQFNsqL0EKLQstuwiLY3nuTuamXv0e4VgModASCVVzlYZixUr5HMw89faveMGgakegXll55Kw2TxPDxFq/bOWSmfR8iAAZnaAQC511Nye2rWKr+EcETDBghY5yCxdixJCqi6nsFUCPSrAUi92ZxK7WaKKK4QiiiihCiYzhyXcudZyNmXUiGggHQ+RP1rV+pbMsfDXqXKfLLpIC7CYExE5R5VYUUaoVLe5Tw7EHwwIbN0lhJIYGddjOsRMCZisJyfhQSfAQzA1kgAdgCdB6DTQeVXdFd8R/VeWWnC4VbahUAVRsBsNSdPma9u0CTtXuovEElCPb+o0qGR2VpcugLmyq8TxV2aF0XttJ+v9K83LzF7bMpAUnMddirD+ta7loBhOXeRO867Dz1/nU2xizmy5TH5p9PKqOnq5c93n0Tb425dAqXnczYUjUFhS5huDLcw7FlDE6ohbcqxIMD4dyJMjXar7mzHW7ltUV1JzgQCCQZg6elR77CzbORZiNB/U+lOYjVuiDIWjvPOnIe6gha25kOzUlXr7LK3iwJVQkow6FY5ND2gkaTsCa0JcB2IP+eVbeM4prjXLl8wttiAAY6CzAQra6NbaSPNdtaqDjbbt92CI9z/Pse+9WlHis1GeERcA6/7T0nZ+gxWMTRkteR6eoOqZeBt/w5UFgWVIYaRBJOvqDUZcpEAiDHSwWLmVQqq7NopDSwmVObWrDgYU4cqNGAP8tt/pXvglm39ni+9xVvXCFKFlFuSdlSCyfmnznSoq4uqKkyWsDqPJTUDG0dLwybkE3876+yosWrq/i3mkWlLZCSQLxIFlIEKerUwOx86YOQuJWLa3DiHKvoZdWAKxJySNeoknuZHYVX8Z5Tv4Zlb7WLlsnNYBUuMoMjNrOmcLKk/ECPKtGE5syXWXEqlgtGRxnNpoMmHiR23Hv2pB0ckZBAumXVcc7Cy9vksY7jNi5jb72bShCqqGgJmIXVoMaTpMSaruFXzbvqVYqxgsSAQJ0yMPXfeR6RNMOKsWbwKuozWxDH8Un4cpB1zatPkfUxT8Eti2Xth1yg77nWek5RJIMfKJ1pMvJJfzVhEWiPIna3ibiuWLACABlLAgzrOusnb/AA0ycItLiPvLqBnSbYYzBQwSCvwnXfTsPKlHlHFWzddLoN0pkFtBBnMWHVOnb8R84mK6PnVFk5UUD0AA/oKtae5bmWfrnNDsgGo5qL+orMEeGsMcxmTrBHnoIY6DQSaiPyhhi0+GIgrllssEqdp7ZRA2HYCrpHBAI1Br1Tgc4bFVqpbfKOFH/koZJMsCxk+rSfby7VcIsCPKvVFeFxduUIooorxCKKKKEIooooQiiiihCKKKKEIpV5j5kCYi1hwwGY5rhPZYIRfQltfZfWr7ifEFs2muNso27k7Ko9SSB865dieHC67XLhYu5zMQ7AT5ATsBAHoBTlLStqMwfta3qf4VbXVwpgLblO9sZviCntBM1Kss2cDpy9/P5VzHH4bD2Ez3GZR/731PkADrSfjedrUsLNpyAOlmvONexygxAPaarnYHDTu1mPt913FjElQO5H68k14y99+7f+ox/wD2JpuwHE1uKDsf8/nXCv1teKyXfQ6akeXrGldE5Yxtq6qsrMt2MzJ4jdjGaJ2mmsUpafGGNjacrm7HqlqOd+GFzpO8129uSa7fBLCgjIhzSDm1MEuSBOw63gfxUtry2FZgSCinRpGq7j2/lqNztV5cfNE6xt7VExGAV/iLewdgPoDFVlJ2dqmSniSd33Ktx2qghYeADc+FhdacBisMVXNbu5ekA22GibHMpifUgzrPuX+A4IIfCuNddt/tCgnKNcglY1aDt2O8xULB8PXw11fb87f3remBUEGX0IMZ2/vWxlw+Mts0nQaLKtx8NkObmddFi3i3VGtDIttDMXAiKXEwigkLlghjOxMgTqMfqlbluHuW7zvHiWyUAVgNAighCI1zKQ250mrf7RbALZoZhqDqGgbMp0JHprH0ouXLahcoViogMQDHmVXYT9azQjqM2TJqFrzU0TYxLxRY/wB2SLjOSryMVw7nqGlp2YH2RgZO3ce5NQBhMdhl+6w+IQbXG8PxAsnQrkEjTse4rqPL9518QKGckFlPTKtO6yIEkjQeQ8qhfZ71hiSboLADrYsI/DGaQpHaII+ZpsUOYlhIv0VU7Ho2NEgDra6gI5X4pZwt5hZtX76BD1eDcN1nIU57jOq5SYKakKunaSWHl8tjrr3b1wN4bKVtL/ppIMBSY8QjvdjUyFhfiV8FgS9wZblxWM6i44gR1RB8qt8AXwodg0s5GYwIjYQq6KB9Z3mkcTmjw4ta/W/TkilxJlVdzQf5XQ0AAgaR2r3STw/irpdElnLtBXNvOxE6CPltTotQ0lWyqZnYnmuzBeqKKKbXaKKKKEIooooQvD3ANSYrIal3mXhNy7dsuLVvEW0W4Gs3GCrnbJkuaqVbKAwgjTOSKo8DwPilkeGt1TZRUVQHAaJQuLZdDlI6lBbsF77Stja4XzALxdAmikR7fF0G63IiSroCf/p5hSg2y3fKfEG2wu+WMPjFDnGXEclbeUJEKQD4msCSTGvpoBXrosrb5gUXTBUe9jkQgMwUt8IJAkyBp8yB86g2+ZLLOEBaWJE5TAYdj+U+8fzFc85j5iBc+HcFy2NQbg6g0lg6EHq2n6RtFJPmDbWUT5Q0XCvuaOMrduBFOa3aPUQd7p0HyUH6v6VTlwBMiPMbe4pdxfECGDi4pFwhskAEqoDSSdA2bpgeW2or3YxOZFl2Cx4juRAiYyKNiJkEAammYMRcy7Wi+nz6qgqoPiH5nHXl5dFZcRRL1l1BVpVgs/m1CnXbXvXKcNg9CCCbgaG7gkTrpXSbfihc4CraeBblB4jnYQoMkE7Tv5DvGfh5ski2iNeibpW2AqdyDHSzHbWdzM1VTYsZnZXgXGlwd1oY8G+Fg4jH3B1II2Sda4Oz5FWTJhV/MSdFBO/p6a10rlH9G1yyxu3HCZ1A8PKCwPSdSDHmIHpULldMmKYlcvQpQEAlM3xEGZGoOk7CugYfFwJzTETvBBMSJ2InWKSmr5IJcrDZwSzImSs7+oKrcTy64EoQ48gIP0qqNON3FAEQrEn8Srp9e4pf43Zhw35t9I184rQYNjUlTJwZt+RVNiOGxxN4sW3MJbwf+mvtW6tOBHQntUp8C6lmOwgDX6n6/wBK1E9dBA9scjgC7YdVmGUM9RxJI2khu5WutmHQFgGMA6T/AHntUjgQR8Xbs3BKulw/MZI17d/rVRb4plxvgXEAUX/DJk/DmIEg+nekqvEYmZojcHa4VhQ4LUVMXxDLFrdSCeX96Js4dxi2OlUWU3KMJPbWY7Dz8q08yc0DwrgNhyAubNmXcQR/bzn3mqzjnDrdnFNbtwrdLKCSJVhpr3IIOw8veoGOxue21rEoCjSFcT8QMCR79x8xrWTLO+C11nXGq0z2PjvE5vdI6bi3JS8PdCkErMdiSCD5gjYirAYtHU6i2Y1zGPLvMMB71CtcOIUA6CBkWCXI7BVGpGm58t4qDicQoVlYEFcwdZWQNvhJBHz0ObtFXOKUtJXFokcQ4cxqPVVdBQVzW3jbdu4B0Pon7hnLpIDOzCYOWIYehJmaYy4A8qWeRuM+La8JjLWgMpn4rR+A+sfCfYHvXnnblm7i8nhlGVYDWrhcKfvLTF+nc5FZYI2cxBpWGijpncIaDqtJA5jmB7OaawazNc7tYTH2Vuql25ksZlUhQ2c+ECq27bKWYeM4AYvAVCPWp78P4oc031Aa0YClRlxBDkQShm0pKpB1MAzuKZ4I/wCQU1060UrcIw/EFvxedGsK7kNINxkysEVgFA3ynSDod6aBUTm5Ta916s0UUVyhU3FcLea7aa1+AsWJchYhhlZB8UnKZ12O1RPsmLHjFGAZ2UrmYMABOfKNgkZYBEzmntTHFEV0HEaISjcucSzAAW5IczC5QwKZQTuEIJgfFIPYVrxt7iJRyVtIoJ0ly8aEEeFqdOw1J8hu5RRlrvi/4j2Xllz/ABmbFAk8Nz3QFy3GGSRpmliVYEaneNBBpA48otWna54ds5nVNSzMc05VILFtonynWDXYeauK+FayIYuXZVT3Vfxv8gYHqy1wfmRycc6ttbRBaHYIRLEepbv6Cl3UrRGZn69ErHEKiqbTh1jufL7qHYx13QhbYEQQ65ge8gaZfrV1wvmJmu27V8WwpaLbW1yhLhBABQyCDJA9SJFU6AswVQWZiAFHrMegmO9XfBeV7pvo99Qtu3LKsglnEBcwEwupMd41rinZI7RrbtO/RXOIw4fSxkkgPA0sdb+Stl4VdF03QWuXX0sAgDLmGU3jGgnXL6En2uXy2kOHsmWWPEbzbeCe5nU1Uc3c1HCL0N97cBGeCcinRnHm8aD5+lKGD/SCLShEUQN2cMWYncn1NVkmG8SoAcbNB1t9B4DYe68gr5HUecjvEd0HnyuT80xcw4psLcFwTlZFWRuCszvt0mf8mmDgvHdJDyApPl20EHT+VIGO/SEt1CjIGB/hO/YiToar7fNFza1by+ukz21O3186ZxHDmVEuaI2uqakjmbGGybhdftcwZ2VZ1aYBYBmgeR308u1Zv32OjlYUkz39dPlXOeE83WsJZdrkX8W5IUKxIVekKpcbCZJCzmkCRFO1m69xULqqNozKs9J3Cz3YHf1H1XosPfS1LHQ6nx+ZsvK4MEJ4h0Wjhi9KfL+tMGKt5kjuf80pawIMW42iq3i/ELv2p1LEKhED0yqV/wCp+dedoDJUYiATYRi4PXmrHs3hzDROcHXzkl3hyspnFcU2FvWL8H7t4YfwmP8A5H/NXr9I3Dst9MXa1S+ocMPzqJInsWUSPUGpHALa8Qe4l/qS2AWWfiLSB1DWNCdP71a2cYl0XsHhY/4Yo6i4SVDrc6lBMkoYKme5O4NOSzfEf+Q6E/soYsPkwziQt7zSCCPA7eyrOdFGMweHx9sZoUJdjtOx+TE/JxVHwvgNy4i3xetEI2bI7PoZ1kx0zsfQ70y84cHOJsjE4UEZBkv2F/CV3ORdCRsY3EHWlflPEFbjEPkULLbmRIBI/iG/ypY/+zRa+gOfCxZwJb4a+X3Tf+0I8UK6MCCAGiQfMK6zroSDptB/FWzmHCLchYUrf3bZiog/UEClzHcwBGExnUOrMuzrm6WGsa9we5Onloxdy4G/1MgAzqrMSEaOrtBgGJJ2nfSmmglVTqa5D26JnHEPBvrfQyQSWQd0PxrHqNR6qKc+JK94WHsyVLK5cXCsJoQcsw8xEHYM2kxSLjrwd5AGmgaILD8x9947TFMXI3FonDsfN7f/ALZ61+RMj0Y+VX0tO/gNkduN/LksNRV8Pxb4GflJuPPn7qxbD43xLjZrYU21W2FJIV8wLsVYakgnudlHnUO5c4kCoi2ZMEgLGiMQT5LmAzd9emm4CiKREluQWgslJjxN5GWyg6QSWMnp6irJqozd9/KmThauLSC7BuBQHImM3eJ1ipMVmK8c/NpYBCKKKK4XqKKKKEIrXcuAAkmANST2Hc1spX5tx+YfZ1/GJuQdrfZZGxYgj2DeldxsL3BoS9TUNp4jK/YJc4hxA37rXdcp0tjytj4fm3xH3A7VRcf4Vh3XxL9vMbY0IzBvYFSDHpV2eGp/F/vf+9R8ZwlXAHV8Sk9b7Agn8XpHzq/7mTIFgfxIGfikkX9P3VHw7hx6CttbKiGW2upzEaPcb8Ry5hHbN9L+vacLQAAZtNPjf/uqbY5ZLpnQFhrp4rg6ad2r0OZCNV18Y6ufaNpJH090o8W5XXEpd8Q/ePojdrYBlAP5T5yfSuVcV4FewrlbqEeTDVSPMNXf24CRvbu/7rn/AEbWs4flo3NAlwDuWa4B/M60lLDA4Zg6ytaTFqljsjo3O5AWtbyXzrZtu5hUZvQKT/QVecO5Lxl7/wAs21Pe50j6fEfpXYWwlpSQSQQYjPcn5AHWtlnAW2XMpJXQz4jxqARu3rSTHUdrulHuB+6fnxWsZoKdwvtcJO5d/R7bw7rduObtxTKwIUN2Mbkg+f0ptAr3dwCKJ6iCJEXHMiYnRq8jC2tQCSRoRnuAj36tKfjrKKMhrXDXbx9VSymsqAZXscQ3fTbntdQuEXAoQsJEVH47YwzqUtW2e60AP1hbfqWPbU9OvtVsvCbY0AIj+N/71st8GVtArH/nf+9FZRw1D+I82XWF9opKMGKFtyTcefodUq8L4RdwjG7h7ue4dCrgBGX8pA1mY1ntTBwzmi31suDe3fuQbhyqFZh3N2eoewJ968cZ4YLaSAQZH43OmvbN51Gweumx9d9j2JJMTtVFXy00EoaxultbFbbCHVuIUr5JnjNcgXGot1sR6KE74nD32xGFbVyWuWydGJknT3/r86OI8d8UFhgvs94/6jgwlxfLTTNMayG7azVzh+HodwfMdb7fXcVs/VVp1PTmXY9b/wB9aeZFSTtEjHWvsPFZptfW4XUuZI0uDdXWBsR16Jb4TwvC3kD3PG0MBbfhhYgbs3UJPptWrjnCgJa0pRAoCqCXM6TmY66x2ECRtE01Jwe0BAUgdup/716/VdvyP+9/+6nGYfBbck9VFJ2zqhNf9HJpHI+N1VYS0VtqpMkAST596kWrzIyuhh0IZfcdj6ESD6E1N/VdvyP+9/70fqu35H/e/wDerbO3Lltosl8Y3i8UE3vfb7roXCuIrftJcXZhMdwdip9QQR8qmiknlfFjD3PC2t3TpJJy3fcnZgI9wPzU6qazU0XDeW8uS+l0FYyshErfXzWaKKKhTyKKKKEIorFBoQovEcctm21xtlG3mdgo9SYA96RfEZizvBdzLe/YD0AgD2qx5h4j4t3IPgtHX1u9/koMe5PlVdVnTx5GZjufosNjldx5hTs2bv4n7IusY0Gvb/O9QjxhQctwG2Y0kaE6yJ7bE6xI+cSb+NRFzFpE5TEnXyPYVou8esfCVZwP4CRIBI7GNBvG/pFIzyPD7sfbwTFFQtdHaSO4PMf2ylrqAQZkA/UA/wBCD86Y+XMSMmTuCx99Z09qT8Mltj/wpEqF+7IAOQ5tl0buDBnURoQRVngOIO9tvAUF7issE6o2Ulh6uBpEj3r11WZWFj9xt4p2hwr4Oqa+L8p0N+Su35l3ZbZNsNGaQM3qgO/oJk6ec1I4vx1LOH8bVwQMoXdiQWEE6DQTr5ecUnHA4zYW7ix8EW7cgDT4vFj4YUiRMnQ9tfGMRet4Vbd4ZYzMs5QcoFwaqsgbyOo/Kk+JmFmjktbLAIhmJG4G/VTUcNBVW2EMEGunZp715wAC+L0tBIICwSJLHUe/9fKvfDJFpTIbNuQIOuvwrosE9q1cOIDXVntBjSZjSfkP57VhuGC9zXmyekY1+Ul2x7q18TxBCAKGljAkbCNR6GB7VuuvIIysfUKIKncAzruah8avKrWixiSR37KewifiO38orfgQptDw1jRVIA3ZQNQBME/2oLbxg3Ph6lS3Ywhv6jc7b2sPki1fAUZiB21O5Gmn+d6uOEhLqdLqY1bKwkeX8u/ppSHx7GeHeVXynoUasBrLBoPw6nUyRtWteMKj2TMMt23IWSVUsmYGPMFtt4771t34jJlbERpYa89ll8P7PwRPdV5u8SbC2guVL4pj2xL3VGZFDFYjqUA5YIPUs6ntrBqIcVAIylj0wQdxo06ehE959698Pa7dtF8UQpkhMy5QcpIt5rqAaT217GRJBrLNyATqsaFdSWIMEa6KJ0gRVXMw5jdbGCRpYA0WTTw7iFsM4cuM2qkZhGhjrGgmAI71nguIhXC/AGK5j6Ht5wTH+Gk/E8SC6nQiJ1JHbp9YOk9/nq0ctXTftorOBAI9l/DIHyqNrDpZcyFhzZhvv5K3bHb+R7fyGtbLbSs9qX+M4e/ae0uUMHuqkqxOh+IuPiAgHU6TTE6Noq+4OWR3nWdO228+lW9JUSUjC92oJ2+p9FicfoIMQlZCwWcBfMNhyAsOqCI3ogzEGa93MQqsJE9tF032JMKCTpv/ADryl1iSQJ3GxGo/iJykfLuBvoGxjgc27WE6a+CzZ7JOa6zpQAT3fELXctZgRrr5b+49Rv8AKnDl7ivjWur/AFE6X9+zD0Ya/UdqUbuMI2UA9wTqN9golv8APatuC4h4N0XR8O1wa6pvmg6yp6vbMO9TtqPjgbMItsTz6hMUkP4NI1kkocHmxA5dCn8VmvFtpEjWa90steiiiihCKqOYuKmza6T94/Snoe7R5KNfoO9Wb3IEkwKQ8bjvHum7+GMtsf8Ap7z7ser2y+VMU0XEfrsFUYvXiipy4fmOg/vgtNq3lAA2Hn/Mk+Z3moONN5jkt9AG9zQ6ROgIM6wNPOp9RuJX2S2TbAZycqj1MxM9v81p6qFmkk2AWKwmTNM3S7iee11Xjl0Wx4mY3bh3Z2GYggdIJWFBMnfaNPKPd41irZ6EVljY6RtIBGZY7b/2rF3hmMnObjBh/Mb/AAKpUaZRBJ1msrzBiEgXLVq6BH4Ardtisx7wN6xRmeXksddfWODEYxxmi6hXuYy7hruHZChJ8UKYGm2e3PVlPfTSO9M3KfFkv3S6kkZWzASxzeHcBYL8WYgCR3I03qPYxyXiJs4i03mVzLtGjaOJ8/6gxV1wfl7CqXYCdFJKeKh0zhfgIbYkR5ADsKfhMrnAvabdUlekaSyFwzdL3+Sqk4TiCF/4a5LQ4JvWsxEJEoTIIjXcy1a+c7bfZrSMrK3hMuVyJBzEa5SQd/MyD27Tsdw6MRKj7oFQCXv5spy+J1F8wMzoCPY1q5h4QjouQMstlLM11iNGj/UYkCdNP7U22zswjGuwTcr2syPqXdwd4+CWeFcyENDkAAQup1OoAKjQ6R338xVlwzCAeKSWnskZSInV9MokREGOqq63wI4e8HZTetAGcqgnUQcyd4BJkT29q9qmF3S4bRzAQtxki2BbBuHNrmBznLAmqmroXPcXO0cbX9FcsZQz5JKJ2Zo1uNfuPVeeJFytt3DKFI+JHhcykD70/FJg9j59qxd5mNoWXg/dgCVAyuEkCGb4j1BZ/wAGu21trslvHXKIlnuMT0T0a5G1fQ+XpJmYvgD4u0EvfdKqwDALltJbLsgYgEqZOnapIaDOQALor6mlo489Q4AWNr6b9BuUnYvitzE3wbh+NtgPhSQWyg7wPr86beFcDwylLgd7mRwPDZFXUglScrEMNJjXbXuKrk/R6thbtwXDcZUJSVjLBBYnX8oOvqas+WeCnE3fCU5FP3jEEEqQvxaHecqwY0YxtNNVNO+NwBGpWfw6vhqo3OidoDZdCwmFW5bkgFTpBUajyIIgj5Uj81cni2puWVORNWtgnMBOhVjo6j8pkgdyBFPfDrdxF8K5o4/ENQw8/eqDmIXXZ7Vu2bhggdhJG8baebGPaly4iwIT7BdxIP8Apc1GGw41uo12ezk5R/yiCTTnw7FBbYS0qWlI0CDUzuST1NvGunsBSNxmzcwzG1dEPbhG9SABM91Igg+tXnKfFWbC5lQFbd3K5/8AcuZM3tqAa9bI5oOmykkY0uFjum67eV7ikTKqR21mNfkP80rItkHN3XbeSNdDqBPb5epqBbxiORljTXyPbbtGn/xVhau5EQsYDTlP5lB/oT/SffkVrXRuE0d7aj10VRX4XLx2zU8pbewI8Bc/7Xlb2pJAKsImGAgxOaZCzprGse9e7uNbQDtrlgk+4mF9p8jtFa8TeOWUOXWZgTE7a7V5uYs5cyifPce5BiY/tXLoGNcRZ2XKHDXfzScdXLJG112Zi8sOmx8OqmNilJUGdpHS8RpOoB9NjFYvb7R7x6+WlR1uDICB3zAtJht+3fU6aAknzrYrkjq3GmgAHy1Jj31qxwjjCYXuW257C6pe0nwxpjlyh9+W5sbFMHKnEtDYY6oJt+tvy91Jj2K0yiudh2VldPjQ5l8vIqfQiQff0p74dj1vW1ddmE67g9wfUGQfarOrhyOzDYqbAcR+KgyOPebp6cipVFYopNaFLPNnEZAsLu4m4fK3+X3ciPYN6VRRTpiOA2LjF3tIzGJYjUwIGvtWr9mMN+5T6U/BUsibayy+KYLNXy5+IABsLFKEUMk6ETTf+zOG/cp9KP2Yw37lPpU3xrDyVYOyso2lHsUoBe2sf5/nyoC+lN/7M4b9yn0o/ZjDfuU+lcCqhbs36Lt3Zqpd+aa/v/KUMtZfG3FTILVp1merMCT2mKbv2Yw37lPpR+zOG/cp9KJKmKQWcCp6PAaqjk4kUoB8lzvFvi2PTbsIP+cn+tbMOMRkZGW0M0Sy5gQAQdNfSugfszhv3KfSqzmLh9jDYd7q4a3cyCSvUNBvGVWM/KNdSAKgYafMMrdVZyU2JyNLXTix8FRgV5e0DuoPuJqws8U4Y2gRS2gypbdzmIJKrkBzxBBI8q9pxPhTfCLbExCqjljPh5QFAkk+IsaayfIw66cHdh9lSx9m6iM3ZPbyuP3VcqRsI9hRl9Kn2+LcJYwPDHw6sjgDMQFksAAZImdu8VIw9/hty8LKLba4SwACtuC8iYj8DR5ge1HxGX9BHouX9mZ5Dd01z43VfYxjp8Jj5A/1FS8Pxx1/CpHkBl//AJrfj24dYcpctqpABJ8NyokOVlwMoJCNAJkx615wN/ht5/DtItxpIOW25AgAkswEKNQJOkyNwaidLG8Ziw+acp8GrafSOosOmtkp2+KYxb5LXXLRmyzKakwMuwESQN9PenDgfFrpyC6sl2MFVjYEksBpG2tZxeI4fhrpVlVbiJ4hCo5YIZGbpB00j3IHcV7fmjBdWZspAYFSlxWgFg4ywDplJPkNTAINUraSRrw5pJHktuanPFle0X6hLvPvJ+Hx1xLj3mtOoysEUMWX8M6iCNdddD6CvXLGAscPsvasI9zxGzO10gljEDRQAAB296srfEeFnN0opUFir23VoETCsASddgJq+HLWG/cp9KsQ2GP8zSqCoixCXRkoaPAa+6ULlpC2YWrSn0tjznY6V5xNrxPjGb6/1FOD8uYUCTZtx7VDTAYFraXBaQpcKqjBTBLGF+RPfbUVM2aBo0Z8gqeXBa+UgvqSbef8pbW0AAI0HaKy6SO49RoR7GnD9mcN+5T6Vn9mcN+5T6V2auIixalW9mahpzCbXfnuk5bcCP7/ANTvWYpv/ZjDfuU+lZ/ZnDfuU+ldCtjAsAuHdlpnkl0oJ8ik+KseXMf4V3wz8F06el2P6MB9QPzVf/szhv3KfSheWsMCD4KSCCNO4IIPyIn5VHLVRyNLSE9h+Az0UwlbIPEWOoVkDRWRRVctaiis0UIRRRRQhFFFFCEUUUUIS7zPzZ9jKjwbl4srt0DbKOmdNAx0ntBNLvFudLN3S7g2uqpaAGOZRNxW8RQBkBCEkEnpIJHauhZaMtTskY0C7dfNeELl2P4nhTdUfZUQC60jxSqlh4lv7zp+7XV3GX4hBjWpA43hmEfq49ugaXAzGwwOUAZVLMoV5ElNgK6JewaMVLKCUbMs9mgrI9YJHzrblqU1DbDQ+5Xlly3EcVwOVmbhjRIEkQIVRA/hIATTbXU6VMw3E8I9+0lrBOudgocHw5TMrHoO8F2zDfLOsGK6NloyivDUAi1j/wBiiy5txTi2HN7FXbmFa6QHWbjZUbwj4OS306llZmmO5AO8R73M2DlvCwgOUqFa1cC5lJcQ5gZVPgABdZzrtNdRy1rt4VFjKqiAFEACFGyiNgPKhs7ANWn3KLFc35g43YvF8+CcswEXEMuyJ4xKnphVPgsp1Ih58qsOXXw+Jv3EbD+GERrdtHMhvFLnEFTEszZQGaToANCSKfMteTZEhoEgEA9wDEifIwPoK8M4y5QLepRZc64jxHCl7zfYVd7THK2YjxBF1muocpGUBCM0Hq021Oy/zu62zasWTaFthb8W6wOUAXCxaQYZinSWBnOD3g9DijKKOO3m2/qUWUDB2/GwqC4H+8tLnDwH6lGYNlgBtdYjWvGG5etIsAH4lcksZLK+cE9vi1gAVZ1mlrnkulgVmsRWa8QsUVmKxQhZorFZoQiiii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data:image/jpeg;base64,/9j/4AAQSkZJRgABAQAAAQABAAD/2wCEAAkGBhQSERUUExQVFBUUGBgYFxYXFhccGhoVHBkVGxUYGRYYHygfGBkjGhkbHy8gIycpLCwuFR4xNTAqNiYrLikBCQoKDgwOGg8PGjMlHyQwNCwsLTAvLC8sLy4sLSwsLDAuKiwsLCwwMCo0LCwsLCwpNCwsLCwsLCwsLCwsLCwsLP/AABEIAN4A4wMBIgACEQEDEQH/xAAcAAACAgMBAQAAAAAAAAAAAAAABgQFAQMHAgj/xABEEAACAQIEBAQDBAkCBAUFAAABAhEAAwQSITEFBiJBE1FhcTKBkRQjQlIHFRZTYqGx0fAzkiSCwdIXQ2Ny4TRUk6Ky/8QAGwEAAgMBAQEAAAAAAAAAAAAAAAQDBQYCAQf/xAA3EQABAwIEAwYEBgICAwAAAAABAAIDBBEFEiExE0FRBiJhcYGRFKGx4RUyQsHR8GLxUpIjMzT/2gAMAwEAAhEDEQA/AO3u4Ak7DX5Up/8Aitwz/wC7T/bc/wC2rjmjF+Fg8Tc/JZuH55Gj+dc74vhcnLeFsgdV77Mn/wCRw5/lT1LTxyAZ76uA0PvyK4cbLq1m6GAYbEAg+h1Fe5rk3Gv0g4q3c4lasdRw5GQlRksWkQeI5MdTM8KqmdZ7Cs2+ZcVde+j8QTCjD4bDuZt2izXWtB3PV+HMYIE7gCK6/D5LXJH9tyHmEZwusTRNcm4VznisWUS5ikwHh4VL7sUQm6zEwQLmgt5QCQPzVEs/pIxSWsFcd/EA8S/iyqKP+GN7wbegGkb6a6D1rr8Nlva4v9iRrtrb5hGcLsk0TXHbn6R8Utu891jaP23DqEyqTbwz2zcKREligHrLGt2K/SFiwcebjLYZbdkYayQmZbl0jIGkdT5OphsJ9KPwybw9/L+UZwuuTRNcgv8APOKw/wBsT7XbxHhnDW7d0pbCo17/AFLhCfEqbbxMe1MHLnE8R+s/sxxq4y0uHN1yEtghy6hQSmm2oHkdajfQyMBcSNr8+gPTxG9l6HAroFFAopFdIooqBxniQsWmeMxGirMZnOiKCdpPftqe1eE2Rui7xm0t1bRbrYwBB3id4japrNApTwtkxbu3SjX1hmIWFzRByzsPWmC1jfEtFrYDHUAEwM4kZWIBjXQ6Gl4pg9xbcHy6KWSMtANlvGLQx1LrEdQ1kSI85Gtbprm+C5Ov2WuPav2C7hgksQtoxb6rSgHKBFxI7Ll1HUK2rguIs9xRihIk27hfKrT4xhbYQhtGtiZ6cmk97MwN5PHzUF10OaJpY4FexSMTirll1dRlZXhQV0gAjqZpliNOn1gVVrhPEjvi7dwGOlXKd3YgXAp2LqJjVbYGkmoxFqQXBe3T5NE0k/qHiJTKcT1CPvBdYTCQq5MkL1kszSc2UaawJ/AcHjLV4+O/iIwgnxCQCGc5ghQZcwZFCCQAjGfPwxgC4cEXTRRWBWaiXqKKKKEIooooQiiiihCjY2wj22W6Fa2QQ4cAqV75gdIqAxwlxUQnDutuGRZtkIUHSyr+HKO42rVztYuPw/EpZUvce0yqo3JYR/1rn/E+RXtMv2bCxl4bcQsiqM+JcBCCe7ZSTPvTdPCyRvefY8lySQui3cHhMjhlsZMRLPItxdO5Zu1zznWl7hXKuEN7FXb/ANlxHiXfFQdDeFbVFVZn4dte21LnCeRMQ2J4e2LTOiWrivb0NqzbFsJatEd3Yklj3OmwqOvItxOHKwwn3jYoviLKhVuPhRcYi0CN10U5Z7CnBCxndEupsPmfH/EfJc3vyXRcVhcBiCty4uFu5BKu3hNlWY0PYTp5TW5eFYO2GUW8Og8MBhlQfcgyAR+QH5Vy3ivKN6++KbD4B8Kl5MNaRctsHL4oe65RTCwEWR6DvU7jHKeNniU+JimfDWbFm4UtqXUuGuKoWBCiufhWaDi28Pbobc/ki/gujXOF4VrgZrdg3HYXASqFmdRCuO5IXv2FVuN5XwOLxCXWFq49sszoPDYXCVCA3V1LZRtO1JN3k7Fi+Lt9btxvsV1D4MRbZh4dqxZk7qpJJ7ksasv0X8o4jCYm89+0lv7iyilFVVJ+Jx0/E40DN3NcuhbGwvbLqB9dCEXvpZNWG5DwiXrlxbNsC7aFprQRBbyhs05ANyYmfyirHh3L+Hw5mzYtWjGWURVOWZiQNROtWMVmkHSyO/M4qSyBRRS/xXnSxh7otXM+YmOlQdYUjvP4h/kTCXBu69AJ0Cvya4n+kbnrxOJ2bFs/dYa4M0bNeMqZjcLOX3LU88Z55D2HXCybzrFssOlWMiTlkyNwIM9PnXCsLwg2+IJavMGIuBnKnNP4yZ0k+fzq6wmngqI5nyG+VpsBvtv/AHmuXFzHN5aruFjEsYGVttTGlX3C+HA4UpmMXQ5JUwRnmYPYid6Vm5nw4AlzoPI/3qVyPzlbu3L2HLf6cPbLEDNbbdd91cxHky1iMKge2VzrHQfurGqcHNFlIufo1ssBmuNKgKCEtLCgEAZVWIliSPxTrpUW9+i8Mxm+QuYwBbtqQjeMbgUqOklrrHTSAoIMVcYznrDW2yyzkb5RIG/c77dvOpfB+abGJOW2xzQCVYQYM/XbtWhZXEHK1/0SrqWVrc5abKo/8OLMPLk+Ijo/3dqBm/FbXLFoj+HeBM1P4Tybaw+Ia+rMWPiAKYyqrtbOVVA6QMgA9zM6QwCsxXRlkOhKgsFis0UVGvUUUUUIRRRRQhFFFFCEUUUUIRRFFFCFiKIrNFCFiKIrNFCERRRRQhFFFFCEVxzny2W4ldIDQqIpO4JKghVHYmd5GpGn4q7HXIOf7It8TOZlnEogRFDsYUZS9xR88sH8JmNxw+F03daL8/ZSxSZHXStc4l4TEgksMilsxnMuk7CIkqPM258q2cH4XdxPEhihbFuyG1LMoHwagAxm3kgAAD2p4sYbDIWBRrjkBtXtlWbKuVjk0Og1MzpqIArzhMFiWbK9tnFwZvEU6qBlAAfy75WG523rqhnfRF1v1DL5XTUrBO3Npp81RcTuuLjLcyIBHwwACBBIjWPX12q85X5Y8VVvXXRra/CiyZ8g0jQCJgef1t+FqEuAOBctEkZnXZxPU0ykiCCQ3fYRVVxfHNh2Z8GhWxBd3AlGYmJAUdto09jVe+LhkvLifdWUdQZmCKJoaeulvsr3iHAcGiC41tVADEzMxBJkkzpr7elIXL10Ljka07Oivq4J1EgAkRMHXfue1R+LcwX8RCXSwXU9Ssq6diNz1Ab/AEqXybhvFxFkx8biIK6KgDscoAgyFAPk0VBmEkgyhNinkpad7pnXuLW3C7SKzWBWauFk0UUUUIRRRRQhFFFFCEUUUUIRRRRQhFFFFCEUVFx/ELdlc9xgi5lWT+ZmCqPmxA+dYwnErd3PkYN4bm20dnEZl9xNFja9kKXRXjPR4lCF7orX4gr2KELNFFYJoQonFeIph7L3rhypbUsx9B/17fOvl3jvMt3FYx8USQ5cFBvkVf8ATUewH9a7Z+k1HxFoWgD4HxucwXMwPSsbkLGY+seVJvL3KUq3gY1cJBEq7fFodR1A9vLtWhw6eOgpn1JbmcdLdB91AySOWpFO92XnexstnJXNFvEELegX1kw+iXFO5lRNtwY6tpykiRmro3D8YqYXPclLayGzKSSJhdpzypGuszXMeNctKl5WbEG+6iRettEN+UFSSCNDuPir1j38a0LbTAXIWBILLMwfLU6xEwPnG6hbV5Joe61243t5HmoJ8SpqeV0TiTY7gb/wovMv6UmW54WCVbdm2536xcgsBv8AgKkDL2gRsK28H52wtwHMz4G6wiRNywT7fEg9DIquwvKFhkVir9Q/Md/L/POrW3+jbDm2WLZHH4Hcqd9paNe9WlVTYSIQyQEEfq53XdPiMheeED5W0TMviXVZvBsYi05lrtkqWAAOVsy6lh5Ea5qsP0b4Au9zEXBlKRZtWyQTbQAEzHcgg+s0m8M/RyRdAtretMR8QuMvTpJLL21/nTRy7wpOF32JxAYXv9VWLkkj4XDEGWBJG4kE+QrMT0NLAS5k1+gt+4ViK+WpbkEZHXf6LpQrNa7F0MoYbEA61spVQoooqNfxqIyIzANcJCAnViAWaPYCaEKTRWjB4tLqK9tg6MJVhsR5g1voQiiioeM4rbtMqu0M5hF1LNsNFAJjXU7ChCmUVgVmhCKKKKEIooooQlrnfDWHsoMTdNu3mY6KTLi3cynQEjJrcmN0FK54NgQYTFkBWkL4ZY5ptAtbMS10va1dZP3jDSZp05it2iqG9ba4uYr0n4fEBtknqEyGKwJPVoKosNwPB2ybdwOxRXvC+XYDL4jM3hlHm2AbkHKBm13im4pLMtc/Ky5KqF4FgS4Axk5sjHoEEv8AZ4uK0Ql0sVOfcePGk1m5wvASzLjbmVQOkZ2yoTYIBKiWQ5YE6HxTvFS7nAeGwQl8qHDIwzsytbc22e2FOiwttVkCVAE9jVrdscOBZ5tZnCzlcjMBka2sSAQPDUgbCD2LTOZLbZvYfwvLKjwvKFm8qWxj7l0kPkBGmVHHiqUkGAzAwTvB20roWFw4RFQSQqhRJkwAAJJ76VTcvcCwqff4e2FNwN1ZixIYgsJzEbr2000q/pSeUvNr6eg+i6AssE1TY7HXLXhyRDOASY2OmvlrHnVrfOnzFVPGLYuG3bOzOJ9QJYj5xFQheqs5sjwOpYOu3fQyD5yKR+EcIS9deGylVVFYhR1kOzt1QTbyIASswx8gafedrwXD+siPedKSEuoMjlzZBUr93GcnWQ0nqBAG4I6TsQTXkxJhyna+yGDLKHt/NYrPF7ARWtrmKrluKTllcxKOjFCQGDAaA7H0qmAq74kPuSwJhn/FBdiYJJMzuvtsJOwo60mBa0mm1zZY7GP/AKiTz1KfcHwHwb9i2TKW0hfVwpJc+sk7eQqbx5kCsLs9K5o8wN9+w7+9U3C+bC9q1duISbQVbjCIKtCk67Hufb1qPzPx83SUw/VlykkmFKtOubSFAzSfQeeuPrBIx7mS7g/VfQaBgmDXx7WFz5aK14Hau3FJIa1ZAhQTLld9Pyrr5yNo8s8S+y2YVkN57gnLrcOUTJ6jAXXf19qTbfEi4ZVuuLdsAdIYKmUSCrRDJqd4O0aVI4PjM+IVLj6OSrTIIYE7MRBzER80iTNKxvs4NGnirGSnIJLtuYH7ronAuPrcAREeEIST26Qdc2um3fsdQZq/muVc845LCImH/wBcsDlU72wpk3NdRtE/KvXIfON5ma28kIqnqMkg6H2M6/XTaneNldlcq99EXN4jNl1Ok/nDhdi7etG/iRZKqfDWQrfEDfIJOzWwbfoCaaMHjVuLK/MeRpf5k4Rhr9+2MRbclldVuB8qqMr5gYYHadY0JXUTT0DwHXv7KucCNClnAcuIQIxot+Gq2fBbRQBcToZUu6BvgKgj4vebvlvh8Xmu2cUl9SStyMxhCTcWZcgsBlRSAAEk6yKjX+XsB95m8TDC3cUMM/S2viAZQTIZZ9QCTpVhwxsHh2YpiTDLBD3GYdIRQxJ/hCqDt5atTcj8wNiT6LkaJcvJbuveufrC3YZ7tzJlZm6BctumbrywEtAgACM7TOtSv2eRrhc8RU3c2Vrg0uK/iMQEh8qyzBWUgjSBE1YYzA8OVCpeQFNsqL0EKLQstuwiLY3nuTuamXv0e4VgModASCVVzlYZixUr5HMw89faveMGgakegXll55Kw2TxPDxFq/bOWSmfR8iAAZnaAQC511Nye2rWKr+EcETDBghY5yCxdixJCqi6nsFUCPSrAUi92ZxK7WaKKK4QiiiihCiYzhyXcudZyNmXUiGggHQ+RP1rV+pbMsfDXqXKfLLpIC7CYExE5R5VYUUaoVLe5Tw7EHwwIbN0lhJIYGddjOsRMCZisJyfhQSfAQzA1kgAdgCdB6DTQeVXdFd8R/VeWWnC4VbahUAVRsBsNSdPma9u0CTtXuovEElCPb+o0qGR2VpcugLmyq8TxV2aF0XttJ+v9K83LzF7bMpAUnMddirD+ta7loBhOXeRO867Dz1/nU2xizmy5TH5p9PKqOnq5c93n0Tb425dAqXnczYUjUFhS5huDLcw7FlDE6ohbcqxIMD4dyJMjXar7mzHW7ltUV1JzgQCCQZg6elR77CzbORZiNB/U+lOYjVuiDIWjvPOnIe6gha25kOzUlXr7LK3iwJVQkow6FY5ND2gkaTsCa0JcB2IP+eVbeM4prjXLl8wttiAAY6CzAQra6NbaSPNdtaqDjbbt92CI9z/Pse+9WlHis1GeERcA6/7T0nZ+gxWMTRkteR6eoOqZeBt/w5UFgWVIYaRBJOvqDUZcpEAiDHSwWLmVQqq7NopDSwmVObWrDgYU4cqNGAP8tt/pXvglm39ni+9xVvXCFKFlFuSdlSCyfmnznSoq4uqKkyWsDqPJTUDG0dLwybkE3876+yosWrq/i3mkWlLZCSQLxIFlIEKerUwOx86YOQuJWLa3DiHKvoZdWAKxJySNeoknuZHYVX8Z5Tv4Zlb7WLlsnNYBUuMoMjNrOmcLKk/ECPKtGE5syXWXEqlgtGRxnNpoMmHiR23Hv2pB0ckZBAumXVcc7Cy9vksY7jNi5jb72bShCqqGgJmIXVoMaTpMSaruFXzbvqVYqxgsSAQJ0yMPXfeR6RNMOKsWbwKuozWxDH8Un4cpB1zatPkfUxT8Eti2Xth1yg77nWek5RJIMfKJ1pMvJJfzVhEWiPIna3ibiuWLACABlLAgzrOusnb/AA0ycItLiPvLqBnSbYYzBQwSCvwnXfTsPKlHlHFWzddLoN0pkFtBBnMWHVOnb8R84mK6PnVFk5UUD0AA/oKtae5bmWfrnNDsgGo5qL+orMEeGsMcxmTrBHnoIY6DQSaiPyhhi0+GIgrllssEqdp7ZRA2HYCrpHBAI1Br1Tgc4bFVqpbfKOFH/koZJMsCxk+rSfby7VcIsCPKvVFeFxduUIooorxCKKKKEIooooQiiiihCKKKKEIpV5j5kCYi1hwwGY5rhPZYIRfQltfZfWr7ifEFs2muNso27k7Ko9SSB865dieHC67XLhYu5zMQ7AT5ATsBAHoBTlLStqMwfta3qf4VbXVwpgLblO9sZviCntBM1Kss2cDpy9/P5VzHH4bD2Ez3GZR/731PkADrSfjedrUsLNpyAOlmvONexygxAPaarnYHDTu1mPt913FjElQO5H68k14y99+7f+ox/wD2JpuwHE1uKDsf8/nXCv1teKyXfQ6akeXrGldE5Yxtq6qsrMt2MzJ4jdjGaJ2mmsUpafGGNjacrm7HqlqOd+GFzpO8129uSa7fBLCgjIhzSDm1MEuSBOw63gfxUtry2FZgSCinRpGq7j2/lqNztV5cfNE6xt7VExGAV/iLewdgPoDFVlJ2dqmSniSd33Ktx2qghYeADc+FhdacBisMVXNbu5ekA22GibHMpifUgzrPuX+A4IIfCuNddt/tCgnKNcglY1aDt2O8xULB8PXw11fb87f3remBUEGX0IMZ2/vWxlw+Mts0nQaLKtx8NkObmddFi3i3VGtDIttDMXAiKXEwigkLlghjOxMgTqMfqlbluHuW7zvHiWyUAVgNAighCI1zKQ250mrf7RbALZoZhqDqGgbMp0JHprH0ouXLahcoViogMQDHmVXYT9azQjqM2TJqFrzU0TYxLxRY/wB2SLjOSryMVw7nqGlp2YH2RgZO3ce5NQBhMdhl+6w+IQbXG8PxAsnQrkEjTse4rqPL9518QKGckFlPTKtO6yIEkjQeQ8qhfZ71hiSboLADrYsI/DGaQpHaII+ZpsUOYlhIv0VU7Ho2NEgDra6gI5X4pZwt5hZtX76BD1eDcN1nIU57jOq5SYKakKunaSWHl8tjrr3b1wN4bKVtL/ppIMBSY8QjvdjUyFhfiV8FgS9wZblxWM6i44gR1RB8qt8AXwodg0s5GYwIjYQq6KB9Z3mkcTmjw4ta/W/TkilxJlVdzQf5XQ0AAgaR2r3STw/irpdElnLtBXNvOxE6CPltTotQ0lWyqZnYnmuzBeqKKKbXaKKKKEIooooQvD3ANSYrIal3mXhNy7dsuLVvEW0W4Gs3GCrnbJkuaqVbKAwgjTOSKo8DwPilkeGt1TZRUVQHAaJQuLZdDlI6lBbsF77Stja4XzALxdAmikR7fF0G63IiSroCf/p5hSg2y3fKfEG2wu+WMPjFDnGXEclbeUJEKQD4msCSTGvpoBXrosrb5gUXTBUe9jkQgMwUt8IJAkyBp8yB86g2+ZLLOEBaWJE5TAYdj+U+8fzFc85j5iBc+HcFy2NQbg6g0lg6EHq2n6RtFJPmDbWUT5Q0XCvuaOMrduBFOa3aPUQd7p0HyUH6v6VTlwBMiPMbe4pdxfECGDi4pFwhskAEqoDSSdA2bpgeW2or3YxOZFl2Cx4juRAiYyKNiJkEAammYMRcy7Wi+nz6qgqoPiH5nHXl5dFZcRRL1l1BVpVgs/m1CnXbXvXKcNg9CCCbgaG7gkTrpXSbfihc4CraeBblB4jnYQoMkE7Tv5DvGfh5ski2iNeibpW2AqdyDHSzHbWdzM1VTYsZnZXgXGlwd1oY8G+Fg4jH3B1II2Sda4Oz5FWTJhV/MSdFBO/p6a10rlH9G1yyxu3HCZ1A8PKCwPSdSDHmIHpULldMmKYlcvQpQEAlM3xEGZGoOk7CugYfFwJzTETvBBMSJ2InWKSmr5IJcrDZwSzImSs7+oKrcTy64EoQ48gIP0qqNON3FAEQrEn8Srp9e4pf43Zhw35t9I184rQYNjUlTJwZt+RVNiOGxxN4sW3MJbwf+mvtW6tOBHQntUp8C6lmOwgDX6n6/wBK1E9dBA9scjgC7YdVmGUM9RxJI2khu5WutmHQFgGMA6T/AHntUjgQR8Xbs3BKulw/MZI17d/rVRb4plxvgXEAUX/DJk/DmIEg+nekqvEYmZojcHa4VhQ4LUVMXxDLFrdSCeX96Js4dxi2OlUWU3KMJPbWY7Dz8q08yc0DwrgNhyAubNmXcQR/bzn3mqzjnDrdnFNbtwrdLKCSJVhpr3IIOw8veoGOxue21rEoCjSFcT8QMCR79x8xrWTLO+C11nXGq0z2PjvE5vdI6bi3JS8PdCkErMdiSCD5gjYirAYtHU6i2Y1zGPLvMMB71CtcOIUA6CBkWCXI7BVGpGm58t4qDicQoVlYEFcwdZWQNvhJBHz0ObtFXOKUtJXFokcQ4cxqPVVdBQVzW3jbdu4B0Pon7hnLpIDOzCYOWIYehJmaYy4A8qWeRuM+La8JjLWgMpn4rR+A+sfCfYHvXnnblm7i8nhlGVYDWrhcKfvLTF+nc5FZYI2cxBpWGijpncIaDqtJA5jmB7OaawazNc7tYTH2Vuql25ksZlUhQ2c+ECq27bKWYeM4AYvAVCPWp78P4oc031Aa0YClRlxBDkQShm0pKpB1MAzuKZ4I/wCQU1060UrcIw/EFvxedGsK7kNINxkysEVgFA3ynSDod6aBUTm5Ta916s0UUVyhU3FcLea7aa1+AsWJchYhhlZB8UnKZ12O1RPsmLHjFGAZ2UrmYMABOfKNgkZYBEzmntTHFEV0HEaISjcucSzAAW5IczC5QwKZQTuEIJgfFIPYVrxt7iJRyVtIoJ0ly8aEEeFqdOw1J8hu5RRlrvi/4j2Xllz/ABmbFAk8Nz3QFy3GGSRpmliVYEaneNBBpA48otWna54ds5nVNSzMc05VILFtonynWDXYeauK+FayIYuXZVT3Vfxv8gYHqy1wfmRycc6ttbRBaHYIRLEepbv6Cl3UrRGZn69ErHEKiqbTh1jufL7qHYx13QhbYEQQ65ge8gaZfrV1wvmJmu27V8WwpaLbW1yhLhBABQyCDJA9SJFU6AswVQWZiAFHrMegmO9XfBeV7pvo99Qtu3LKsglnEBcwEwupMd41rinZI7RrbtO/RXOIw4fSxkkgPA0sdb+Stl4VdF03QWuXX0sAgDLmGU3jGgnXL6En2uXy2kOHsmWWPEbzbeCe5nU1Uc3c1HCL0N97cBGeCcinRnHm8aD5+lKGD/SCLShEUQN2cMWYncn1NVkmG8SoAcbNB1t9B4DYe68gr5HUecjvEd0HnyuT80xcw4psLcFwTlZFWRuCszvt0mf8mmDgvHdJDyApPl20EHT+VIGO/SEt1CjIGB/hO/YiToar7fNFza1by+ukz21O3186ZxHDmVEuaI2uqakjmbGGybhdftcwZ2VZ1aYBYBmgeR308u1Zv32OjlYUkz39dPlXOeE83WsJZdrkX8W5IUKxIVekKpcbCZJCzmkCRFO1m69xULqqNozKs9J3Cz3YHf1H1XosPfS1LHQ6nx+ZsvK4MEJ4h0Wjhi9KfL+tMGKt5kjuf80pawIMW42iq3i/ELv2p1LEKhED0yqV/wCp+dedoDJUYiATYRi4PXmrHs3hzDROcHXzkl3hyspnFcU2FvWL8H7t4YfwmP8A5H/NXr9I3Dst9MXa1S+ocMPzqJInsWUSPUGpHALa8Qe4l/qS2AWWfiLSB1DWNCdP71a2cYl0XsHhY/4Yo6i4SVDrc6lBMkoYKme5O4NOSzfEf+Q6E/soYsPkwziQt7zSCCPA7eyrOdFGMweHx9sZoUJdjtOx+TE/JxVHwvgNy4i3xetEI2bI7PoZ1kx0zsfQ70y84cHOJsjE4UEZBkv2F/CV3ORdCRsY3EHWlflPEFbjEPkULLbmRIBI/iG/ypY/+zRa+gOfCxZwJb4a+X3Tf+0I8UK6MCCAGiQfMK6zroSDptB/FWzmHCLchYUrf3bZiog/UEClzHcwBGExnUOrMuzrm6WGsa9we5Onloxdy4G/1MgAzqrMSEaOrtBgGJJ2nfSmmglVTqa5D26JnHEPBvrfQyQSWQd0PxrHqNR6qKc+JK94WHsyVLK5cXCsJoQcsw8xEHYM2kxSLjrwd5AGmgaILD8x9947TFMXI3FonDsfN7f/ALZ61+RMj0Y+VX0tO/gNkduN/LksNRV8Pxb4GflJuPPn7qxbD43xLjZrYU21W2FJIV8wLsVYakgnudlHnUO5c4kCoi2ZMEgLGiMQT5LmAzd9emm4CiKREluQWgslJjxN5GWyg6QSWMnp6irJqozd9/KmThauLSC7BuBQHImM3eJ1ipMVmK8c/NpYBCKKKK4XqKKKKEIrXcuAAkmANST2Hc1spX5tx+YfZ1/GJuQdrfZZGxYgj2DeldxsL3BoS9TUNp4jK/YJc4hxA37rXdcp0tjytj4fm3xH3A7VRcf4Vh3XxL9vMbY0IzBvYFSDHpV2eGp/F/vf+9R8ZwlXAHV8Sk9b7Agn8XpHzq/7mTIFgfxIGfikkX9P3VHw7hx6CttbKiGW2upzEaPcb8Ry5hHbN9L+vacLQAAZtNPjf/uqbY5ZLpnQFhrp4rg6ad2r0OZCNV18Y6ufaNpJH090o8W5XXEpd8Q/ePojdrYBlAP5T5yfSuVcV4FewrlbqEeTDVSPMNXf24CRvbu/7rn/AEbWs4flo3NAlwDuWa4B/M60lLDA4Zg6ytaTFqljsjo3O5AWtbyXzrZtu5hUZvQKT/QVecO5Lxl7/wAs21Pe50j6fEfpXYWwlpSQSQQYjPcn5AHWtlnAW2XMpJXQz4jxqARu3rSTHUdrulHuB+6fnxWsZoKdwvtcJO5d/R7bw7rduObtxTKwIUN2Mbkg+f0ptAr3dwCKJ6iCJEXHMiYnRq8jC2tQCSRoRnuAj36tKfjrKKMhrXDXbx9VSymsqAZXscQ3fTbntdQuEXAoQsJEVH47YwzqUtW2e60AP1hbfqWPbU9OvtVsvCbY0AIj+N/71st8GVtArH/nf+9FZRw1D+I82XWF9opKMGKFtyTcefodUq8L4RdwjG7h7ue4dCrgBGX8pA1mY1ntTBwzmi31suDe3fuQbhyqFZh3N2eoewJ968cZ4YLaSAQZH43OmvbN51Gweumx9d9j2JJMTtVFXy00EoaxultbFbbCHVuIUr5JnjNcgXGot1sR6KE74nD32xGFbVyWuWydGJknT3/r86OI8d8UFhgvs94/6jgwlxfLTTNMayG7azVzh+HodwfMdb7fXcVs/VVp1PTmXY9b/wB9aeZFSTtEjHWvsPFZptfW4XUuZI0uDdXWBsR16Jb4TwvC3kD3PG0MBbfhhYgbs3UJPptWrjnCgJa0pRAoCqCXM6TmY66x2ECRtE01Jwe0BAUgdup/716/VdvyP+9/+6nGYfBbck9VFJ2zqhNf9HJpHI+N1VYS0VtqpMkAST596kWrzIyuhh0IZfcdj6ESD6E1N/VdvyP+9/70fqu35H/e/wDerbO3Lltosl8Y3i8UE3vfb7roXCuIrftJcXZhMdwdip9QQR8qmiknlfFjD3PC2t3TpJJy3fcnZgI9wPzU6qazU0XDeW8uS+l0FYyshErfXzWaKKKhTyKKKKEIorFBoQovEcctm21xtlG3mdgo9SYA96RfEZizvBdzLe/YD0AgD2qx5h4j4t3IPgtHX1u9/koMe5PlVdVnTx5GZjufosNjldx5hTs2bv4n7IusY0Gvb/O9QjxhQctwG2Y0kaE6yJ7bE6xI+cSb+NRFzFpE5TEnXyPYVou8esfCVZwP4CRIBI7GNBvG/pFIzyPD7sfbwTFFQtdHaSO4PMf2ylrqAQZkA/UA/wBCD86Y+XMSMmTuCx99Z09qT8Mltj/wpEqF+7IAOQ5tl0buDBnURoQRVngOIO9tvAUF7issE6o2Ulh6uBpEj3r11WZWFj9xt4p2hwr4Oqa+L8p0N+Su35l3ZbZNsNGaQM3qgO/oJk6ec1I4vx1LOH8bVwQMoXdiQWEE6DQTr5ecUnHA4zYW7ix8EW7cgDT4vFj4YUiRMnQ9tfGMRet4Vbd4ZYzMs5QcoFwaqsgbyOo/Kk+JmFmjktbLAIhmJG4G/VTUcNBVW2EMEGunZp715wAC+L0tBIICwSJLHUe/9fKvfDJFpTIbNuQIOuvwrosE9q1cOIDXVntBjSZjSfkP57VhuGC9zXmyekY1+Ul2x7q18TxBCAKGljAkbCNR6GB7VuuvIIysfUKIKncAzruah8avKrWixiSR37KewifiO38orfgQptDw1jRVIA3ZQNQBME/2oLbxg3Ph6lS3Ywhv6jc7b2sPki1fAUZiB21O5Gmn+d6uOEhLqdLqY1bKwkeX8u/ppSHx7GeHeVXynoUasBrLBoPw6nUyRtWteMKj2TMMt23IWSVUsmYGPMFtt4771t34jJlbERpYa89ll8P7PwRPdV5u8SbC2guVL4pj2xL3VGZFDFYjqUA5YIPUs6ntrBqIcVAIylj0wQdxo06ehE959698Pa7dtF8UQpkhMy5QcpIt5rqAaT217GRJBrLNyATqsaFdSWIMEa6KJ0gRVXMw5jdbGCRpYA0WTTw7iFsM4cuM2qkZhGhjrGgmAI71nguIhXC/AGK5j6Ht5wTH+Gk/E8SC6nQiJ1JHbp9YOk9/nq0ctXTftorOBAI9l/DIHyqNrDpZcyFhzZhvv5K3bHb+R7fyGtbLbSs9qX+M4e/ae0uUMHuqkqxOh+IuPiAgHU6TTE6Noq+4OWR3nWdO228+lW9JUSUjC92oJ2+p9FicfoIMQlZCwWcBfMNhyAsOqCI3ogzEGa93MQqsJE9tF032JMKCTpv/ADryl1iSQJ3GxGo/iJykfLuBvoGxjgc27WE6a+CzZ7JOa6zpQAT3fELXctZgRrr5b+49Rv8AKnDl7ivjWur/AFE6X9+zD0Ya/UdqUbuMI2UA9wTqN9golv8APatuC4h4N0XR8O1wa6pvmg6yp6vbMO9TtqPjgbMItsTz6hMUkP4NI1kkocHmxA5dCn8VmvFtpEjWa90steiiiihCKqOYuKmza6T94/Snoe7R5KNfoO9Wb3IEkwKQ8bjvHum7+GMtsf8Ap7z7ser2y+VMU0XEfrsFUYvXiipy4fmOg/vgtNq3lAA2Hn/Mk+Z3moONN5jkt9AG9zQ6ROgIM6wNPOp9RuJX2S2TbAZycqj1MxM9v81p6qFmkk2AWKwmTNM3S7iee11Xjl0Wx4mY3bh3Z2GYggdIJWFBMnfaNPKPd41irZ6EVljY6RtIBGZY7b/2rF3hmMnObjBh/Mb/AAKpUaZRBJ1msrzBiEgXLVq6BH4Ardtisx7wN6xRmeXksddfWODEYxxmi6hXuYy7hruHZChJ8UKYGm2e3PVlPfTSO9M3KfFkv3S6kkZWzASxzeHcBYL8WYgCR3I03qPYxyXiJs4i03mVzLtGjaOJ8/6gxV1wfl7CqXYCdFJKeKh0zhfgIbYkR5ADsKfhMrnAvabdUlekaSyFwzdL3+Sqk4TiCF/4a5LQ4JvWsxEJEoTIIjXcy1a+c7bfZrSMrK3hMuVyJBzEa5SQd/MyD27Tsdw6MRKj7oFQCXv5spy+J1F8wMzoCPY1q5h4QjouQMstlLM11iNGj/UYkCdNP7U22zswjGuwTcr2syPqXdwd4+CWeFcyENDkAAQup1OoAKjQ6R338xVlwzCAeKSWnskZSInV9MokREGOqq63wI4e8HZTetAGcqgnUQcyd4BJkT29q9qmF3S4bRzAQtxki2BbBuHNrmBznLAmqmroXPcXO0cbX9FcsZQz5JKJ2Zo1uNfuPVeeJFytt3DKFI+JHhcykD70/FJg9j59qxd5mNoWXg/dgCVAyuEkCGb4j1BZ/wAGu21trslvHXKIlnuMT0T0a5G1fQ+XpJmYvgD4u0EvfdKqwDALltJbLsgYgEqZOnapIaDOQALor6mlo489Q4AWNr6b9BuUnYvitzE3wbh+NtgPhSQWyg7wPr86beFcDwylLgd7mRwPDZFXUglScrEMNJjXbXuKrk/R6thbtwXDcZUJSVjLBBYnX8oOvqas+WeCnE3fCU5FP3jEEEqQvxaHecqwY0YxtNNVNO+NwBGpWfw6vhqo3OidoDZdCwmFW5bkgFTpBUajyIIgj5Uj81cni2puWVORNWtgnMBOhVjo6j8pkgdyBFPfDrdxF8K5o4/ENQw8/eqDmIXXZ7Vu2bhggdhJG8baebGPaly4iwIT7BdxIP8Apc1GGw41uo12ezk5R/yiCTTnw7FBbYS0qWlI0CDUzuST1NvGunsBSNxmzcwzG1dEPbhG9SABM91Igg+tXnKfFWbC5lQFbd3K5/8AcuZM3tqAa9bI5oOmykkY0uFjum67eV7ikTKqR21mNfkP80rItkHN3XbeSNdDqBPb5epqBbxiORljTXyPbbtGn/xVhau5EQsYDTlP5lB/oT/SffkVrXRuE0d7aj10VRX4XLx2zU8pbewI8Bc/7Xlb2pJAKsImGAgxOaZCzprGse9e7uNbQDtrlgk+4mF9p8jtFa8TeOWUOXWZgTE7a7V5uYs5cyifPce5BiY/tXLoGNcRZ2XKHDXfzScdXLJG112Zi8sOmx8OqmNilJUGdpHS8RpOoB9NjFYvb7R7x6+WlR1uDICB3zAtJht+3fU6aAknzrYrkjq3GmgAHy1Jj31qxwjjCYXuW257C6pe0nwxpjlyh9+W5sbFMHKnEtDYY6oJt+tvy91Jj2K0yiudh2VldPjQ5l8vIqfQiQff0p74dj1vW1ddmE67g9wfUGQfarOrhyOzDYqbAcR+KgyOPebp6cipVFYopNaFLPNnEZAsLu4m4fK3+X3ciPYN6VRRTpiOA2LjF3tIzGJYjUwIGvtWr9mMN+5T6U/BUsibayy+KYLNXy5+IABsLFKEUMk6ETTf+zOG/cp9KP2Yw37lPpU3xrDyVYOyso2lHsUoBe2sf5/nyoC+lN/7M4b9yn0o/ZjDfuU+lcCqhbs36Lt3Zqpd+aa/v/KUMtZfG3FTILVp1merMCT2mKbv2Yw37lPpR+zOG/cp9KJKmKQWcCp6PAaqjk4kUoB8lzvFvi2PTbsIP+cn+tbMOMRkZGW0M0Sy5gQAQdNfSugfszhv3KfSqzmLh9jDYd7q4a3cyCSvUNBvGVWM/KNdSAKgYafMMrdVZyU2JyNLXTix8FRgV5e0DuoPuJqws8U4Y2gRS2gypbdzmIJKrkBzxBBI8q9pxPhTfCLbExCqjljPh5QFAkk+IsaayfIw66cHdh9lSx9m6iM3ZPbyuP3VcqRsI9hRl9Kn2+LcJYwPDHw6sjgDMQFksAAZImdu8VIw9/hty8LKLba4SwACtuC8iYj8DR5ge1HxGX9BHouX9mZ5Dd01z43VfYxjp8Jj5A/1FS8Pxx1/CpHkBl//AJrfj24dYcpctqpABJ8NyokOVlwMoJCNAJkx615wN/ht5/DtItxpIOW25AgAkswEKNQJOkyNwaidLG8Ziw+acp8GrafSOosOmtkp2+KYxb5LXXLRmyzKakwMuwESQN9PenDgfFrpyC6sl2MFVjYEksBpG2tZxeI4fhrpVlVbiJ4hCo5YIZGbpB00j3IHcV7fmjBdWZspAYFSlxWgFg4ywDplJPkNTAINUraSRrw5pJHktuanPFle0X6hLvPvJ+Hx1xLj3mtOoysEUMWX8M6iCNdddD6CvXLGAscPsvasI9zxGzO10gljEDRQAAB296srfEeFnN0opUFir23VoETCsASddgJq+HLWG/cp9KsQ2GP8zSqCoixCXRkoaPAa+6ULlpC2YWrSn0tjznY6V5xNrxPjGb6/1FOD8uYUCTZtx7VDTAYFraXBaQpcKqjBTBLGF+RPfbUVM2aBo0Z8gqeXBa+UgvqSbef8pbW0AAI0HaKy6SO49RoR7GnD9mcN+5T6Vn9mcN+5T6V2auIixalW9mahpzCbXfnuk5bcCP7/ANTvWYpv/ZjDfuU+lZ/ZnDfuU+ldCtjAsAuHdlpnkl0oJ8ik+KseXMf4V3wz8F06el2P6MB9QPzVf/szhv3KfSheWsMCD4KSCCNO4IIPyIn5VHLVRyNLSE9h+Az0UwlbIPEWOoVkDRWRRVctaiis0UIRRRRQhFFFFCEUUUUIS7zPzZ9jKjwbl4srt0DbKOmdNAx0ntBNLvFudLN3S7g2uqpaAGOZRNxW8RQBkBCEkEnpIJHauhZaMtTskY0C7dfNeELl2P4nhTdUfZUQC60jxSqlh4lv7zp+7XV3GX4hBjWpA43hmEfq49ugaXAzGwwOUAZVLMoV5ElNgK6JewaMVLKCUbMs9mgrI9YJHzrblqU1DbDQ+5Xlly3EcVwOVmbhjRIEkQIVRA/hIATTbXU6VMw3E8I9+0lrBOudgocHw5TMrHoO8F2zDfLOsGK6NloyivDUAi1j/wBiiy5txTi2HN7FXbmFa6QHWbjZUbwj4OS306llZmmO5AO8R73M2DlvCwgOUqFa1cC5lJcQ5gZVPgABdZzrtNdRy1rt4VFjKqiAFEACFGyiNgPKhs7ANWn3KLFc35g43YvF8+CcswEXEMuyJ4xKnphVPgsp1Ih58qsOXXw+Jv3EbD+GERrdtHMhvFLnEFTEszZQGaToANCSKfMteTZEhoEgEA9wDEifIwPoK8M4y5QLepRZc64jxHCl7zfYVd7THK2YjxBF1muocpGUBCM0Hq021Oy/zu62zasWTaFthb8W6wOUAXCxaQYZinSWBnOD3g9DijKKOO3m2/qUWUDB2/GwqC4H+8tLnDwH6lGYNlgBtdYjWvGG5etIsAH4lcksZLK+cE9vi1gAVZ1mlrnkulgVmsRWa8QsUVmKxQhZorFZoQiiii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2" name="Picture 10" descr="Здоровое питание школьников"/>
          <p:cNvPicPr>
            <a:picLocks noChangeAspect="1" noChangeArrowheads="1"/>
          </p:cNvPicPr>
          <p:nvPr/>
        </p:nvPicPr>
        <p:blipFill>
          <a:blip r:embed="rId2"/>
          <a:srcRect/>
          <a:stretch>
            <a:fillRect/>
          </a:stretch>
        </p:blipFill>
        <p:spPr bwMode="auto">
          <a:xfrm>
            <a:off x="857224" y="285728"/>
            <a:ext cx="7572428" cy="6286544"/>
          </a:xfrm>
          <a:prstGeom prst="rect">
            <a:avLst/>
          </a:prstGeom>
          <a:noFill/>
          <a:ln>
            <a:solidFill>
              <a:srgbClr val="00206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1"/>
            <a:ext cx="7772400" cy="714380"/>
          </a:xfrm>
          <a:prstGeom prst="ribbon">
            <a:avLst/>
          </a:prstGeom>
          <a:solidFill>
            <a:schemeClr val="accent5">
              <a:lumMod val="40000"/>
              <a:lumOff val="60000"/>
            </a:schemeClr>
          </a:solidFill>
          <a:ln>
            <a:solidFill>
              <a:srgbClr val="002060"/>
            </a:solidFill>
          </a:ln>
        </p:spPr>
        <p:txBody>
          <a:bodyPr>
            <a:normAutofit/>
          </a:bodyPr>
          <a:lstStyle/>
          <a:p>
            <a:pPr algn="ctr"/>
            <a:r>
              <a:rPr lang="ru-RU" sz="3200" b="0" dirty="0" smtClean="0">
                <a:solidFill>
                  <a:srgbClr val="002060"/>
                </a:solidFill>
                <a:latin typeface="Times New Roman" pitchFamily="18" charset="0"/>
                <a:cs typeface="Times New Roman" pitchFamily="18" charset="0"/>
              </a:rPr>
              <a:t>СЕКРЕТ ЗДОРОВЬЯ</a:t>
            </a:r>
            <a:endParaRPr lang="ru-RU" sz="3200" b="0" dirty="0">
              <a:solidFill>
                <a:srgbClr val="002060"/>
              </a:solidFill>
              <a:latin typeface="Times New Roman" pitchFamily="18" charset="0"/>
              <a:cs typeface="Times New Roman" pitchFamily="18" charset="0"/>
            </a:endParaRPr>
          </a:p>
        </p:txBody>
      </p:sp>
      <p:sp>
        <p:nvSpPr>
          <p:cNvPr id="3" name="Текст 2"/>
          <p:cNvSpPr>
            <a:spLocks noGrp="1"/>
          </p:cNvSpPr>
          <p:nvPr>
            <p:ph type="body" idx="1"/>
          </p:nvPr>
        </p:nvSpPr>
        <p:spPr>
          <a:xfrm>
            <a:off x="1785918" y="1071546"/>
            <a:ext cx="7143800" cy="5572164"/>
          </a:xfrm>
          <a:solidFill>
            <a:schemeClr val="accent5">
              <a:lumMod val="40000"/>
              <a:lumOff val="60000"/>
            </a:schemeClr>
          </a:solidFill>
          <a:ln>
            <a:noFill/>
          </a:ln>
          <a:effectLst>
            <a:softEdge rad="317500"/>
          </a:effectLst>
        </p:spPr>
        <p:txBody>
          <a:bodyPr>
            <a:normAutofit fontScale="40000" lnSpcReduction="20000"/>
          </a:bodyPr>
          <a:lstStyle/>
          <a:p>
            <a:pPr algn="ctr"/>
            <a:r>
              <a:rPr lang="ru-RU" sz="6000" i="1" dirty="0" smtClean="0">
                <a:solidFill>
                  <a:srgbClr val="C00000"/>
                </a:solidFill>
                <a:latin typeface="Times New Roman" pitchFamily="18" charset="0"/>
                <a:cs typeface="Times New Roman" pitchFamily="18" charset="0"/>
              </a:rPr>
              <a:t>«Ты счастлив завтра – если думаешь о здоровье сегодня!»</a:t>
            </a:r>
          </a:p>
          <a:p>
            <a:pPr algn="ctr"/>
            <a:endParaRPr lang="ru-RU" sz="6000" i="1" dirty="0" smtClean="0">
              <a:solidFill>
                <a:srgbClr val="C00000"/>
              </a:solidFill>
              <a:latin typeface="Times New Roman" pitchFamily="18" charset="0"/>
              <a:cs typeface="Times New Roman" pitchFamily="18" charset="0"/>
            </a:endParaRPr>
          </a:p>
          <a:p>
            <a:r>
              <a:rPr lang="ru-RU" sz="4500" dirty="0" smtClean="0">
                <a:solidFill>
                  <a:srgbClr val="002060"/>
                </a:solidFill>
                <a:latin typeface="Times New Roman" pitchFamily="18" charset="0"/>
                <a:cs typeface="Times New Roman" pitchFamily="18" charset="0"/>
              </a:rPr>
              <a:t>Актуальность </a:t>
            </a:r>
            <a:r>
              <a:rPr lang="ru-RU" sz="4500" dirty="0">
                <a:solidFill>
                  <a:srgbClr val="002060"/>
                </a:solidFill>
                <a:latin typeface="Times New Roman" pitchFamily="18" charset="0"/>
                <a:cs typeface="Times New Roman" pitchFamily="18" charset="0"/>
              </a:rPr>
              <a:t>здорового образа жизни вызвана возрастанием и изменением характера нагрузок на организм человека в связи с усложнением общественной жизни, увеличением рисков техногенного, экологического, психологического, политического и военного характеров, провоцирующих негативные сдвиги в состоянии </a:t>
            </a:r>
            <a:r>
              <a:rPr lang="ru-RU" sz="4500" dirty="0" smtClean="0">
                <a:solidFill>
                  <a:srgbClr val="002060"/>
                </a:solidFill>
                <a:latin typeface="Times New Roman" pitchFamily="18" charset="0"/>
                <a:cs typeface="Times New Roman" pitchFamily="18" charset="0"/>
              </a:rPr>
              <a:t>здоровья. Современный </a:t>
            </a:r>
            <a:r>
              <a:rPr lang="ru-RU" sz="4500" dirty="0">
                <a:solidFill>
                  <a:srgbClr val="002060"/>
                </a:solidFill>
                <a:latin typeface="Times New Roman" pitchFamily="18" charset="0"/>
                <a:cs typeface="Times New Roman" pitchFamily="18" charset="0"/>
              </a:rPr>
              <a:t>человек стал меньше двигаться, потреблять большее количество пищи, подвергаться постоянным </a:t>
            </a:r>
            <a:r>
              <a:rPr lang="ru-RU" sz="4500" dirty="0" smtClean="0">
                <a:solidFill>
                  <a:srgbClr val="002060"/>
                </a:solidFill>
                <a:latin typeface="Times New Roman" pitchFamily="18" charset="0"/>
                <a:cs typeface="Times New Roman" pitchFamily="18" charset="0"/>
              </a:rPr>
              <a:t>стрессам. Количество </a:t>
            </a:r>
            <a:r>
              <a:rPr lang="ru-RU" sz="4500" dirty="0">
                <a:solidFill>
                  <a:srgbClr val="002060"/>
                </a:solidFill>
                <a:latin typeface="Times New Roman" pitchFamily="18" charset="0"/>
                <a:cs typeface="Times New Roman" pitchFamily="18" charset="0"/>
              </a:rPr>
              <a:t>заболеваний, предрасположенность к которым передаётся по наследству, с каждым годом выявляется всё больше и больше. </a:t>
            </a:r>
            <a:endParaRPr lang="ru-RU" sz="4500" dirty="0" smtClean="0">
              <a:solidFill>
                <a:srgbClr val="002060"/>
              </a:solidFill>
              <a:latin typeface="Times New Roman" pitchFamily="18" charset="0"/>
              <a:cs typeface="Times New Roman" pitchFamily="18" charset="0"/>
            </a:endParaRPr>
          </a:p>
          <a:p>
            <a:r>
              <a:rPr lang="ru-RU" sz="4500" i="1" u="sng" dirty="0" smtClean="0">
                <a:solidFill>
                  <a:srgbClr val="002060"/>
                </a:solidFill>
                <a:latin typeface="Times New Roman" pitchFamily="18" charset="0"/>
                <a:cs typeface="Times New Roman" pitchFamily="18" charset="0"/>
              </a:rPr>
              <a:t>Как</a:t>
            </a:r>
            <a:r>
              <a:rPr lang="ru-RU" sz="4500" i="1" u="sng" dirty="0">
                <a:solidFill>
                  <a:srgbClr val="002060"/>
                </a:solidFill>
                <a:latin typeface="Times New Roman" pitchFamily="18" charset="0"/>
                <a:cs typeface="Times New Roman" pitchFamily="18" charset="0"/>
              </a:rPr>
              <a:t> же при этом </a:t>
            </a:r>
            <a:r>
              <a:rPr lang="ru-RU" sz="4500" b="1" i="1" u="sng" dirty="0">
                <a:solidFill>
                  <a:schemeClr val="accent2">
                    <a:lumMod val="50000"/>
                  </a:schemeClr>
                </a:solidFill>
                <a:latin typeface="Times New Roman" pitchFamily="18" charset="0"/>
                <a:cs typeface="Times New Roman" pitchFamily="18" charset="0"/>
              </a:rPr>
              <a:t>оставаться здоровым</a:t>
            </a:r>
            <a:r>
              <a:rPr lang="ru-RU" sz="4500" i="1" u="sng" dirty="0">
                <a:solidFill>
                  <a:srgbClr val="002060"/>
                </a:solidFill>
                <a:latin typeface="Times New Roman" pitchFamily="18" charset="0"/>
                <a:cs typeface="Times New Roman" pitchFamily="18" charset="0"/>
              </a:rPr>
              <a:t> и</a:t>
            </a:r>
            <a:r>
              <a:rPr lang="ru-RU" sz="4500" i="1" u="sng" dirty="0">
                <a:solidFill>
                  <a:schemeClr val="accent2">
                    <a:lumMod val="50000"/>
                  </a:schemeClr>
                </a:solidFill>
                <a:latin typeface="Times New Roman" pitchFamily="18" charset="0"/>
                <a:cs typeface="Times New Roman" pitchFamily="18" charset="0"/>
              </a:rPr>
              <a:t> </a:t>
            </a:r>
            <a:r>
              <a:rPr lang="ru-RU" sz="4500" b="1" i="1" u="sng" dirty="0">
                <a:solidFill>
                  <a:schemeClr val="accent2">
                    <a:lumMod val="50000"/>
                  </a:schemeClr>
                </a:solidFill>
                <a:latin typeface="Times New Roman" pitchFamily="18" charset="0"/>
                <a:cs typeface="Times New Roman" pitchFamily="18" charset="0"/>
              </a:rPr>
              <a:t>прожить долгую </a:t>
            </a:r>
            <a:r>
              <a:rPr lang="ru-RU" sz="4500" b="1" i="1" u="sng" dirty="0" smtClean="0">
                <a:solidFill>
                  <a:schemeClr val="accent2">
                    <a:lumMod val="50000"/>
                  </a:schemeClr>
                </a:solidFill>
                <a:latin typeface="Times New Roman" pitchFamily="18" charset="0"/>
                <a:cs typeface="Times New Roman" pitchFamily="18" charset="0"/>
              </a:rPr>
              <a:t>и активную жизнь? </a:t>
            </a:r>
            <a:endParaRPr lang="ru-RU" sz="4500" i="1" u="sng" dirty="0" smtClean="0">
              <a:solidFill>
                <a:schemeClr val="accent2">
                  <a:lumMod val="50000"/>
                </a:schemeClr>
              </a:solidFill>
              <a:latin typeface="Times New Roman" pitchFamily="18" charset="0"/>
              <a:cs typeface="Times New Roman" pitchFamily="18" charset="0"/>
            </a:endParaRPr>
          </a:p>
          <a:p>
            <a:r>
              <a:rPr lang="ru-RU" sz="4500" dirty="0" smtClean="0">
                <a:solidFill>
                  <a:srgbClr val="002060"/>
                </a:solidFill>
                <a:latin typeface="Times New Roman" pitchFamily="18" charset="0"/>
                <a:cs typeface="Times New Roman" pitchFamily="18" charset="0"/>
              </a:rPr>
              <a:t> </a:t>
            </a:r>
            <a:r>
              <a:rPr lang="ru-RU" sz="4500" dirty="0">
                <a:solidFill>
                  <a:srgbClr val="002060"/>
                </a:solidFill>
                <a:latin typeface="Times New Roman" pitchFamily="18" charset="0"/>
                <a:cs typeface="Times New Roman" pitchFamily="18" charset="0"/>
              </a:rPr>
              <a:t>Генетика, экология, стрессы, несомненно оказывают влияние на самочувствие человека, но </a:t>
            </a:r>
            <a:r>
              <a:rPr lang="ru-RU" sz="4500" b="1" dirty="0">
                <a:solidFill>
                  <a:schemeClr val="accent2">
                    <a:lumMod val="50000"/>
                  </a:schemeClr>
                </a:solidFill>
                <a:latin typeface="Times New Roman" pitchFamily="18" charset="0"/>
                <a:cs typeface="Times New Roman" pitchFamily="18" charset="0"/>
              </a:rPr>
              <a:t>решающую роль</a:t>
            </a:r>
            <a:r>
              <a:rPr lang="ru-RU" sz="4500" b="1" dirty="0">
                <a:solidFill>
                  <a:srgbClr val="002060"/>
                </a:solidFill>
                <a:latin typeface="Times New Roman" pitchFamily="18" charset="0"/>
                <a:cs typeface="Times New Roman" pitchFamily="18" charset="0"/>
              </a:rPr>
              <a:t> </a:t>
            </a:r>
            <a:r>
              <a:rPr lang="ru-RU" sz="4500" dirty="0">
                <a:solidFill>
                  <a:srgbClr val="002060"/>
                </a:solidFill>
                <a:latin typeface="Times New Roman" pitchFamily="18" charset="0"/>
                <a:cs typeface="Times New Roman" pitchFamily="18" charset="0"/>
              </a:rPr>
              <a:t>здесь</a:t>
            </a:r>
            <a:r>
              <a:rPr lang="ru-RU" sz="4500" b="1" dirty="0">
                <a:solidFill>
                  <a:srgbClr val="002060"/>
                </a:solidFill>
                <a:latin typeface="Times New Roman" pitchFamily="18" charset="0"/>
                <a:cs typeface="Times New Roman" pitchFamily="18" charset="0"/>
              </a:rPr>
              <a:t> </a:t>
            </a:r>
            <a:r>
              <a:rPr lang="ru-RU" sz="4500" b="1" dirty="0" smtClean="0">
                <a:solidFill>
                  <a:srgbClr val="C00000"/>
                </a:solidFill>
                <a:latin typeface="Times New Roman" pitchFamily="18" charset="0"/>
                <a:cs typeface="Times New Roman" pitchFamily="18" charset="0"/>
              </a:rPr>
              <a:t>играет образ жизни</a:t>
            </a:r>
            <a:r>
              <a:rPr lang="ru-RU" sz="4500" dirty="0" smtClean="0">
                <a:solidFill>
                  <a:srgbClr val="C00000"/>
                </a:solidFill>
                <a:latin typeface="Times New Roman" pitchFamily="18" charset="0"/>
                <a:cs typeface="Times New Roman" pitchFamily="18" charset="0"/>
              </a:rPr>
              <a:t>. </a:t>
            </a:r>
            <a:r>
              <a:rPr lang="ru-RU" sz="4500" i="1" u="sng" dirty="0" smtClean="0">
                <a:solidFill>
                  <a:srgbClr val="002060"/>
                </a:solidFill>
                <a:latin typeface="Times New Roman" pitchFamily="18" charset="0"/>
                <a:cs typeface="Times New Roman" pitchFamily="18" charset="0"/>
              </a:rPr>
              <a:t>Что</a:t>
            </a:r>
            <a:r>
              <a:rPr lang="ru-RU" sz="4500" i="1" u="sng" dirty="0">
                <a:solidFill>
                  <a:srgbClr val="002060"/>
                </a:solidFill>
                <a:latin typeface="Times New Roman" pitchFamily="18" charset="0"/>
                <a:cs typeface="Times New Roman" pitchFamily="18" charset="0"/>
              </a:rPr>
              <a:t> же понимается под </a:t>
            </a:r>
            <a:r>
              <a:rPr lang="ru-RU" sz="4500" b="1" i="1" u="sng" dirty="0">
                <a:solidFill>
                  <a:srgbClr val="C00000"/>
                </a:solidFill>
                <a:latin typeface="Times New Roman" pitchFamily="18" charset="0"/>
                <a:cs typeface="Times New Roman" pitchFamily="18" charset="0"/>
              </a:rPr>
              <a:t>здоровым образом жизни</a:t>
            </a:r>
            <a:r>
              <a:rPr lang="ru-RU" sz="4500" i="1" u="sng" dirty="0">
                <a:solidFill>
                  <a:srgbClr val="002060"/>
                </a:solidFill>
                <a:latin typeface="Times New Roman" pitchFamily="18" charset="0"/>
                <a:cs typeface="Times New Roman" pitchFamily="18" charset="0"/>
              </a:rPr>
              <a:t>, о котором сейчас так много </a:t>
            </a:r>
            <a:r>
              <a:rPr lang="ru-RU" sz="4500" i="1" u="sng" dirty="0" smtClean="0">
                <a:solidFill>
                  <a:srgbClr val="002060"/>
                </a:solidFill>
                <a:latin typeface="Times New Roman" pitchFamily="18" charset="0"/>
                <a:cs typeface="Times New Roman" pitchFamily="18" charset="0"/>
              </a:rPr>
              <a:t>говорят и из чего он складывается? </a:t>
            </a:r>
            <a:r>
              <a:rPr lang="ru-RU" sz="3200" dirty="0" smtClean="0">
                <a:solidFill>
                  <a:srgbClr val="002060"/>
                </a:solidFill>
                <a:latin typeface="Times New Roman" pitchFamily="18" charset="0"/>
                <a:cs typeface="Times New Roman" pitchFamily="18" charset="0"/>
              </a:rPr>
              <a:t/>
            </a:r>
            <a:br>
              <a:rPr lang="ru-RU" sz="3200" dirty="0" smtClean="0">
                <a:solidFill>
                  <a:srgbClr val="002060"/>
                </a:solidFill>
                <a:latin typeface="Times New Roman" pitchFamily="18" charset="0"/>
                <a:cs typeface="Times New Roman" pitchFamily="18" charset="0"/>
              </a:rPr>
            </a:br>
            <a:endParaRPr lang="ru-RU" sz="3200" dirty="0" smtClean="0">
              <a:solidFill>
                <a:srgbClr val="002060"/>
              </a:solidFill>
              <a:latin typeface="Times New Roman" pitchFamily="18" charset="0"/>
              <a:cs typeface="Times New Roman" pitchFamily="18" charset="0"/>
            </a:endParaRPr>
          </a:p>
          <a:p>
            <a:r>
              <a:rPr lang="ru-RU" sz="3200" dirty="0"/>
              <a:t/>
            </a:r>
            <a:br>
              <a:rPr lang="ru-RU" sz="32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endParaRPr lang="ru-RU" sz="2400" dirty="0">
              <a:solidFill>
                <a:srgbClr val="002060"/>
              </a:solidFill>
              <a:latin typeface="Times New Roman" pitchFamily="18" charset="0"/>
              <a:cs typeface="Times New Roman" pitchFamily="18" charset="0"/>
            </a:endParaRPr>
          </a:p>
        </p:txBody>
      </p:sp>
      <p:pic>
        <p:nvPicPr>
          <p:cNvPr id="4" name="Рисунок 3" descr="images (6).jpg"/>
          <p:cNvPicPr>
            <a:picLocks noChangeAspect="1"/>
          </p:cNvPicPr>
          <p:nvPr/>
        </p:nvPicPr>
        <p:blipFill>
          <a:blip r:embed="rId2"/>
          <a:stretch>
            <a:fillRect/>
          </a:stretch>
        </p:blipFill>
        <p:spPr>
          <a:xfrm>
            <a:off x="142844" y="4143380"/>
            <a:ext cx="1571636" cy="2143140"/>
          </a:xfrm>
          <a:prstGeom prst="rect">
            <a:avLst/>
          </a:prstGeom>
          <a:effectLst>
            <a:softEdge rad="127000"/>
          </a:effectLst>
        </p:spPr>
      </p:pic>
      <p:pic>
        <p:nvPicPr>
          <p:cNvPr id="5" name="Рисунок 4" descr="images (1).jpg"/>
          <p:cNvPicPr>
            <a:picLocks noChangeAspect="1"/>
          </p:cNvPicPr>
          <p:nvPr/>
        </p:nvPicPr>
        <p:blipFill>
          <a:blip r:embed="rId3"/>
          <a:stretch>
            <a:fillRect/>
          </a:stretch>
        </p:blipFill>
        <p:spPr>
          <a:xfrm>
            <a:off x="142844" y="1285860"/>
            <a:ext cx="1571636" cy="2143140"/>
          </a:xfrm>
          <a:prstGeom prst="rect">
            <a:avLst/>
          </a:prstGeom>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142852"/>
            <a:ext cx="6215106" cy="6429420"/>
          </a:xfrm>
          <a:solidFill>
            <a:schemeClr val="accent5">
              <a:lumMod val="20000"/>
              <a:lumOff val="80000"/>
            </a:schemeClr>
          </a:solidFill>
          <a:effectLst>
            <a:softEdge rad="317500"/>
          </a:effectLst>
        </p:spPr>
        <p:txBody>
          <a:bodyPr>
            <a:normAutofit fontScale="90000"/>
          </a:bodyPr>
          <a:lstStyle/>
          <a:p>
            <a:pPr algn="l"/>
            <a:r>
              <a:rPr lang="ru-RU" sz="3200" u="sng" dirty="0" smtClean="0">
                <a:solidFill>
                  <a:srgbClr val="C00000"/>
                </a:solidFill>
                <a:latin typeface="Georgia" pitchFamily="18" charset="0"/>
              </a:rPr>
              <a:t>10 правил здорового питания</a:t>
            </a:r>
            <a:r>
              <a:rPr lang="ru-RU" sz="3200" dirty="0" smtClean="0">
                <a:solidFill>
                  <a:srgbClr val="C00000"/>
                </a:solidFill>
                <a:latin typeface="Georgia" pitchFamily="18" charset="0"/>
              </a:rPr>
              <a:t>:</a:t>
            </a:r>
            <a:r>
              <a:rPr lang="ru-RU" sz="3200" u="sng" dirty="0" smtClean="0">
                <a:solidFill>
                  <a:srgbClr val="C00000"/>
                </a:solidFill>
                <a:latin typeface="Georgia" pitchFamily="18" charset="0"/>
              </a:rPr>
              <a:t/>
            </a:r>
            <a:br>
              <a:rPr lang="ru-RU" sz="3200" u="sng" dirty="0" smtClean="0">
                <a:solidFill>
                  <a:srgbClr val="C00000"/>
                </a:solidFill>
                <a:latin typeface="Georgia" pitchFamily="18" charset="0"/>
              </a:rPr>
            </a:br>
            <a:r>
              <a:rPr lang="ru-RU" sz="2400" dirty="0" smtClean="0">
                <a:solidFill>
                  <a:srgbClr val="FF0000"/>
                </a:solidFill>
                <a:latin typeface="Georgia" pitchFamily="18" charset="0"/>
              </a:rPr>
              <a:t>1. </a:t>
            </a:r>
            <a:r>
              <a:rPr lang="ru-RU" sz="2400" dirty="0" smtClean="0">
                <a:solidFill>
                  <a:srgbClr val="002060"/>
                </a:solidFill>
                <a:latin typeface="Georgia" pitchFamily="18" charset="0"/>
              </a:rPr>
              <a:t>Следует потреблять разнообразные продукты.</a:t>
            </a:r>
            <a:br>
              <a:rPr lang="ru-RU" sz="2400" dirty="0" smtClean="0">
                <a:solidFill>
                  <a:srgbClr val="002060"/>
                </a:solidFill>
                <a:latin typeface="Georgia" pitchFamily="18" charset="0"/>
              </a:rPr>
            </a:br>
            <a:r>
              <a:rPr lang="ru-RU" sz="2400" dirty="0" smtClean="0">
                <a:solidFill>
                  <a:srgbClr val="FF0000"/>
                </a:solidFill>
                <a:latin typeface="Georgia" pitchFamily="18" charset="0"/>
              </a:rPr>
              <a:t>2. </a:t>
            </a:r>
            <a:r>
              <a:rPr lang="ru-RU" sz="2400" dirty="0" smtClean="0">
                <a:solidFill>
                  <a:srgbClr val="002060"/>
                </a:solidFill>
                <a:latin typeface="Georgia" pitchFamily="18" charset="0"/>
              </a:rPr>
              <a:t>При каждом приёме пищи следует есть любые из перечисленных продуктов: </a:t>
            </a:r>
            <a:r>
              <a:rPr lang="ru-RU" sz="2400" dirty="0" smtClean="0">
                <a:solidFill>
                  <a:srgbClr val="FF0000"/>
                </a:solidFill>
                <a:latin typeface="Georgia" pitchFamily="18" charset="0"/>
              </a:rPr>
              <a:t>хлеб, крупяные и макаронные изделия, рис, картофель</a:t>
            </a:r>
            <a:r>
              <a:rPr lang="ru-RU" sz="2400" dirty="0" smtClean="0">
                <a:solidFill>
                  <a:srgbClr val="002060"/>
                </a:solidFill>
                <a:latin typeface="Georgia" pitchFamily="18" charset="0"/>
              </a:rPr>
              <a:t>.</a:t>
            </a:r>
            <a:br>
              <a:rPr lang="ru-RU" sz="2400" dirty="0" smtClean="0">
                <a:solidFill>
                  <a:srgbClr val="002060"/>
                </a:solidFill>
                <a:latin typeface="Georgia" pitchFamily="18" charset="0"/>
              </a:rPr>
            </a:br>
            <a:r>
              <a:rPr lang="ru-RU" sz="2400" dirty="0" smtClean="0">
                <a:solidFill>
                  <a:srgbClr val="FF0000"/>
                </a:solidFill>
                <a:latin typeface="Georgia" pitchFamily="18" charset="0"/>
              </a:rPr>
              <a:t>3. </a:t>
            </a:r>
            <a:r>
              <a:rPr lang="ru-RU" sz="2400" dirty="0" smtClean="0">
                <a:solidFill>
                  <a:srgbClr val="002060"/>
                </a:solidFill>
                <a:latin typeface="Georgia" pitchFamily="18" charset="0"/>
              </a:rPr>
              <a:t>Несколько раз в день следует есть разнообразные овощи и фрукты (</a:t>
            </a:r>
            <a:r>
              <a:rPr lang="ru-RU" sz="2400" dirty="0" smtClean="0">
                <a:solidFill>
                  <a:srgbClr val="FF0000"/>
                </a:solidFill>
                <a:latin typeface="Georgia" pitchFamily="18" charset="0"/>
              </a:rPr>
              <a:t>более 500 г в день</a:t>
            </a:r>
            <a:r>
              <a:rPr lang="ru-RU" sz="2400" dirty="0" smtClean="0">
                <a:solidFill>
                  <a:srgbClr val="002060"/>
                </a:solidFill>
                <a:latin typeface="Georgia" pitchFamily="18" charset="0"/>
              </a:rPr>
              <a:t>).</a:t>
            </a:r>
            <a:br>
              <a:rPr lang="ru-RU" sz="2400" dirty="0" smtClean="0">
                <a:solidFill>
                  <a:srgbClr val="002060"/>
                </a:solidFill>
                <a:latin typeface="Georgia" pitchFamily="18" charset="0"/>
              </a:rPr>
            </a:br>
            <a:r>
              <a:rPr lang="ru-RU" sz="2400" dirty="0" smtClean="0">
                <a:solidFill>
                  <a:srgbClr val="FF0000"/>
                </a:solidFill>
                <a:latin typeface="Georgia" pitchFamily="18" charset="0"/>
              </a:rPr>
              <a:t>4. </a:t>
            </a:r>
            <a:r>
              <a:rPr lang="ru-RU" sz="2400" dirty="0" smtClean="0">
                <a:solidFill>
                  <a:srgbClr val="002060"/>
                </a:solidFill>
                <a:latin typeface="Georgia" pitchFamily="18" charset="0"/>
              </a:rPr>
              <a:t>Следует ежедневно потреблять молоко и молочные продукты с низким содержанием жира и соли (</a:t>
            </a:r>
            <a:r>
              <a:rPr lang="ru-RU" sz="2400" dirty="0" smtClean="0">
                <a:solidFill>
                  <a:srgbClr val="FF0000"/>
                </a:solidFill>
                <a:latin typeface="Georgia" pitchFamily="18" charset="0"/>
              </a:rPr>
              <a:t>кефир, кислое молоко, сыр, йогурт</a:t>
            </a:r>
            <a:r>
              <a:rPr lang="ru-RU" sz="2400" dirty="0" smtClean="0">
                <a:solidFill>
                  <a:srgbClr val="002060"/>
                </a:solidFill>
                <a:latin typeface="Georgia" pitchFamily="18" charset="0"/>
              </a:rPr>
              <a:t>).</a:t>
            </a:r>
            <a:br>
              <a:rPr lang="ru-RU" sz="2400" dirty="0" smtClean="0">
                <a:solidFill>
                  <a:srgbClr val="002060"/>
                </a:solidFill>
                <a:latin typeface="Georgia" pitchFamily="18" charset="0"/>
              </a:rPr>
            </a:br>
            <a:r>
              <a:rPr lang="ru-RU" sz="2400" dirty="0" smtClean="0">
                <a:solidFill>
                  <a:srgbClr val="FF0000"/>
                </a:solidFill>
                <a:latin typeface="Georgia" pitchFamily="18" charset="0"/>
              </a:rPr>
              <a:t>5. </a:t>
            </a:r>
            <a:r>
              <a:rPr lang="ru-RU" sz="2400" dirty="0" smtClean="0">
                <a:solidFill>
                  <a:srgbClr val="002060"/>
                </a:solidFill>
                <a:latin typeface="Georgia" pitchFamily="18" charset="0"/>
              </a:rPr>
              <a:t>Рекомендуется </a:t>
            </a:r>
            <a:r>
              <a:rPr lang="ru-RU" sz="2400" u="sng" dirty="0" smtClean="0">
                <a:solidFill>
                  <a:srgbClr val="002060"/>
                </a:solidFill>
                <a:latin typeface="Georgia" pitchFamily="18" charset="0"/>
              </a:rPr>
              <a:t>заменять мясо и мясные продукты с высоким содержанием жира на</a:t>
            </a:r>
            <a:r>
              <a:rPr lang="ru-RU" sz="2400" dirty="0" smtClean="0">
                <a:solidFill>
                  <a:srgbClr val="002060"/>
                </a:solidFill>
                <a:latin typeface="Georgia" pitchFamily="18" charset="0"/>
              </a:rPr>
              <a:t> </a:t>
            </a:r>
            <a:r>
              <a:rPr lang="ru-RU" sz="2400" dirty="0" smtClean="0">
                <a:solidFill>
                  <a:srgbClr val="FF0000"/>
                </a:solidFill>
                <a:latin typeface="Georgia" pitchFamily="18" charset="0"/>
              </a:rPr>
              <a:t>бобовые, рыбу, птицу, яйца или тощие сорта мяса</a:t>
            </a:r>
            <a:r>
              <a:rPr lang="ru-RU" sz="2400" dirty="0" smtClean="0">
                <a:solidFill>
                  <a:srgbClr val="002060"/>
                </a:solidFill>
                <a:latin typeface="Georgia" pitchFamily="18" charset="0"/>
              </a:rPr>
              <a:t>.</a:t>
            </a:r>
            <a:endParaRPr lang="ru-RU" sz="2400" u="sng" dirty="0">
              <a:solidFill>
                <a:srgbClr val="002060"/>
              </a:solidFill>
              <a:latin typeface="Georgia" pitchFamily="18" charset="0"/>
            </a:endParaRPr>
          </a:p>
        </p:txBody>
      </p:sp>
      <p:pic>
        <p:nvPicPr>
          <p:cNvPr id="3" name="Рисунок 2" descr="utro_02.jpg"/>
          <p:cNvPicPr>
            <a:picLocks noChangeAspect="1"/>
          </p:cNvPicPr>
          <p:nvPr/>
        </p:nvPicPr>
        <p:blipFill>
          <a:blip r:embed="rId2"/>
          <a:stretch>
            <a:fillRect/>
          </a:stretch>
        </p:blipFill>
        <p:spPr>
          <a:xfrm>
            <a:off x="142844" y="428604"/>
            <a:ext cx="2571768" cy="2928958"/>
          </a:xfrm>
          <a:prstGeom prst="rect">
            <a:avLst/>
          </a:prstGeom>
          <a:effectLst>
            <a:softEdge rad="127000"/>
          </a:effectLst>
        </p:spPr>
      </p:pic>
      <p:pic>
        <p:nvPicPr>
          <p:cNvPr id="7170" name="Picture 2" descr="https://encrypted-tbn3.gstatic.com/images?q=tbn:ANd9GcQoTror_8FIslrecvlwL84ze-mEejkiUIaq7kRwqbqcVcR6iezjVQ"/>
          <p:cNvPicPr>
            <a:picLocks noChangeAspect="1" noChangeArrowheads="1"/>
          </p:cNvPicPr>
          <p:nvPr/>
        </p:nvPicPr>
        <p:blipFill>
          <a:blip r:embed="rId3"/>
          <a:srcRect/>
          <a:stretch>
            <a:fillRect/>
          </a:stretch>
        </p:blipFill>
        <p:spPr bwMode="auto">
          <a:xfrm>
            <a:off x="142844" y="3714752"/>
            <a:ext cx="2571768" cy="2714644"/>
          </a:xfrm>
          <a:prstGeom prst="rect">
            <a:avLst/>
          </a:prstGeom>
          <a:noFill/>
          <a:effectLst>
            <a:softEdge rad="1270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52"/>
            <a:ext cx="7143800" cy="6572296"/>
          </a:xfrm>
          <a:solidFill>
            <a:schemeClr val="accent5">
              <a:lumMod val="20000"/>
              <a:lumOff val="80000"/>
            </a:schemeClr>
          </a:solidFill>
          <a:effectLst>
            <a:softEdge rad="317500"/>
          </a:effectLst>
        </p:spPr>
        <p:txBody>
          <a:bodyPr>
            <a:normAutofit/>
          </a:bodyPr>
          <a:lstStyle/>
          <a:p>
            <a:pPr algn="l"/>
            <a:r>
              <a:rPr lang="ru-RU" sz="2200" dirty="0" smtClean="0">
                <a:solidFill>
                  <a:srgbClr val="FF0000"/>
                </a:solidFill>
                <a:latin typeface="Georgia" pitchFamily="18" charset="0"/>
              </a:rPr>
              <a:t>6. </a:t>
            </a:r>
            <a:r>
              <a:rPr lang="ru-RU" sz="2200" u="sng" dirty="0" smtClean="0">
                <a:solidFill>
                  <a:srgbClr val="002060"/>
                </a:solidFill>
                <a:latin typeface="Georgia" pitchFamily="18" charset="0"/>
              </a:rPr>
              <a:t>Следует ограничить потребление </a:t>
            </a:r>
            <a:r>
              <a:rPr lang="ru-RU" sz="2200" i="1" u="sng" dirty="0" smtClean="0">
                <a:solidFill>
                  <a:srgbClr val="002060"/>
                </a:solidFill>
                <a:latin typeface="Georgia" pitchFamily="18" charset="0"/>
              </a:rPr>
              <a:t>«видимого жира» </a:t>
            </a:r>
            <a:r>
              <a:rPr lang="ru-RU" sz="2200" u="sng" dirty="0" smtClean="0">
                <a:solidFill>
                  <a:srgbClr val="002060"/>
                </a:solidFill>
                <a:latin typeface="Georgia" pitchFamily="18" charset="0"/>
              </a:rPr>
              <a:t>в кашах и на бутербродах. </a:t>
            </a:r>
            <a:r>
              <a:rPr lang="ru-RU" sz="2200" dirty="0" smtClean="0">
                <a:solidFill>
                  <a:srgbClr val="002060"/>
                </a:solidFill>
                <a:latin typeface="Georgia" pitchFamily="18" charset="0"/>
              </a:rPr>
              <a:t>Выбирать мясомолочные продукты с низким содержанием жира.</a:t>
            </a:r>
            <a:br>
              <a:rPr lang="ru-RU" sz="2200" dirty="0" smtClean="0">
                <a:solidFill>
                  <a:srgbClr val="002060"/>
                </a:solidFill>
                <a:latin typeface="Georgia" pitchFamily="18" charset="0"/>
              </a:rPr>
            </a:br>
            <a:r>
              <a:rPr lang="ru-RU" sz="2200" dirty="0" smtClean="0">
                <a:solidFill>
                  <a:srgbClr val="FF0000"/>
                </a:solidFill>
                <a:latin typeface="Georgia" pitchFamily="18" charset="0"/>
              </a:rPr>
              <a:t>7. </a:t>
            </a:r>
            <a:r>
              <a:rPr lang="ru-RU" sz="2200" u="sng" dirty="0" smtClean="0">
                <a:solidFill>
                  <a:srgbClr val="002060"/>
                </a:solidFill>
                <a:latin typeface="Georgia" pitchFamily="18" charset="0"/>
              </a:rPr>
              <a:t>Следует ограничить потребление сахаров: </a:t>
            </a:r>
            <a:r>
              <a:rPr lang="ru-RU" sz="2200" dirty="0" smtClean="0">
                <a:solidFill>
                  <a:srgbClr val="FF0000"/>
                </a:solidFill>
                <a:latin typeface="Georgia" pitchFamily="18" charset="0"/>
              </a:rPr>
              <a:t>сладостей, кондитерских изделий, сладких напитков, десерта</a:t>
            </a:r>
            <a:r>
              <a:rPr lang="ru-RU" sz="2200" dirty="0" smtClean="0">
                <a:solidFill>
                  <a:srgbClr val="002060"/>
                </a:solidFill>
                <a:latin typeface="Georgia" pitchFamily="18" charset="0"/>
              </a:rPr>
              <a:t>.</a:t>
            </a:r>
            <a:br>
              <a:rPr lang="ru-RU" sz="2200" dirty="0" smtClean="0">
                <a:solidFill>
                  <a:srgbClr val="002060"/>
                </a:solidFill>
                <a:latin typeface="Georgia" pitchFamily="18" charset="0"/>
              </a:rPr>
            </a:br>
            <a:r>
              <a:rPr lang="ru-RU" sz="2200" dirty="0" smtClean="0">
                <a:solidFill>
                  <a:srgbClr val="FF0000"/>
                </a:solidFill>
                <a:latin typeface="Georgia" pitchFamily="18" charset="0"/>
              </a:rPr>
              <a:t>8. </a:t>
            </a:r>
            <a:r>
              <a:rPr lang="ru-RU" sz="2200" u="sng" dirty="0" smtClean="0">
                <a:solidFill>
                  <a:srgbClr val="002060"/>
                </a:solidFill>
                <a:latin typeface="Georgia" pitchFamily="18" charset="0"/>
              </a:rPr>
              <a:t>Общее потребление поваренной соли, с учётом её содержания в хлебе, консервированных и других продуктах, не должно превышать 1 чайной ложки (6 грамм) в день. </a:t>
            </a:r>
            <a:r>
              <a:rPr lang="ru-RU" sz="2200" dirty="0" smtClean="0">
                <a:solidFill>
                  <a:srgbClr val="002060"/>
                </a:solidFill>
                <a:latin typeface="Georgia" pitchFamily="18" charset="0"/>
              </a:rPr>
              <a:t>Рекомендуется использовать йодированную соль.</a:t>
            </a:r>
            <a:br>
              <a:rPr lang="ru-RU" sz="2200" dirty="0" smtClean="0">
                <a:solidFill>
                  <a:srgbClr val="002060"/>
                </a:solidFill>
                <a:latin typeface="Georgia" pitchFamily="18" charset="0"/>
              </a:rPr>
            </a:br>
            <a:r>
              <a:rPr lang="ru-RU" sz="2200" dirty="0" smtClean="0">
                <a:solidFill>
                  <a:srgbClr val="FF0000"/>
                </a:solidFill>
                <a:latin typeface="Georgia" pitchFamily="18" charset="0"/>
              </a:rPr>
              <a:t>9. </a:t>
            </a:r>
            <a:r>
              <a:rPr lang="ru-RU" sz="2200" u="sng" dirty="0" smtClean="0">
                <a:solidFill>
                  <a:srgbClr val="002060"/>
                </a:solidFill>
                <a:latin typeface="Georgia" pitchFamily="18" charset="0"/>
              </a:rPr>
              <a:t>Следует отдавать предпочтение </a:t>
            </a:r>
            <a:r>
              <a:rPr lang="ru-RU" sz="2200" dirty="0" smtClean="0">
                <a:solidFill>
                  <a:srgbClr val="002060"/>
                </a:solidFill>
                <a:latin typeface="Georgia" pitchFamily="18" charset="0"/>
              </a:rPr>
              <a:t>приготовлению продуктов на пару, путём отваривания, </a:t>
            </a:r>
            <a:r>
              <a:rPr lang="ru-RU" sz="2200" dirty="0" err="1" smtClean="0">
                <a:solidFill>
                  <a:srgbClr val="002060"/>
                </a:solidFill>
                <a:latin typeface="Georgia" pitchFamily="18" charset="0"/>
              </a:rPr>
              <a:t>запекания</a:t>
            </a:r>
            <a:r>
              <a:rPr lang="ru-RU" sz="2200" dirty="0" smtClean="0">
                <a:solidFill>
                  <a:srgbClr val="002060"/>
                </a:solidFill>
                <a:latin typeface="Georgia" pitchFamily="18" charset="0"/>
              </a:rPr>
              <a:t> или в микроволновой печи.</a:t>
            </a:r>
            <a:br>
              <a:rPr lang="ru-RU" sz="2200" dirty="0" smtClean="0">
                <a:solidFill>
                  <a:srgbClr val="002060"/>
                </a:solidFill>
                <a:latin typeface="Georgia" pitchFamily="18" charset="0"/>
              </a:rPr>
            </a:br>
            <a:r>
              <a:rPr lang="ru-RU" sz="2200" dirty="0" smtClean="0">
                <a:solidFill>
                  <a:srgbClr val="FF0000"/>
                </a:solidFill>
                <a:latin typeface="Georgia" pitchFamily="18" charset="0"/>
              </a:rPr>
              <a:t>10. </a:t>
            </a:r>
            <a:r>
              <a:rPr lang="ru-RU" sz="2200" u="sng" dirty="0" smtClean="0">
                <a:solidFill>
                  <a:srgbClr val="002060"/>
                </a:solidFill>
                <a:latin typeface="Georgia" pitchFamily="18" charset="0"/>
              </a:rPr>
              <a:t>Выбирайте разнообразные продукты </a:t>
            </a:r>
            <a:r>
              <a:rPr lang="ru-RU" sz="2200" dirty="0" smtClean="0">
                <a:solidFill>
                  <a:srgbClr val="002060"/>
                </a:solidFill>
                <a:latin typeface="Georgia" pitchFamily="18" charset="0"/>
              </a:rPr>
              <a:t>(</a:t>
            </a:r>
            <a:r>
              <a:rPr lang="ru-RU" sz="2200" dirty="0" smtClean="0">
                <a:solidFill>
                  <a:srgbClr val="FF0000"/>
                </a:solidFill>
                <a:latin typeface="Georgia" pitchFamily="18" charset="0"/>
              </a:rPr>
              <a:t>свежие, замороженные, сушеные</a:t>
            </a:r>
            <a:r>
              <a:rPr lang="ru-RU" sz="2200" dirty="0" smtClean="0">
                <a:solidFill>
                  <a:srgbClr val="002060"/>
                </a:solidFill>
                <a:latin typeface="Georgia" pitchFamily="18" charset="0"/>
              </a:rPr>
              <a:t>), </a:t>
            </a:r>
            <a:r>
              <a:rPr lang="ru-RU" sz="2200" u="sng" dirty="0" smtClean="0">
                <a:solidFill>
                  <a:srgbClr val="002060"/>
                </a:solidFill>
                <a:latin typeface="Georgia" pitchFamily="18" charset="0"/>
              </a:rPr>
              <a:t>в первую очередь, выращенные в вашей местности</a:t>
            </a:r>
            <a:r>
              <a:rPr lang="ru-RU" sz="2200" dirty="0" smtClean="0">
                <a:solidFill>
                  <a:srgbClr val="002060"/>
                </a:solidFill>
                <a:latin typeface="Georgia" pitchFamily="18" charset="0"/>
              </a:rPr>
              <a:t>.</a:t>
            </a: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endParaRPr lang="ru-RU" sz="2400" dirty="0">
              <a:solidFill>
                <a:srgbClr val="002060"/>
              </a:solidFill>
              <a:latin typeface="Georgia" pitchFamily="18" charset="0"/>
            </a:endParaRPr>
          </a:p>
        </p:txBody>
      </p:sp>
      <p:pic>
        <p:nvPicPr>
          <p:cNvPr id="3" name="Рисунок 2" descr="images (1).jpg"/>
          <p:cNvPicPr>
            <a:picLocks noChangeAspect="1"/>
          </p:cNvPicPr>
          <p:nvPr/>
        </p:nvPicPr>
        <p:blipFill>
          <a:blip r:embed="rId2"/>
          <a:stretch>
            <a:fillRect/>
          </a:stretch>
        </p:blipFill>
        <p:spPr>
          <a:xfrm>
            <a:off x="142844" y="357166"/>
            <a:ext cx="1643074" cy="21431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0"/>
            <a:ext cx="7572396" cy="6858000"/>
          </a:xfrm>
          <a:solidFill>
            <a:schemeClr val="accent5">
              <a:lumMod val="20000"/>
              <a:lumOff val="80000"/>
            </a:schemeClr>
          </a:solidFill>
          <a:effectLst>
            <a:softEdge rad="317500"/>
          </a:effectLst>
        </p:spPr>
        <p:txBody>
          <a:bodyPr>
            <a:normAutofit fontScale="90000"/>
          </a:bodyPr>
          <a:lstStyle/>
          <a:p>
            <a:pPr algn="l"/>
            <a:r>
              <a:rPr lang="ru-RU" sz="3200" u="sng" dirty="0" smtClean="0">
                <a:solidFill>
                  <a:srgbClr val="C00000"/>
                </a:solidFill>
                <a:latin typeface="Georgia" pitchFamily="18" charset="0"/>
                <a:cs typeface="Times New Roman" pitchFamily="18" charset="0"/>
              </a:rPr>
              <a:t/>
            </a:r>
            <a:br>
              <a:rPr lang="ru-RU" sz="3200" u="sng" dirty="0" smtClean="0">
                <a:solidFill>
                  <a:srgbClr val="C00000"/>
                </a:solidFill>
                <a:latin typeface="Georgia" pitchFamily="18" charset="0"/>
                <a:cs typeface="Times New Roman" pitchFamily="18" charset="0"/>
              </a:rPr>
            </a:br>
            <a:r>
              <a:rPr lang="ru-RU" sz="2400" dirty="0" smtClean="0">
                <a:latin typeface="Georgia" pitchFamily="18" charset="0"/>
              </a:rPr>
              <a:t/>
            </a:r>
            <a:br>
              <a:rPr lang="ru-RU" sz="2400" dirty="0" smtClean="0">
                <a:latin typeface="Georgia" pitchFamily="18" charset="0"/>
              </a:rPr>
            </a:br>
            <a:r>
              <a:rPr lang="ru-RU" sz="2400" dirty="0" smtClean="0">
                <a:latin typeface="Georgia" pitchFamily="18" charset="0"/>
              </a:rPr>
              <a:t>             </a:t>
            </a:r>
            <a:r>
              <a:rPr lang="ru-RU" sz="2700" u="sng" dirty="0" smtClean="0">
                <a:solidFill>
                  <a:srgbClr val="C00000"/>
                </a:solidFill>
                <a:latin typeface="Georgia" pitchFamily="18" charset="0"/>
                <a:cs typeface="Times New Roman" pitchFamily="18" charset="0"/>
              </a:rPr>
              <a:t>ПИТАНИЕ ДОШКОЛЬНИКОВ</a:t>
            </a:r>
            <a:r>
              <a:rPr lang="ru-RU" sz="2200" dirty="0" smtClean="0">
                <a:solidFill>
                  <a:srgbClr val="002060"/>
                </a:solidFill>
                <a:latin typeface="Georgia" pitchFamily="18" charset="0"/>
                <a:cs typeface="Times New Roman" pitchFamily="18" charset="0"/>
              </a:rPr>
              <a:t/>
            </a:r>
            <a:br>
              <a:rPr lang="ru-RU" sz="2200" dirty="0" smtClean="0">
                <a:solidFill>
                  <a:srgbClr val="002060"/>
                </a:solidFill>
                <a:latin typeface="Georgia" pitchFamily="18" charset="0"/>
                <a:cs typeface="Times New Roman" pitchFamily="18" charset="0"/>
              </a:rPr>
            </a:br>
            <a:r>
              <a:rPr lang="ru-RU" sz="2700" dirty="0" smtClean="0">
                <a:solidFill>
                  <a:srgbClr val="002060"/>
                </a:solidFill>
                <a:latin typeface="Georgia" pitchFamily="18" charset="0"/>
                <a:cs typeface="Times New Roman" pitchFamily="18" charset="0"/>
              </a:rPr>
              <a:t>*Питание должно снабжать организм ребёнка необходимым количеством энергии для двигательной, психической и прочей активности.</a:t>
            </a:r>
            <a:br>
              <a:rPr lang="ru-RU" sz="2700" dirty="0" smtClean="0">
                <a:solidFill>
                  <a:srgbClr val="002060"/>
                </a:solidFill>
                <a:latin typeface="Georgia" pitchFamily="18" charset="0"/>
                <a:cs typeface="Times New Roman" pitchFamily="18" charset="0"/>
              </a:rPr>
            </a:br>
            <a:r>
              <a:rPr lang="ru-RU" sz="2700" dirty="0" smtClean="0">
                <a:solidFill>
                  <a:srgbClr val="002060"/>
                </a:solidFill>
                <a:latin typeface="Georgia" pitchFamily="18" charset="0"/>
                <a:cs typeface="Times New Roman" pitchFamily="18" charset="0"/>
              </a:rPr>
              <a:t>*Питание должно быть сбалансированным, содержать пищевые вещества всех типов (так называемые </a:t>
            </a:r>
            <a:r>
              <a:rPr lang="ru-RU" sz="2700" dirty="0" err="1" smtClean="0">
                <a:solidFill>
                  <a:srgbClr val="002060"/>
                </a:solidFill>
                <a:latin typeface="Georgia" pitchFamily="18" charset="0"/>
                <a:cs typeface="Times New Roman" pitchFamily="18" charset="0"/>
              </a:rPr>
              <a:t>нутриенты</a:t>
            </a:r>
            <a:r>
              <a:rPr lang="ru-RU" sz="2700" dirty="0" smtClean="0">
                <a:solidFill>
                  <a:srgbClr val="002060"/>
                </a:solidFill>
                <a:latin typeface="Georgia" pitchFamily="18" charset="0"/>
                <a:cs typeface="Times New Roman" pitchFamily="18" charset="0"/>
              </a:rPr>
              <a:t>).</a:t>
            </a:r>
            <a:br>
              <a:rPr lang="ru-RU" sz="2700" dirty="0" smtClean="0">
                <a:solidFill>
                  <a:srgbClr val="002060"/>
                </a:solidFill>
                <a:latin typeface="Georgia" pitchFamily="18" charset="0"/>
                <a:cs typeface="Times New Roman" pitchFamily="18" charset="0"/>
              </a:rPr>
            </a:br>
            <a:r>
              <a:rPr lang="ru-RU" sz="2700" dirty="0" smtClean="0">
                <a:solidFill>
                  <a:srgbClr val="002060"/>
                </a:solidFill>
                <a:latin typeface="Georgia" pitchFamily="18" charset="0"/>
                <a:cs typeface="Times New Roman" pitchFamily="18" charset="0"/>
              </a:rPr>
              <a:t>*Важно, чтобы питание было разнообразным, только это является условием его сбалансированности. </a:t>
            </a:r>
            <a:br>
              <a:rPr lang="ru-RU" sz="2700" dirty="0" smtClean="0">
                <a:solidFill>
                  <a:srgbClr val="002060"/>
                </a:solidFill>
                <a:latin typeface="Georgia" pitchFamily="18" charset="0"/>
                <a:cs typeface="Times New Roman" pitchFamily="18" charset="0"/>
              </a:rPr>
            </a:br>
            <a:r>
              <a:rPr lang="ru-RU" sz="2700" dirty="0" smtClean="0">
                <a:solidFill>
                  <a:srgbClr val="002060"/>
                </a:solidFill>
                <a:latin typeface="Georgia" pitchFamily="18" charset="0"/>
                <a:cs typeface="Times New Roman" pitchFamily="18" charset="0"/>
              </a:rPr>
              <a:t>*Необходимо учитывать индивидуальные особенности детей, возможную непереносимость каких-либо продуктов.</a:t>
            </a:r>
            <a:br>
              <a:rPr lang="ru-RU" sz="2700" dirty="0" smtClean="0">
                <a:solidFill>
                  <a:srgbClr val="002060"/>
                </a:solidFill>
                <a:latin typeface="Georgia" pitchFamily="18" charset="0"/>
                <a:cs typeface="Times New Roman" pitchFamily="18" charset="0"/>
              </a:rPr>
            </a:br>
            <a:r>
              <a:rPr lang="ru-RU" sz="2700" dirty="0" smtClean="0">
                <a:solidFill>
                  <a:srgbClr val="002060"/>
                </a:solidFill>
                <a:latin typeface="Georgia" pitchFamily="18" charset="0"/>
                <a:cs typeface="Times New Roman" pitchFamily="18" charset="0"/>
              </a:rPr>
              <a:t>*Необходимо соблюдать технологию обработки продуктов и приготовления пищи, соблюдать санитарные требования к помещениям, где производится приготовление пищи, сроки и условия хранения и т.д.</a:t>
            </a:r>
            <a:br>
              <a:rPr lang="ru-RU" sz="2700" dirty="0" smtClean="0">
                <a:solidFill>
                  <a:srgbClr val="002060"/>
                </a:solidFill>
                <a:latin typeface="Georgia" pitchFamily="18" charset="0"/>
                <a:cs typeface="Times New Roman" pitchFamily="18" charset="0"/>
              </a:rPr>
            </a:br>
            <a:r>
              <a:rPr lang="ru-RU" sz="2400" dirty="0" smtClean="0">
                <a:latin typeface="Georgia" pitchFamily="18" charset="0"/>
              </a:rPr>
              <a:t/>
            </a:r>
            <a:br>
              <a:rPr lang="ru-RU" sz="2400" dirty="0" smtClean="0">
                <a:latin typeface="Georgia" pitchFamily="18" charset="0"/>
              </a:rPr>
            </a:br>
            <a:endParaRPr lang="ru-RU" sz="2400" dirty="0">
              <a:latin typeface="Georgia" pitchFamily="18" charset="0"/>
            </a:endParaRPr>
          </a:p>
        </p:txBody>
      </p:sp>
      <p:pic>
        <p:nvPicPr>
          <p:cNvPr id="3" name="Рисунок 2" descr="images (2).jpg"/>
          <p:cNvPicPr>
            <a:picLocks noChangeAspect="1"/>
          </p:cNvPicPr>
          <p:nvPr/>
        </p:nvPicPr>
        <p:blipFill>
          <a:blip r:embed="rId2"/>
          <a:stretch>
            <a:fillRect/>
          </a:stretch>
        </p:blipFill>
        <p:spPr>
          <a:xfrm>
            <a:off x="0" y="214290"/>
            <a:ext cx="1714480" cy="1928826"/>
          </a:xfrm>
          <a:prstGeom prst="rect">
            <a:avLst/>
          </a:prstGeom>
          <a:effectLst>
            <a:softEdge rad="127000"/>
          </a:effectLst>
        </p:spPr>
      </p:pic>
      <p:pic>
        <p:nvPicPr>
          <p:cNvPr id="4" name="Рисунок 3" descr="images (3).jpg"/>
          <p:cNvPicPr>
            <a:picLocks noChangeAspect="1"/>
          </p:cNvPicPr>
          <p:nvPr/>
        </p:nvPicPr>
        <p:blipFill>
          <a:blip r:embed="rId3"/>
          <a:stretch>
            <a:fillRect/>
          </a:stretch>
        </p:blipFill>
        <p:spPr>
          <a:xfrm>
            <a:off x="0" y="2428868"/>
            <a:ext cx="1714480" cy="2047876"/>
          </a:xfrm>
          <a:prstGeom prst="rect">
            <a:avLst/>
          </a:prstGeom>
          <a:effectLst>
            <a:softEdge rad="127000"/>
          </a:effectLst>
        </p:spPr>
      </p:pic>
      <p:pic>
        <p:nvPicPr>
          <p:cNvPr id="5" name="Рисунок 4" descr="images (1).jpg"/>
          <p:cNvPicPr>
            <a:picLocks noChangeAspect="1"/>
          </p:cNvPicPr>
          <p:nvPr/>
        </p:nvPicPr>
        <p:blipFill>
          <a:blip r:embed="rId4"/>
          <a:stretch>
            <a:fillRect/>
          </a:stretch>
        </p:blipFill>
        <p:spPr>
          <a:xfrm>
            <a:off x="142844" y="4929198"/>
            <a:ext cx="1428760" cy="1714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a:solidFill>
            <a:schemeClr val="accent5">
              <a:lumMod val="20000"/>
              <a:lumOff val="80000"/>
            </a:schemeClr>
          </a:solidFill>
          <a:effectLst>
            <a:softEdge rad="317500"/>
          </a:effectLst>
        </p:spPr>
        <p:txBody>
          <a:bodyPr>
            <a:normAutofit/>
          </a:bodyPr>
          <a:lstStyle/>
          <a:p>
            <a:pPr algn="l"/>
            <a:r>
              <a:rPr lang="ru-RU" sz="2400" i="1" dirty="0" smtClean="0">
                <a:solidFill>
                  <a:srgbClr val="C00000"/>
                </a:solidFill>
                <a:latin typeface="Georgia" pitchFamily="18" charset="0"/>
              </a:rPr>
              <a:t>Белки, жиры, углеводы, витамины, минеральные вещества и вода </a:t>
            </a:r>
            <a:r>
              <a:rPr lang="ru-RU" sz="2400" dirty="0" smtClean="0">
                <a:solidFill>
                  <a:srgbClr val="C00000"/>
                </a:solidFill>
                <a:latin typeface="Georgia" pitchFamily="18" charset="0"/>
              </a:rPr>
              <a:t>- </a:t>
            </a:r>
            <a:r>
              <a:rPr lang="ru-RU" sz="2400" dirty="0" smtClean="0">
                <a:solidFill>
                  <a:srgbClr val="002060"/>
                </a:solidFill>
                <a:latin typeface="Georgia" pitchFamily="18" charset="0"/>
              </a:rPr>
              <a:t>вот тот строительный материал, который нужен растущему организму ребёнка каждый день.</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2400" dirty="0" smtClean="0">
                <a:solidFill>
                  <a:srgbClr val="002060"/>
                </a:solidFill>
                <a:latin typeface="Georgia" pitchFamily="18" charset="0"/>
              </a:rPr>
              <a:t/>
            </a:r>
            <a:br>
              <a:rPr lang="ru-RU" sz="2400" dirty="0" smtClean="0">
                <a:solidFill>
                  <a:srgbClr val="002060"/>
                </a:solidFill>
                <a:latin typeface="Georgia" pitchFamily="18" charset="0"/>
              </a:rPr>
            </a:br>
            <a:r>
              <a:rPr lang="ru-RU" sz="3200" u="sng" dirty="0" smtClean="0">
                <a:solidFill>
                  <a:srgbClr val="C00000"/>
                </a:solidFill>
                <a:latin typeface="Georgia" pitchFamily="18" charset="0"/>
              </a:rPr>
              <a:t/>
            </a:r>
            <a:br>
              <a:rPr lang="ru-RU" sz="3200" u="sng" dirty="0" smtClean="0">
                <a:solidFill>
                  <a:srgbClr val="C00000"/>
                </a:solidFill>
                <a:latin typeface="Georgia" pitchFamily="18" charset="0"/>
              </a:rPr>
            </a:br>
            <a:endParaRPr lang="ru-RU" sz="3200" u="sng" dirty="0">
              <a:solidFill>
                <a:srgbClr val="C00000"/>
              </a:solidFill>
              <a:latin typeface="Georgia" pitchFamily="18" charset="0"/>
            </a:endParaRPr>
          </a:p>
        </p:txBody>
      </p:sp>
      <p:graphicFrame>
        <p:nvGraphicFramePr>
          <p:cNvPr id="3" name="Таблица 2"/>
          <p:cNvGraphicFramePr>
            <a:graphicFrameLocks noGrp="1"/>
          </p:cNvGraphicFramePr>
          <p:nvPr/>
        </p:nvGraphicFramePr>
        <p:xfrm>
          <a:off x="857224" y="1928802"/>
          <a:ext cx="7358116" cy="2651760"/>
        </p:xfrm>
        <a:graphic>
          <a:graphicData uri="http://schemas.openxmlformats.org/drawingml/2006/table">
            <a:tbl>
              <a:tblPr firstRow="1" bandRow="1">
                <a:tableStyleId>{8A107856-5554-42FB-B03E-39F5DBC370BA}</a:tableStyleId>
              </a:tblPr>
              <a:tblGrid>
                <a:gridCol w="1839529"/>
                <a:gridCol w="1839529"/>
                <a:gridCol w="1839529"/>
                <a:gridCol w="1839529"/>
              </a:tblGrid>
              <a:tr h="370840">
                <a:tc>
                  <a:txBody>
                    <a:bodyPr/>
                    <a:lstStyle/>
                    <a:p>
                      <a:r>
                        <a:rPr lang="ru-RU" sz="2400" b="0" dirty="0" smtClean="0">
                          <a:solidFill>
                            <a:srgbClr val="C00000"/>
                          </a:solidFill>
                          <a:latin typeface="Times New Roman" pitchFamily="18" charset="0"/>
                          <a:cs typeface="Times New Roman" pitchFamily="18" charset="0"/>
                        </a:rPr>
                        <a:t>Возраст</a:t>
                      </a:r>
                      <a:endParaRPr lang="ru-RU" sz="2400" b="0" dirty="0">
                        <a:solidFill>
                          <a:srgbClr val="C00000"/>
                        </a:solidFill>
                        <a:latin typeface="Times New Roman" pitchFamily="18" charset="0"/>
                        <a:cs typeface="Times New Roman" pitchFamily="18" charset="0"/>
                      </a:endParaRPr>
                    </a:p>
                  </a:txBody>
                  <a:tcPr/>
                </a:tc>
                <a:tc>
                  <a:txBody>
                    <a:bodyPr/>
                    <a:lstStyle/>
                    <a:p>
                      <a:pPr algn="ctr"/>
                      <a:r>
                        <a:rPr lang="ru-RU" sz="2400" b="0" dirty="0" smtClean="0">
                          <a:solidFill>
                            <a:srgbClr val="C00000"/>
                          </a:solidFill>
                          <a:latin typeface="Times New Roman" pitchFamily="18" charset="0"/>
                          <a:cs typeface="Times New Roman" pitchFamily="18" charset="0"/>
                        </a:rPr>
                        <a:t>3 года</a:t>
                      </a:r>
                      <a:endParaRPr lang="ru-RU" sz="2400" b="0" dirty="0">
                        <a:solidFill>
                          <a:srgbClr val="C00000"/>
                        </a:solidFill>
                        <a:latin typeface="Times New Roman" pitchFamily="18" charset="0"/>
                        <a:cs typeface="Times New Roman" pitchFamily="18" charset="0"/>
                      </a:endParaRPr>
                    </a:p>
                  </a:txBody>
                  <a:tcPr/>
                </a:tc>
                <a:tc>
                  <a:txBody>
                    <a:bodyPr/>
                    <a:lstStyle/>
                    <a:p>
                      <a:pPr algn="ctr"/>
                      <a:r>
                        <a:rPr lang="ru-RU" sz="2400" b="0" dirty="0" smtClean="0">
                          <a:solidFill>
                            <a:srgbClr val="C00000"/>
                          </a:solidFill>
                          <a:latin typeface="Times New Roman" pitchFamily="18" charset="0"/>
                          <a:cs typeface="Times New Roman" pitchFamily="18" charset="0"/>
                        </a:rPr>
                        <a:t>4-6 лет</a:t>
                      </a:r>
                      <a:endParaRPr lang="ru-RU" sz="2400" b="0" dirty="0">
                        <a:solidFill>
                          <a:srgbClr val="C00000"/>
                        </a:solidFill>
                        <a:latin typeface="Times New Roman" pitchFamily="18" charset="0"/>
                        <a:cs typeface="Times New Roman" pitchFamily="18" charset="0"/>
                      </a:endParaRPr>
                    </a:p>
                  </a:txBody>
                  <a:tcPr/>
                </a:tc>
                <a:tc>
                  <a:txBody>
                    <a:bodyPr/>
                    <a:lstStyle/>
                    <a:p>
                      <a:pPr algn="ctr"/>
                      <a:r>
                        <a:rPr lang="ru-RU" sz="2400" b="0" dirty="0" smtClean="0">
                          <a:solidFill>
                            <a:srgbClr val="C00000"/>
                          </a:solidFill>
                          <a:latin typeface="Times New Roman" pitchFamily="18" charset="0"/>
                          <a:cs typeface="Times New Roman" pitchFamily="18" charset="0"/>
                        </a:rPr>
                        <a:t>7 лет</a:t>
                      </a:r>
                      <a:endParaRPr lang="ru-RU" sz="2400" b="0" dirty="0">
                        <a:solidFill>
                          <a:srgbClr val="C00000"/>
                        </a:solidFill>
                        <a:latin typeface="Times New Roman" pitchFamily="18" charset="0"/>
                        <a:cs typeface="Times New Roman" pitchFamily="18" charset="0"/>
                      </a:endParaRPr>
                    </a:p>
                  </a:txBody>
                  <a:tcPr/>
                </a:tc>
              </a:tr>
              <a:tr h="370840">
                <a:tc>
                  <a:txBody>
                    <a:bodyPr/>
                    <a:lstStyle/>
                    <a:p>
                      <a:r>
                        <a:rPr lang="ru-RU" sz="2400" b="0" i="0" kern="1200" dirty="0" smtClean="0">
                          <a:solidFill>
                            <a:srgbClr val="FF0000"/>
                          </a:solidFill>
                          <a:latin typeface="Times New Roman" pitchFamily="18" charset="0"/>
                          <a:ea typeface="+mn-ea"/>
                          <a:cs typeface="Times New Roman" pitchFamily="18" charset="0"/>
                        </a:rPr>
                        <a:t>Энергия, ккал</a:t>
                      </a:r>
                      <a:endParaRPr lang="ru-RU" sz="2400" dirty="0">
                        <a:solidFill>
                          <a:srgbClr val="FF0000"/>
                        </a:solidFill>
                        <a:latin typeface="Times New Roman" pitchFamily="18" charset="0"/>
                        <a:cs typeface="Times New Roman" pitchFamily="18" charset="0"/>
                      </a:endParaRPr>
                    </a:p>
                  </a:txBody>
                  <a:tcPr/>
                </a:tc>
                <a:tc>
                  <a:txBody>
                    <a:bodyPr/>
                    <a:lstStyle/>
                    <a:p>
                      <a:pPr algn="ctr"/>
                      <a:r>
                        <a:rPr lang="ru-RU" sz="2400" dirty="0">
                          <a:solidFill>
                            <a:schemeClr val="accent2">
                              <a:lumMod val="50000"/>
                            </a:schemeClr>
                          </a:solidFill>
                          <a:latin typeface="Times New Roman" pitchFamily="18" charset="0"/>
                          <a:cs typeface="Times New Roman" pitchFamily="18" charset="0"/>
                        </a:rPr>
                        <a:t>1540</a:t>
                      </a:r>
                    </a:p>
                  </a:txBody>
                  <a:tcPr marL="38100" marR="38100" marT="38100" marB="38100" anchor="ctr"/>
                </a:tc>
                <a:tc>
                  <a:txBody>
                    <a:bodyPr/>
                    <a:lstStyle/>
                    <a:p>
                      <a:pPr algn="ctr"/>
                      <a:r>
                        <a:rPr lang="ru-RU" sz="2400">
                          <a:solidFill>
                            <a:schemeClr val="accent2">
                              <a:lumMod val="50000"/>
                            </a:schemeClr>
                          </a:solidFill>
                          <a:latin typeface="Times New Roman" pitchFamily="18" charset="0"/>
                          <a:cs typeface="Times New Roman" pitchFamily="18" charset="0"/>
                        </a:rPr>
                        <a:t>1970</a:t>
                      </a:r>
                    </a:p>
                  </a:txBody>
                  <a:tcPr marL="38100" marR="38100" marT="38100" marB="38100" anchor="ctr"/>
                </a:tc>
                <a:tc>
                  <a:txBody>
                    <a:bodyPr/>
                    <a:lstStyle/>
                    <a:p>
                      <a:pPr algn="ctr"/>
                      <a:r>
                        <a:rPr lang="ru-RU" sz="2400" dirty="0">
                          <a:solidFill>
                            <a:schemeClr val="accent2">
                              <a:lumMod val="50000"/>
                            </a:schemeClr>
                          </a:solidFill>
                          <a:latin typeface="Times New Roman" pitchFamily="18" charset="0"/>
                          <a:cs typeface="Times New Roman" pitchFamily="18" charset="0"/>
                        </a:rPr>
                        <a:t>2350</a:t>
                      </a:r>
                    </a:p>
                  </a:txBody>
                  <a:tcPr marL="38100" marR="38100" marT="38100" marB="38100" anchor="ctr"/>
                </a:tc>
              </a:tr>
              <a:tr h="370840">
                <a:tc>
                  <a:txBody>
                    <a:bodyPr/>
                    <a:lstStyle/>
                    <a:p>
                      <a:r>
                        <a:rPr lang="ru-RU" sz="2400" dirty="0" smtClean="0">
                          <a:solidFill>
                            <a:srgbClr val="FF0000"/>
                          </a:solidFill>
                          <a:latin typeface="Times New Roman" pitchFamily="18" charset="0"/>
                          <a:cs typeface="Times New Roman" pitchFamily="18" charset="0"/>
                        </a:rPr>
                        <a:t>Белки, г</a:t>
                      </a:r>
                      <a:endParaRPr lang="ru-RU" sz="2400" dirty="0">
                        <a:solidFill>
                          <a:srgbClr val="FF0000"/>
                        </a:solidFill>
                        <a:latin typeface="Times New Roman" pitchFamily="18" charset="0"/>
                        <a:cs typeface="Times New Roman" pitchFamily="18" charset="0"/>
                      </a:endParaRPr>
                    </a:p>
                  </a:txBody>
                  <a:tcPr/>
                </a:tc>
                <a:tc>
                  <a:txBody>
                    <a:bodyPr/>
                    <a:lstStyle/>
                    <a:p>
                      <a:pPr algn="ctr"/>
                      <a:r>
                        <a:rPr lang="ru-RU" sz="2400" dirty="0">
                          <a:solidFill>
                            <a:schemeClr val="accent2">
                              <a:lumMod val="50000"/>
                            </a:schemeClr>
                          </a:solidFill>
                          <a:latin typeface="Times New Roman" pitchFamily="18" charset="0"/>
                          <a:cs typeface="Times New Roman" pitchFamily="18" charset="0"/>
                        </a:rPr>
                        <a:t>53</a:t>
                      </a:r>
                    </a:p>
                  </a:txBody>
                  <a:tcPr marL="38100" marR="38100" marT="38100" marB="38100" anchor="ctr"/>
                </a:tc>
                <a:tc>
                  <a:txBody>
                    <a:bodyPr/>
                    <a:lstStyle/>
                    <a:p>
                      <a:pPr algn="ctr"/>
                      <a:r>
                        <a:rPr lang="ru-RU" sz="2400">
                          <a:solidFill>
                            <a:schemeClr val="accent2">
                              <a:lumMod val="50000"/>
                            </a:schemeClr>
                          </a:solidFill>
                          <a:latin typeface="Times New Roman" pitchFamily="18" charset="0"/>
                          <a:cs typeface="Times New Roman" pitchFamily="18" charset="0"/>
                        </a:rPr>
                        <a:t>68</a:t>
                      </a:r>
                    </a:p>
                  </a:txBody>
                  <a:tcPr marL="38100" marR="38100" marT="38100" marB="38100" anchor="ctr"/>
                </a:tc>
                <a:tc>
                  <a:txBody>
                    <a:bodyPr/>
                    <a:lstStyle/>
                    <a:p>
                      <a:pPr algn="ctr"/>
                      <a:r>
                        <a:rPr lang="ru-RU" sz="2400" dirty="0">
                          <a:solidFill>
                            <a:schemeClr val="accent2">
                              <a:lumMod val="50000"/>
                            </a:schemeClr>
                          </a:solidFill>
                          <a:latin typeface="Times New Roman" pitchFamily="18" charset="0"/>
                          <a:cs typeface="Times New Roman" pitchFamily="18" charset="0"/>
                        </a:rPr>
                        <a:t>77</a:t>
                      </a:r>
                    </a:p>
                  </a:txBody>
                  <a:tcPr marL="38100" marR="38100" marT="38100" marB="38100" anchor="ctr"/>
                </a:tc>
              </a:tr>
              <a:tr h="370840">
                <a:tc>
                  <a:txBody>
                    <a:bodyPr/>
                    <a:lstStyle/>
                    <a:p>
                      <a:r>
                        <a:rPr lang="ru-RU" sz="2400" dirty="0" smtClean="0">
                          <a:solidFill>
                            <a:srgbClr val="FF0000"/>
                          </a:solidFill>
                          <a:latin typeface="Times New Roman" pitchFamily="18" charset="0"/>
                          <a:cs typeface="Times New Roman" pitchFamily="18" charset="0"/>
                        </a:rPr>
                        <a:t>Жиры, г</a:t>
                      </a:r>
                      <a:endParaRPr lang="ru-RU" sz="2400" dirty="0">
                        <a:solidFill>
                          <a:srgbClr val="FF0000"/>
                        </a:solidFill>
                        <a:latin typeface="Times New Roman" pitchFamily="18" charset="0"/>
                        <a:cs typeface="Times New Roman" pitchFamily="18" charset="0"/>
                      </a:endParaRPr>
                    </a:p>
                  </a:txBody>
                  <a:tcPr/>
                </a:tc>
                <a:tc>
                  <a:txBody>
                    <a:bodyPr/>
                    <a:lstStyle/>
                    <a:p>
                      <a:pPr algn="ctr"/>
                      <a:r>
                        <a:rPr lang="ru-RU" sz="2400" dirty="0">
                          <a:solidFill>
                            <a:schemeClr val="accent2">
                              <a:lumMod val="50000"/>
                            </a:schemeClr>
                          </a:solidFill>
                          <a:latin typeface="Times New Roman" pitchFamily="18" charset="0"/>
                          <a:cs typeface="Times New Roman" pitchFamily="18" charset="0"/>
                        </a:rPr>
                        <a:t>53</a:t>
                      </a:r>
                    </a:p>
                  </a:txBody>
                  <a:tcPr marL="38100" marR="38100" marT="38100" marB="38100" anchor="ctr"/>
                </a:tc>
                <a:tc>
                  <a:txBody>
                    <a:bodyPr/>
                    <a:lstStyle/>
                    <a:p>
                      <a:pPr algn="ctr"/>
                      <a:r>
                        <a:rPr lang="ru-RU" sz="2400">
                          <a:solidFill>
                            <a:schemeClr val="accent2">
                              <a:lumMod val="50000"/>
                            </a:schemeClr>
                          </a:solidFill>
                          <a:latin typeface="Times New Roman" pitchFamily="18" charset="0"/>
                          <a:cs typeface="Times New Roman" pitchFamily="18" charset="0"/>
                        </a:rPr>
                        <a:t>68</a:t>
                      </a:r>
                    </a:p>
                  </a:txBody>
                  <a:tcPr marL="38100" marR="38100" marT="38100" marB="38100" anchor="ctr"/>
                </a:tc>
                <a:tc>
                  <a:txBody>
                    <a:bodyPr/>
                    <a:lstStyle/>
                    <a:p>
                      <a:pPr algn="ctr"/>
                      <a:r>
                        <a:rPr lang="ru-RU" sz="2400" dirty="0">
                          <a:solidFill>
                            <a:schemeClr val="accent2">
                              <a:lumMod val="50000"/>
                            </a:schemeClr>
                          </a:solidFill>
                          <a:latin typeface="Times New Roman" pitchFamily="18" charset="0"/>
                          <a:cs typeface="Times New Roman" pitchFamily="18" charset="0"/>
                        </a:rPr>
                        <a:t>79</a:t>
                      </a:r>
                    </a:p>
                  </a:txBody>
                  <a:tcPr marL="38100" marR="38100" marT="38100" marB="38100" anchor="ctr"/>
                </a:tc>
              </a:tr>
              <a:tr h="370840">
                <a:tc>
                  <a:txBody>
                    <a:bodyPr/>
                    <a:lstStyle/>
                    <a:p>
                      <a:r>
                        <a:rPr lang="ru-RU" sz="2400" dirty="0" smtClean="0">
                          <a:solidFill>
                            <a:srgbClr val="FF0000"/>
                          </a:solidFill>
                          <a:latin typeface="Times New Roman" pitchFamily="18" charset="0"/>
                          <a:cs typeface="Times New Roman" pitchFamily="18" charset="0"/>
                        </a:rPr>
                        <a:t>Углеводы, г</a:t>
                      </a:r>
                      <a:endParaRPr lang="ru-RU" sz="2400" dirty="0">
                        <a:solidFill>
                          <a:srgbClr val="FF0000"/>
                        </a:solidFill>
                        <a:latin typeface="Times New Roman" pitchFamily="18" charset="0"/>
                        <a:cs typeface="Times New Roman" pitchFamily="18" charset="0"/>
                      </a:endParaRPr>
                    </a:p>
                  </a:txBody>
                  <a:tcPr/>
                </a:tc>
                <a:tc>
                  <a:txBody>
                    <a:bodyPr/>
                    <a:lstStyle/>
                    <a:p>
                      <a:pPr algn="ctr"/>
                      <a:r>
                        <a:rPr lang="ru-RU" sz="2400" dirty="0">
                          <a:solidFill>
                            <a:schemeClr val="accent2">
                              <a:lumMod val="50000"/>
                            </a:schemeClr>
                          </a:solidFill>
                          <a:latin typeface="Times New Roman" pitchFamily="18" charset="0"/>
                          <a:cs typeface="Times New Roman" pitchFamily="18" charset="0"/>
                        </a:rPr>
                        <a:t>212</a:t>
                      </a:r>
                    </a:p>
                  </a:txBody>
                  <a:tcPr marL="38100" marR="38100" marT="38100" marB="38100" anchor="ctr"/>
                </a:tc>
                <a:tc>
                  <a:txBody>
                    <a:bodyPr/>
                    <a:lstStyle/>
                    <a:p>
                      <a:pPr algn="ctr"/>
                      <a:r>
                        <a:rPr lang="ru-RU" sz="2400">
                          <a:solidFill>
                            <a:schemeClr val="accent2">
                              <a:lumMod val="50000"/>
                            </a:schemeClr>
                          </a:solidFill>
                          <a:latin typeface="Times New Roman" pitchFamily="18" charset="0"/>
                          <a:cs typeface="Times New Roman" pitchFamily="18" charset="0"/>
                        </a:rPr>
                        <a:t>272</a:t>
                      </a:r>
                    </a:p>
                  </a:txBody>
                  <a:tcPr marL="38100" marR="38100" marT="38100" marB="38100" anchor="ctr"/>
                </a:tc>
                <a:tc>
                  <a:txBody>
                    <a:bodyPr/>
                    <a:lstStyle/>
                    <a:p>
                      <a:pPr algn="ctr"/>
                      <a:r>
                        <a:rPr lang="ru-RU" sz="2400" dirty="0">
                          <a:solidFill>
                            <a:schemeClr val="accent2">
                              <a:lumMod val="50000"/>
                            </a:schemeClr>
                          </a:solidFill>
                          <a:latin typeface="Times New Roman" pitchFamily="18" charset="0"/>
                          <a:cs typeface="Times New Roman" pitchFamily="18" charset="0"/>
                        </a:rPr>
                        <a:t>335</a:t>
                      </a:r>
                    </a:p>
                  </a:txBody>
                  <a:tcPr marL="38100" marR="38100" marT="38100" marB="38100" anchor="ctr"/>
                </a:tc>
              </a:tr>
            </a:tbl>
          </a:graphicData>
        </a:graphic>
      </p:graphicFrame>
      <p:pic>
        <p:nvPicPr>
          <p:cNvPr id="4" name="Рисунок 3" descr="images (14).jpg"/>
          <p:cNvPicPr>
            <a:picLocks noChangeAspect="1"/>
          </p:cNvPicPr>
          <p:nvPr/>
        </p:nvPicPr>
        <p:blipFill>
          <a:blip r:embed="rId2"/>
          <a:stretch>
            <a:fillRect/>
          </a:stretch>
        </p:blipFill>
        <p:spPr>
          <a:xfrm>
            <a:off x="6643702" y="4714884"/>
            <a:ext cx="2357454" cy="2009774"/>
          </a:xfrm>
          <a:prstGeom prst="rect">
            <a:avLst/>
          </a:prstGeom>
          <a:effectLst>
            <a:softEdge rad="1270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274638"/>
            <a:ext cx="4929222" cy="6226196"/>
          </a:xfrm>
          <a:solidFill>
            <a:schemeClr val="accent5">
              <a:lumMod val="20000"/>
              <a:lumOff val="80000"/>
            </a:schemeClr>
          </a:solidFill>
          <a:effectLst>
            <a:softEdge rad="317500"/>
          </a:effectLst>
        </p:spPr>
        <p:txBody>
          <a:bodyPr>
            <a:normAutofit/>
          </a:bodyPr>
          <a:lstStyle/>
          <a:p>
            <a:pPr algn="l"/>
            <a:r>
              <a:rPr lang="ru-RU" sz="2400" b="1" u="sng" dirty="0" smtClean="0">
                <a:solidFill>
                  <a:srgbClr val="C00000"/>
                </a:solidFill>
                <a:latin typeface="Times New Roman" pitchFamily="18" charset="0"/>
                <a:cs typeface="Times New Roman" pitchFamily="18" charset="0"/>
              </a:rPr>
              <a:t>(3) Правильный </a:t>
            </a:r>
            <a:r>
              <a:rPr lang="ru-RU" sz="2400" b="1" u="sng" dirty="0">
                <a:solidFill>
                  <a:srgbClr val="C00000"/>
                </a:solidFill>
                <a:latin typeface="Times New Roman" pitchFamily="18" charset="0"/>
                <a:cs typeface="Times New Roman" pitchFamily="18" charset="0"/>
              </a:rPr>
              <a:t>режим дня и здоровый сон</a:t>
            </a:r>
            <a:r>
              <a:rPr lang="ru-RU" sz="2400" u="sng" dirty="0">
                <a:solidFill>
                  <a:srgbClr val="C00000"/>
                </a:solidFill>
                <a:latin typeface="Times New Roman" pitchFamily="18" charset="0"/>
                <a:cs typeface="Times New Roman" pitchFamily="18" charset="0"/>
              </a:rPr>
              <a:t>.</a:t>
            </a:r>
            <a:r>
              <a:rPr lang="ru-RU" sz="2400" dirty="0">
                <a:solidFill>
                  <a:srgbClr val="C00000"/>
                </a:solidFill>
                <a:latin typeface="Times New Roman" pitchFamily="18" charset="0"/>
                <a:cs typeface="Times New Roman" pitchFamily="18" charset="0"/>
              </a:rPr>
              <a:t> </a:t>
            </a:r>
            <a:r>
              <a:rPr lang="ru-RU" sz="2400" dirty="0">
                <a:solidFill>
                  <a:srgbClr val="002060"/>
                </a:solidFill>
                <a:latin typeface="Times New Roman" pitchFamily="18" charset="0"/>
                <a:cs typeface="Times New Roman" pitchFamily="18" charset="0"/>
              </a:rPr>
              <a:t>Для того чтобы </a:t>
            </a:r>
            <a:r>
              <a:rPr lang="ru-RU" sz="2400" dirty="0" smtClean="0">
                <a:solidFill>
                  <a:srgbClr val="002060"/>
                </a:solidFill>
                <a:latin typeface="Times New Roman" pitchFamily="18" charset="0"/>
                <a:cs typeface="Times New Roman" pitchFamily="18" charset="0"/>
              </a:rPr>
              <a:t>вести </a:t>
            </a:r>
            <a:r>
              <a:rPr lang="ru-RU" sz="2400" dirty="0">
                <a:solidFill>
                  <a:srgbClr val="002060"/>
                </a:solidFill>
                <a:latin typeface="Times New Roman" pitchFamily="18" charset="0"/>
                <a:cs typeface="Times New Roman" pitchFamily="18" charset="0"/>
              </a:rPr>
              <a:t>активную жизнь и достигать успехов необходимо вовремя </a:t>
            </a:r>
            <a:r>
              <a:rPr lang="ru-RU" sz="2400" dirty="0" smtClean="0">
                <a:solidFill>
                  <a:srgbClr val="002060"/>
                </a:solidFill>
                <a:latin typeface="Times New Roman" pitchFamily="18" charset="0"/>
                <a:cs typeface="Times New Roman" pitchFamily="18" charset="0"/>
              </a:rPr>
              <a:t>восстанавливать </a:t>
            </a:r>
            <a:r>
              <a:rPr lang="ru-RU" sz="2400" dirty="0">
                <a:solidFill>
                  <a:srgbClr val="002060"/>
                </a:solidFill>
                <a:latin typeface="Times New Roman" pitchFamily="18" charset="0"/>
                <a:cs typeface="Times New Roman" pitchFamily="18" charset="0"/>
              </a:rPr>
              <a:t>силы. </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Полноценный </a:t>
            </a:r>
            <a:r>
              <a:rPr lang="ru-RU" sz="2400" b="1" i="1" dirty="0">
                <a:solidFill>
                  <a:srgbClr val="C00000"/>
                </a:solidFill>
                <a:latin typeface="Times New Roman" pitchFamily="18" charset="0"/>
                <a:cs typeface="Times New Roman" pitchFamily="18" charset="0"/>
              </a:rPr>
              <a:t>крепкий сон</a:t>
            </a:r>
            <a:r>
              <a:rPr lang="ru-RU" sz="2400" dirty="0">
                <a:solidFill>
                  <a:srgbClr val="002060"/>
                </a:solidFill>
                <a:latin typeface="Times New Roman" pitchFamily="18" charset="0"/>
                <a:cs typeface="Times New Roman" pitchFamily="18" charset="0"/>
              </a:rPr>
              <a:t> — одно из важнейших условий хорошего самочувствия. </a:t>
            </a:r>
            <a:r>
              <a:rPr lang="ru-RU" sz="2400" u="sng" dirty="0">
                <a:solidFill>
                  <a:srgbClr val="002060"/>
                </a:solidFill>
                <a:latin typeface="Times New Roman" pitchFamily="18" charset="0"/>
                <a:cs typeface="Times New Roman" pitchFamily="18" charset="0"/>
              </a:rPr>
              <a:t>Желательно отправляться в кровать в одно и то же время и спать не менее </a:t>
            </a:r>
            <a:r>
              <a:rPr lang="ru-RU" sz="2400" u="sng" dirty="0" smtClean="0">
                <a:solidFill>
                  <a:srgbClr val="002060"/>
                </a:solidFill>
                <a:latin typeface="Times New Roman" pitchFamily="18" charset="0"/>
                <a:cs typeface="Times New Roman" pitchFamily="18" charset="0"/>
              </a:rPr>
              <a:t>6–7 (8) </a:t>
            </a:r>
            <a:r>
              <a:rPr lang="ru-RU" sz="2400" u="sng" dirty="0">
                <a:solidFill>
                  <a:srgbClr val="002060"/>
                </a:solidFill>
                <a:latin typeface="Times New Roman" pitchFamily="18" charset="0"/>
                <a:cs typeface="Times New Roman" pitchFamily="18" charset="0"/>
              </a:rPr>
              <a:t>часов.</a:t>
            </a:r>
            <a:r>
              <a:rPr lang="ru-RU" sz="2400" dirty="0">
                <a:solidFill>
                  <a:srgbClr val="002060"/>
                </a:solidFill>
                <a:latin typeface="Times New Roman" pitchFamily="18" charset="0"/>
                <a:cs typeface="Times New Roman" pitchFamily="18" charset="0"/>
              </a:rPr>
              <a:t> Перед сном хорошо совершить небольшую пешую прогулку или хотя бы хорошенько проветрить комнату.</a:t>
            </a:r>
            <a:r>
              <a:rPr lang="ru-RU" sz="2000" dirty="0"/>
              <a:t/>
            </a:r>
            <a:br>
              <a:rPr lang="ru-RU" sz="2000" dirty="0"/>
            </a:br>
            <a:r>
              <a:rPr lang="ru-RU" sz="2000" dirty="0"/>
              <a:t/>
            </a:r>
            <a:br>
              <a:rPr lang="ru-RU" sz="2000" dirty="0"/>
            </a:br>
            <a:endParaRPr lang="ru-RU" sz="2000" dirty="0"/>
          </a:p>
        </p:txBody>
      </p:sp>
      <p:pic>
        <p:nvPicPr>
          <p:cNvPr id="6146" name="Picture 2" descr="https://encrypted-tbn0.gstatic.com/images?q=tbn:ANd9GcTtzw5AKSY12Nv6TWUv9Cq92XUejmWRSLyQndeWVcZviLjgXYumTg"/>
          <p:cNvPicPr>
            <a:picLocks noChangeAspect="1" noChangeArrowheads="1"/>
          </p:cNvPicPr>
          <p:nvPr/>
        </p:nvPicPr>
        <p:blipFill>
          <a:blip r:embed="rId2"/>
          <a:srcRect/>
          <a:stretch>
            <a:fillRect/>
          </a:stretch>
        </p:blipFill>
        <p:spPr bwMode="auto">
          <a:xfrm>
            <a:off x="500034" y="285728"/>
            <a:ext cx="3071834" cy="2500330"/>
          </a:xfrm>
          <a:prstGeom prst="rect">
            <a:avLst/>
          </a:prstGeom>
          <a:noFill/>
          <a:effectLst>
            <a:softEdge rad="317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143240" y="285728"/>
            <a:ext cx="5786478" cy="6357982"/>
          </a:xfrm>
          <a:solidFill>
            <a:schemeClr val="accent5">
              <a:lumMod val="20000"/>
              <a:lumOff val="80000"/>
            </a:schemeClr>
          </a:solidFill>
          <a:effectLst>
            <a:softEdge rad="317500"/>
          </a:effectLst>
        </p:spPr>
        <p:txBody>
          <a:bodyPr>
            <a:normAutofit fontScale="92500" lnSpcReduction="20000"/>
          </a:bodyPr>
          <a:lstStyle/>
          <a:p>
            <a:endParaRPr lang="ru-RU" sz="2400" b="1" dirty="0" smtClean="0">
              <a:solidFill>
                <a:srgbClr val="C00000"/>
              </a:solidFill>
              <a:latin typeface="Times New Roman" pitchFamily="18" charset="0"/>
              <a:cs typeface="Times New Roman" pitchFamily="18" charset="0"/>
            </a:endParaRPr>
          </a:p>
          <a:p>
            <a:r>
              <a:rPr lang="ru-RU" sz="2600" b="1" dirty="0" smtClean="0">
                <a:solidFill>
                  <a:srgbClr val="C00000"/>
                </a:solidFill>
                <a:latin typeface="Times New Roman" pitchFamily="18" charset="0"/>
                <a:cs typeface="Times New Roman" pitchFamily="18" charset="0"/>
              </a:rPr>
              <a:t>(4) Отказ </a:t>
            </a:r>
            <a:r>
              <a:rPr lang="ru-RU" sz="2600" b="1" dirty="0">
                <a:solidFill>
                  <a:srgbClr val="C00000"/>
                </a:solidFill>
                <a:latin typeface="Times New Roman" pitchFamily="18" charset="0"/>
                <a:cs typeface="Times New Roman" pitchFamily="18" charset="0"/>
              </a:rPr>
              <a:t>от вредных привычек</a:t>
            </a:r>
            <a:r>
              <a:rPr lang="ru-RU" sz="2600" dirty="0">
                <a:solidFill>
                  <a:srgbClr val="C00000"/>
                </a:solidFill>
                <a:latin typeface="Times New Roman" pitchFamily="18" charset="0"/>
                <a:cs typeface="Times New Roman" pitchFamily="18" charset="0"/>
              </a:rPr>
              <a:t>. </a:t>
            </a:r>
            <a:endParaRPr lang="ru-RU" sz="2600" dirty="0" smtClean="0">
              <a:solidFill>
                <a:srgbClr val="C00000"/>
              </a:solidFill>
              <a:latin typeface="Times New Roman" pitchFamily="18" charset="0"/>
              <a:cs typeface="Times New Roman" pitchFamily="18" charset="0"/>
            </a:endParaRPr>
          </a:p>
          <a:p>
            <a:r>
              <a:rPr lang="ru-RU" sz="2600" dirty="0" smtClean="0">
                <a:solidFill>
                  <a:srgbClr val="002060"/>
                </a:solidFill>
                <a:latin typeface="Times New Roman" pitchFamily="18" charset="0"/>
                <a:cs typeface="Times New Roman" pitchFamily="18" charset="0"/>
              </a:rPr>
              <a:t>Курение </a:t>
            </a:r>
            <a:r>
              <a:rPr lang="ru-RU" sz="2600" dirty="0">
                <a:solidFill>
                  <a:srgbClr val="002060"/>
                </a:solidFill>
                <a:latin typeface="Times New Roman" pitchFamily="18" charset="0"/>
                <a:cs typeface="Times New Roman" pitchFamily="18" charset="0"/>
              </a:rPr>
              <a:t>и алкоголь значительно сокращают продолжительность жизни человека. Поэтому здоровый образ жизни с ними просто несовместимы.</a:t>
            </a:r>
          </a:p>
          <a:p>
            <a:r>
              <a:rPr lang="ru-RU" sz="2600" b="1" dirty="0" smtClean="0">
                <a:solidFill>
                  <a:srgbClr val="C00000"/>
                </a:solidFill>
                <a:latin typeface="Times New Roman" pitchFamily="18" charset="0"/>
                <a:cs typeface="Times New Roman" pitchFamily="18" charset="0"/>
              </a:rPr>
              <a:t>(5) Закаливание</a:t>
            </a:r>
            <a:r>
              <a:rPr lang="ru-RU" sz="2600" dirty="0">
                <a:solidFill>
                  <a:srgbClr val="C00000"/>
                </a:solidFill>
                <a:latin typeface="Times New Roman" pitchFamily="18" charset="0"/>
                <a:cs typeface="Times New Roman" pitchFamily="18" charset="0"/>
              </a:rPr>
              <a:t>. </a:t>
            </a:r>
            <a:endParaRPr lang="ru-RU" sz="2600" dirty="0" smtClean="0">
              <a:solidFill>
                <a:srgbClr val="C00000"/>
              </a:solidFill>
              <a:latin typeface="Times New Roman" pitchFamily="18" charset="0"/>
              <a:cs typeface="Times New Roman" pitchFamily="18" charset="0"/>
            </a:endParaRPr>
          </a:p>
          <a:p>
            <a:r>
              <a:rPr lang="ru-RU" sz="2600" dirty="0" smtClean="0">
                <a:solidFill>
                  <a:srgbClr val="002060"/>
                </a:solidFill>
                <a:latin typeface="Times New Roman" pitchFamily="18" charset="0"/>
                <a:cs typeface="Times New Roman" pitchFamily="18" charset="0"/>
              </a:rPr>
              <a:t>Это </a:t>
            </a:r>
            <a:r>
              <a:rPr lang="ru-RU" sz="2600" dirty="0">
                <a:solidFill>
                  <a:srgbClr val="002060"/>
                </a:solidFill>
                <a:latin typeface="Times New Roman" pitchFamily="18" charset="0"/>
                <a:cs typeface="Times New Roman" pitchFamily="18" charset="0"/>
              </a:rPr>
              <a:t>не обязательно купание в проруби или обливания холодной водой на снегу. Контрастный душ принесёт не меньше пользы, при этом разница температур может быть в начале небольшой. Закаливание не только укрепляет иммунитет, но и тренирует сосуды, вегетативную нервную систему и поднимает общий жизненный тонус.</a:t>
            </a:r>
          </a:p>
          <a:p>
            <a:r>
              <a:rPr lang="ru-RU" dirty="0"/>
              <a:t/>
            </a:r>
            <a:br>
              <a:rPr lang="ru-RU" dirty="0"/>
            </a:br>
            <a:r>
              <a:rPr lang="ru-RU" dirty="0"/>
              <a:t/>
            </a:r>
            <a:br>
              <a:rPr lang="ru-RU" dirty="0"/>
            </a:br>
            <a:endParaRPr lang="ru-RU" dirty="0"/>
          </a:p>
        </p:txBody>
      </p:sp>
      <p:pic>
        <p:nvPicPr>
          <p:cNvPr id="4" name="Рисунок 3" descr="images (4).jpg"/>
          <p:cNvPicPr>
            <a:picLocks noChangeAspect="1"/>
          </p:cNvPicPr>
          <p:nvPr/>
        </p:nvPicPr>
        <p:blipFill>
          <a:blip r:embed="rId2"/>
          <a:stretch>
            <a:fillRect/>
          </a:stretch>
        </p:blipFill>
        <p:spPr>
          <a:xfrm>
            <a:off x="214282" y="3786190"/>
            <a:ext cx="2714644" cy="2714644"/>
          </a:xfrm>
          <a:prstGeom prst="rect">
            <a:avLst/>
          </a:prstGeom>
          <a:effectLst>
            <a:softEdge rad="127000"/>
          </a:effectLst>
        </p:spPr>
      </p:pic>
      <p:pic>
        <p:nvPicPr>
          <p:cNvPr id="5122" name="Picture 2" descr="https://encrypted-tbn3.gstatic.com/images?q=tbn:ANd9GcRwXeox09vg7H9sszwA--ivkOjUbL3VgzVCUqld9n9LJie3I10D"/>
          <p:cNvPicPr>
            <a:picLocks noChangeAspect="1" noChangeArrowheads="1"/>
          </p:cNvPicPr>
          <p:nvPr/>
        </p:nvPicPr>
        <p:blipFill>
          <a:blip r:embed="rId3"/>
          <a:srcRect/>
          <a:stretch>
            <a:fillRect/>
          </a:stretch>
        </p:blipFill>
        <p:spPr bwMode="auto">
          <a:xfrm>
            <a:off x="214282" y="500042"/>
            <a:ext cx="2714644" cy="2928958"/>
          </a:xfrm>
          <a:prstGeom prst="rect">
            <a:avLst/>
          </a:prstGeom>
          <a:noFill/>
          <a:effectLst>
            <a:softEdge rad="1270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643306" y="357166"/>
            <a:ext cx="5214974" cy="6215106"/>
          </a:xfrm>
          <a:solidFill>
            <a:schemeClr val="accent5">
              <a:lumMod val="20000"/>
              <a:lumOff val="80000"/>
            </a:schemeClr>
          </a:solidFill>
          <a:effectLst>
            <a:softEdge rad="317500"/>
          </a:effectLst>
        </p:spPr>
        <p:txBody>
          <a:bodyPr>
            <a:normAutofit lnSpcReduction="10000"/>
          </a:bodyPr>
          <a:lstStyle/>
          <a:p>
            <a:r>
              <a:rPr lang="ru-RU" sz="2400" dirty="0">
                <a:solidFill>
                  <a:srgbClr val="002060"/>
                </a:solidFill>
                <a:latin typeface="Times New Roman" pitchFamily="18" charset="0"/>
                <a:cs typeface="Times New Roman" pitchFamily="18" charset="0"/>
              </a:rPr>
              <a:t>На физиологическое состояние человека большое влияние оказывает его </a:t>
            </a:r>
            <a:r>
              <a:rPr lang="ru-RU" sz="2400" b="1" u="sng" dirty="0" smtClean="0">
                <a:solidFill>
                  <a:srgbClr val="C00000"/>
                </a:solidFill>
                <a:latin typeface="Times New Roman" pitchFamily="18" charset="0"/>
                <a:cs typeface="Times New Roman" pitchFamily="18" charset="0"/>
              </a:rPr>
              <a:t>(6) </a:t>
            </a:r>
            <a:r>
              <a:rPr lang="ru-RU" sz="2400" b="1" u="sng" dirty="0" err="1" smtClean="0">
                <a:solidFill>
                  <a:srgbClr val="C00000"/>
                </a:solidFill>
                <a:latin typeface="Times New Roman" pitchFamily="18" charset="0"/>
                <a:cs typeface="Times New Roman" pitchFamily="18" charset="0"/>
              </a:rPr>
              <a:t>психоэмоциональное</a:t>
            </a:r>
            <a:r>
              <a:rPr lang="ru-RU" sz="2400" b="1" u="sng" dirty="0" smtClean="0">
                <a:solidFill>
                  <a:srgbClr val="C00000"/>
                </a:solidFill>
                <a:latin typeface="Times New Roman" pitchFamily="18" charset="0"/>
                <a:cs typeface="Times New Roman" pitchFamily="18" charset="0"/>
              </a:rPr>
              <a:t> </a:t>
            </a:r>
            <a:r>
              <a:rPr lang="ru-RU" sz="2400" b="1" u="sng" dirty="0">
                <a:solidFill>
                  <a:srgbClr val="C00000"/>
                </a:solidFill>
                <a:latin typeface="Times New Roman" pitchFamily="18" charset="0"/>
                <a:cs typeface="Times New Roman" pitchFamily="18" charset="0"/>
              </a:rPr>
              <a:t>состояние</a:t>
            </a:r>
            <a:r>
              <a:rPr lang="ru-RU" sz="2400" u="sng" dirty="0">
                <a:solidFill>
                  <a:srgbClr val="C00000"/>
                </a:solidFill>
                <a:latin typeface="Times New Roman" pitchFamily="18" charset="0"/>
                <a:cs typeface="Times New Roman" pitchFamily="18" charset="0"/>
              </a:rPr>
              <a:t>. </a:t>
            </a:r>
            <a:r>
              <a:rPr lang="ru-RU" sz="2400" u="sng" dirty="0">
                <a:solidFill>
                  <a:srgbClr val="002060"/>
                </a:solidFill>
                <a:latin typeface="Times New Roman" pitchFamily="18" charset="0"/>
                <a:cs typeface="Times New Roman" pitchFamily="18" charset="0"/>
              </a:rPr>
              <a:t>Поэтому к здоровому образу жизни относится </a:t>
            </a:r>
            <a:r>
              <a:rPr lang="ru-RU" sz="2400" u="sng" dirty="0" smtClean="0">
                <a:solidFill>
                  <a:srgbClr val="002060"/>
                </a:solidFill>
                <a:latin typeface="Times New Roman" pitchFamily="18" charset="0"/>
                <a:cs typeface="Times New Roman" pitchFamily="18" charset="0"/>
              </a:rPr>
              <a:t>также:</a:t>
            </a:r>
          </a:p>
          <a:p>
            <a:r>
              <a:rPr lang="ru-RU" sz="2400" dirty="0" smtClean="0">
                <a:solidFill>
                  <a:srgbClr val="C00000"/>
                </a:solidFill>
                <a:latin typeface="Times New Roman" pitchFamily="18" charset="0"/>
                <a:cs typeface="Times New Roman" pitchFamily="18" charset="0"/>
              </a:rPr>
              <a:t>-</a:t>
            </a:r>
            <a:r>
              <a:rPr lang="ru-RU" sz="2400" dirty="0">
                <a:solidFill>
                  <a:srgbClr val="00206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умение противостоять стрессу</a:t>
            </a:r>
            <a:r>
              <a:rPr lang="ru-RU" sz="2400" dirty="0">
                <a:solidFill>
                  <a:srgbClr val="C00000"/>
                </a:solidFill>
                <a:latin typeface="Times New Roman" pitchFamily="18" charset="0"/>
                <a:cs typeface="Times New Roman" pitchFamily="18" charset="0"/>
              </a:rPr>
              <a:t>, </a:t>
            </a:r>
            <a:endParaRPr lang="ru-RU" sz="2400" dirty="0" smtClean="0">
              <a:solidFill>
                <a:srgbClr val="C00000"/>
              </a:solidFill>
              <a:latin typeface="Times New Roman" pitchFamily="18" charset="0"/>
              <a:cs typeface="Times New Roman" pitchFamily="18" charset="0"/>
            </a:endParaRPr>
          </a:p>
          <a:p>
            <a:pPr>
              <a:buFontTx/>
              <a:buChar char="-"/>
            </a:pPr>
            <a:r>
              <a:rPr lang="ru-RU" sz="2400" b="1" dirty="0" smtClean="0">
                <a:solidFill>
                  <a:srgbClr val="C00000"/>
                </a:solidFill>
                <a:latin typeface="Times New Roman" pitchFamily="18" charset="0"/>
                <a:cs typeface="Times New Roman" pitchFamily="18" charset="0"/>
              </a:rPr>
              <a:t>оптимизм</a:t>
            </a:r>
            <a:r>
              <a:rPr lang="ru-RU" sz="2400" dirty="0">
                <a:solidFill>
                  <a:srgbClr val="C00000"/>
                </a:solidFill>
                <a:latin typeface="Times New Roman" pitchFamily="18" charset="0"/>
                <a:cs typeface="Times New Roman" pitchFamily="18" charset="0"/>
              </a:rPr>
              <a:t>, </a:t>
            </a:r>
            <a:endParaRPr lang="ru-RU" sz="2400" dirty="0" smtClean="0">
              <a:solidFill>
                <a:srgbClr val="C00000"/>
              </a:solidFill>
              <a:latin typeface="Times New Roman" pitchFamily="18" charset="0"/>
              <a:cs typeface="Times New Roman" pitchFamily="18" charset="0"/>
            </a:endParaRPr>
          </a:p>
          <a:p>
            <a:pPr>
              <a:buFontTx/>
              <a:buChar char="-"/>
            </a:pPr>
            <a:r>
              <a:rPr lang="ru-RU" sz="2400" b="1" dirty="0" smtClean="0">
                <a:solidFill>
                  <a:srgbClr val="C00000"/>
                </a:solidFill>
                <a:latin typeface="Times New Roman" pitchFamily="18" charset="0"/>
                <a:cs typeface="Times New Roman" pitchFamily="18" charset="0"/>
              </a:rPr>
              <a:t> интерес </a:t>
            </a:r>
            <a:r>
              <a:rPr lang="ru-RU" sz="2400" b="1" dirty="0">
                <a:solidFill>
                  <a:srgbClr val="C00000"/>
                </a:solidFill>
                <a:latin typeface="Times New Roman" pitchFamily="18" charset="0"/>
                <a:cs typeface="Times New Roman" pitchFamily="18" charset="0"/>
              </a:rPr>
              <a:t>к новому</a:t>
            </a:r>
            <a:r>
              <a:rPr lang="ru-RU" sz="2400" dirty="0">
                <a:solidFill>
                  <a:srgbClr val="C00000"/>
                </a:solidFill>
                <a:latin typeface="Times New Roman" pitchFamily="18" charset="0"/>
                <a:cs typeface="Times New Roman" pitchFamily="18" charset="0"/>
              </a:rPr>
              <a:t>, </a:t>
            </a:r>
            <a:endParaRPr lang="ru-RU" sz="2400" dirty="0" smtClean="0">
              <a:solidFill>
                <a:srgbClr val="C00000"/>
              </a:solidFill>
              <a:latin typeface="Times New Roman" pitchFamily="18" charset="0"/>
              <a:cs typeface="Times New Roman" pitchFamily="18" charset="0"/>
            </a:endParaRPr>
          </a:p>
          <a:p>
            <a:pPr>
              <a:buFontTx/>
              <a:buChar char="-"/>
            </a:pPr>
            <a:r>
              <a:rPr lang="ru-RU" sz="2400" b="1" dirty="0" smtClean="0">
                <a:solidFill>
                  <a:srgbClr val="C00000"/>
                </a:solidFill>
                <a:latin typeface="Times New Roman" pitchFamily="18" charset="0"/>
                <a:cs typeface="Times New Roman" pitchFamily="18" charset="0"/>
              </a:rPr>
              <a:t> умение </a:t>
            </a:r>
            <a:r>
              <a:rPr lang="ru-RU" sz="2400" b="1" dirty="0">
                <a:solidFill>
                  <a:srgbClr val="C00000"/>
                </a:solidFill>
                <a:latin typeface="Times New Roman" pitchFamily="18" charset="0"/>
                <a:cs typeface="Times New Roman" pitchFamily="18" charset="0"/>
              </a:rPr>
              <a:t>устанавливать близкие взаимоотношения</a:t>
            </a:r>
            <a:r>
              <a:rPr lang="ru-RU" sz="2400" dirty="0">
                <a:solidFill>
                  <a:srgbClr val="C00000"/>
                </a:solidFill>
                <a:latin typeface="Times New Roman" pitchFamily="18" charset="0"/>
                <a:cs typeface="Times New Roman" pitchFamily="18" charset="0"/>
              </a:rPr>
              <a:t>, </a:t>
            </a:r>
            <a:endParaRPr lang="ru-RU" sz="2400" dirty="0" smtClean="0">
              <a:solidFill>
                <a:srgbClr val="C00000"/>
              </a:solidFill>
              <a:latin typeface="Times New Roman" pitchFamily="18" charset="0"/>
              <a:cs typeface="Times New Roman" pitchFamily="18" charset="0"/>
            </a:endParaRPr>
          </a:p>
          <a:p>
            <a:pPr>
              <a:buFontTx/>
              <a:buChar char="-"/>
            </a:pPr>
            <a:r>
              <a:rPr lang="ru-RU" sz="2400" b="1" dirty="0" smtClean="0">
                <a:solidFill>
                  <a:srgbClr val="C00000"/>
                </a:solidFill>
                <a:latin typeface="Times New Roman" pitchFamily="18" charset="0"/>
                <a:cs typeface="Times New Roman" pitchFamily="18" charset="0"/>
              </a:rPr>
              <a:t>позитивное </a:t>
            </a:r>
            <a:r>
              <a:rPr lang="ru-RU" sz="2400" b="1" dirty="0">
                <a:solidFill>
                  <a:srgbClr val="C00000"/>
                </a:solidFill>
                <a:latin typeface="Times New Roman" pitchFamily="18" charset="0"/>
                <a:cs typeface="Times New Roman" pitchFamily="18" charset="0"/>
              </a:rPr>
              <a:t>мышление</a:t>
            </a:r>
            <a:r>
              <a:rPr lang="ru-RU" sz="2400" dirty="0" smtClean="0">
                <a:solidFill>
                  <a:srgbClr val="C00000"/>
                </a:solidFill>
                <a:latin typeface="Times New Roman" pitchFamily="18" charset="0"/>
                <a:cs typeface="Times New Roman" pitchFamily="18" charset="0"/>
              </a:rPr>
              <a:t>,</a:t>
            </a:r>
          </a:p>
          <a:p>
            <a:pPr>
              <a:buFontTx/>
              <a:buChar char="-"/>
            </a:pPr>
            <a:r>
              <a:rPr lang="ru-RU" sz="2400" dirty="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активная интеллектуальная деятельность</a:t>
            </a:r>
            <a:r>
              <a:rPr lang="ru-RU" sz="2400" dirty="0">
                <a:solidFill>
                  <a:srgbClr val="C00000"/>
                </a:solidFill>
                <a:latin typeface="Times New Roman" pitchFamily="18" charset="0"/>
                <a:cs typeface="Times New Roman" pitchFamily="18" charset="0"/>
              </a:rPr>
              <a:t>, </a:t>
            </a:r>
            <a:endParaRPr lang="ru-RU" sz="2400" dirty="0" smtClean="0">
              <a:solidFill>
                <a:srgbClr val="C00000"/>
              </a:solidFill>
              <a:latin typeface="Times New Roman" pitchFamily="18" charset="0"/>
              <a:cs typeface="Times New Roman" pitchFamily="18" charset="0"/>
            </a:endParaRPr>
          </a:p>
          <a:p>
            <a:pPr>
              <a:buFontTx/>
              <a:buChar char="-"/>
            </a:pPr>
            <a:r>
              <a:rPr lang="ru-RU" sz="2400" b="1" dirty="0" smtClean="0">
                <a:solidFill>
                  <a:srgbClr val="C00000"/>
                </a:solidFill>
                <a:latin typeface="Times New Roman" pitchFamily="18" charset="0"/>
                <a:cs typeface="Times New Roman" pitchFamily="18" charset="0"/>
              </a:rPr>
              <a:t>творчество </a:t>
            </a:r>
            <a:r>
              <a:rPr lang="ru-RU" sz="2400" b="1" dirty="0">
                <a:solidFill>
                  <a:srgbClr val="C00000"/>
                </a:solidFill>
                <a:latin typeface="Times New Roman" pitchFamily="18" charset="0"/>
                <a:cs typeface="Times New Roman" pitchFamily="18" charset="0"/>
              </a:rPr>
              <a:t>и самореализация</a:t>
            </a:r>
            <a:r>
              <a:rPr lang="ru-RU" sz="2400" dirty="0">
                <a:solidFill>
                  <a:srgbClr val="C00000"/>
                </a:solidFill>
                <a:latin typeface="Times New Roman" pitchFamily="18" charset="0"/>
                <a:cs typeface="Times New Roman" pitchFamily="18" charset="0"/>
              </a:rPr>
              <a:t>.</a:t>
            </a:r>
            <a:r>
              <a:rPr lang="ru-RU" dirty="0"/>
              <a:t/>
            </a:r>
            <a:br>
              <a:rPr lang="ru-RU" dirty="0"/>
            </a:br>
            <a:r>
              <a:rPr lang="ru-RU" dirty="0"/>
              <a:t/>
            </a:r>
            <a:br>
              <a:rPr lang="ru-RU" dirty="0"/>
            </a:br>
            <a:endParaRPr lang="ru-RU" dirty="0"/>
          </a:p>
        </p:txBody>
      </p:sp>
      <p:pic>
        <p:nvPicPr>
          <p:cNvPr id="4098" name="Picture 2" descr="https://encrypted-tbn1.gstatic.com/images?q=tbn:ANd9GcQr1d2s0zMkhk6uIxq_lCUQCf5UaG_61AI9ygKvKR3yf871r-LU"/>
          <p:cNvPicPr>
            <a:picLocks noChangeAspect="1" noChangeArrowheads="1"/>
          </p:cNvPicPr>
          <p:nvPr/>
        </p:nvPicPr>
        <p:blipFill>
          <a:blip r:embed="rId2"/>
          <a:srcRect/>
          <a:stretch>
            <a:fillRect/>
          </a:stretch>
        </p:blipFill>
        <p:spPr bwMode="auto">
          <a:xfrm>
            <a:off x="285720" y="500042"/>
            <a:ext cx="3143272" cy="260033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274638"/>
            <a:ext cx="5643602" cy="6297634"/>
          </a:xfrm>
          <a:solidFill>
            <a:schemeClr val="accent5">
              <a:lumMod val="20000"/>
              <a:lumOff val="80000"/>
            </a:schemeClr>
          </a:solidFill>
          <a:effectLst>
            <a:softEdge rad="317500"/>
          </a:effectLst>
        </p:spPr>
        <p:txBody>
          <a:bodyPr>
            <a:normAutofit/>
          </a:bodyPr>
          <a:lstStyle/>
          <a:p>
            <a:pPr algn="l"/>
            <a:r>
              <a:rPr lang="ru-RU" sz="2400" dirty="0" smtClean="0">
                <a:solidFill>
                  <a:srgbClr val="C00000"/>
                </a:solidFill>
                <a:latin typeface="Times New Roman" pitchFamily="18" charset="0"/>
                <a:cs typeface="Times New Roman" pitchFamily="18" charset="0"/>
              </a:rPr>
              <a:t>         </a:t>
            </a:r>
            <a:r>
              <a:rPr lang="ru-RU" sz="3200" u="sng" dirty="0" smtClean="0">
                <a:solidFill>
                  <a:srgbClr val="C00000"/>
                </a:solidFill>
                <a:latin typeface="Times New Roman" pitchFamily="18" charset="0"/>
                <a:cs typeface="Times New Roman" pitchFamily="18" charset="0"/>
              </a:rPr>
              <a:t>Здоровый образ жизни</a:t>
            </a:r>
            <a:r>
              <a:rPr lang="ru-RU" sz="3200" dirty="0" smtClean="0">
                <a:solidFill>
                  <a:srgbClr val="C00000"/>
                </a:solidFill>
                <a:latin typeface="Times New Roman" pitchFamily="18" charset="0"/>
                <a:cs typeface="Times New Roman" pitchFamily="18" charset="0"/>
              </a:rPr>
              <a:t> – </a:t>
            </a:r>
            <a:r>
              <a:rPr lang="ru-RU" sz="3200" u="sng" dirty="0" smtClean="0">
                <a:solidFill>
                  <a:srgbClr val="C00000"/>
                </a:solidFill>
                <a:latin typeface="Times New Roman" pitchFamily="18" charset="0"/>
                <a:cs typeface="Times New Roman" pitchFamily="18" charset="0"/>
              </a:rPr>
              <a:t>семь основных привычек:</a:t>
            </a:r>
            <a:br>
              <a:rPr lang="ru-RU" sz="3200" u="sng" dirty="0" smtClean="0">
                <a:solidFill>
                  <a:srgbClr val="C0000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
            </a:r>
            <a:br>
              <a:rPr lang="ru-RU" sz="2400" dirty="0" smtClean="0">
                <a:solidFill>
                  <a:srgbClr val="C0000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1. </a:t>
            </a:r>
            <a:r>
              <a:rPr lang="ru-RU" sz="2400" dirty="0" smtClean="0">
                <a:solidFill>
                  <a:srgbClr val="002060"/>
                </a:solidFill>
                <a:latin typeface="Times New Roman" pitchFamily="18" charset="0"/>
                <a:cs typeface="Times New Roman" pitchFamily="18" charset="0"/>
              </a:rPr>
              <a:t>Ложитесь спать не позже 22 час. </a:t>
            </a:r>
            <a:br>
              <a:rPr lang="ru-RU" sz="2400" dirty="0" smtClean="0">
                <a:solidFill>
                  <a:srgbClr val="00206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2. </a:t>
            </a:r>
            <a:r>
              <a:rPr lang="ru-RU" sz="2400" dirty="0" smtClean="0">
                <a:solidFill>
                  <a:srgbClr val="002060"/>
                </a:solidFill>
                <a:latin typeface="Times New Roman" pitchFamily="18" charset="0"/>
                <a:cs typeface="Times New Roman" pitchFamily="18" charset="0"/>
              </a:rPr>
              <a:t>Занимайтесь планированием дел  заранее.</a:t>
            </a:r>
            <a:br>
              <a:rPr lang="ru-RU" sz="2400" dirty="0" smtClean="0">
                <a:solidFill>
                  <a:srgbClr val="00206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3. </a:t>
            </a:r>
            <a:r>
              <a:rPr lang="ru-RU" sz="2400" dirty="0" smtClean="0">
                <a:solidFill>
                  <a:srgbClr val="002060"/>
                </a:solidFill>
                <a:latin typeface="Times New Roman" pitchFamily="18" charset="0"/>
                <a:cs typeface="Times New Roman" pitchFamily="18" charset="0"/>
              </a:rPr>
              <a:t>Ежедневно занимайтесь утренней зарядкой. Ведите активный образ жизни. </a:t>
            </a:r>
            <a:r>
              <a:rPr lang="ru-RU" sz="2400" u="sng" dirty="0" smtClean="0">
                <a:solidFill>
                  <a:srgbClr val="FF0000"/>
                </a:solidFill>
                <a:latin typeface="Times New Roman" pitchFamily="18" charset="0"/>
                <a:cs typeface="Times New Roman" pitchFamily="18" charset="0"/>
              </a:rPr>
              <a:t>Помните: движение  - это жизнь!</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4. </a:t>
            </a:r>
            <a:r>
              <a:rPr lang="ru-RU" sz="2400" dirty="0" smtClean="0">
                <a:solidFill>
                  <a:srgbClr val="002060"/>
                </a:solidFill>
                <a:latin typeface="Times New Roman" pitchFamily="18" charset="0"/>
                <a:cs typeface="Times New Roman" pitchFamily="18" charset="0"/>
              </a:rPr>
              <a:t>Соблюдайте режим рационального питания.</a:t>
            </a:r>
            <a:br>
              <a:rPr lang="ru-RU" sz="2400" dirty="0" smtClean="0">
                <a:solidFill>
                  <a:srgbClr val="00206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5. </a:t>
            </a:r>
            <a:r>
              <a:rPr lang="ru-RU" sz="2400" dirty="0" smtClean="0">
                <a:solidFill>
                  <a:srgbClr val="002060"/>
                </a:solidFill>
                <a:latin typeface="Times New Roman" pitchFamily="18" charset="0"/>
                <a:cs typeface="Times New Roman" pitchFamily="18" charset="0"/>
              </a:rPr>
              <a:t>Не принимайте во внимание неудачи.</a:t>
            </a:r>
            <a:r>
              <a:rPr lang="ru-RU" sz="2400" dirty="0" smtClean="0"/>
              <a:t> </a:t>
            </a:r>
            <a:br>
              <a:rPr lang="ru-RU" sz="2400" dirty="0" smtClean="0"/>
            </a:br>
            <a:r>
              <a:rPr lang="ru-RU" sz="2400" dirty="0" smtClean="0">
                <a:solidFill>
                  <a:srgbClr val="C00000"/>
                </a:solidFill>
                <a:latin typeface="Times New Roman" pitchFamily="18" charset="0"/>
                <a:cs typeface="Times New Roman" pitchFamily="18" charset="0"/>
              </a:rPr>
              <a:t>6. </a:t>
            </a:r>
            <a:r>
              <a:rPr lang="ru-RU" sz="2400" dirty="0" smtClean="0">
                <a:solidFill>
                  <a:srgbClr val="002060"/>
                </a:solidFill>
                <a:latin typeface="Times New Roman" pitchFamily="18" charset="0"/>
                <a:cs typeface="Times New Roman" pitchFamily="18" charset="0"/>
              </a:rPr>
              <a:t>Живите в гармонии с собой и миром. </a:t>
            </a:r>
            <a:br>
              <a:rPr lang="ru-RU" sz="2400" dirty="0" smtClean="0">
                <a:solidFill>
                  <a:srgbClr val="00206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7. </a:t>
            </a:r>
            <a:r>
              <a:rPr lang="ru-RU" sz="2400" dirty="0" smtClean="0">
                <a:solidFill>
                  <a:srgbClr val="002060"/>
                </a:solidFill>
                <a:latin typeface="Times New Roman" pitchFamily="18" charset="0"/>
                <a:cs typeface="Times New Roman" pitchFamily="18" charset="0"/>
              </a:rPr>
              <a:t>Учитесь позитивно мыслить.</a:t>
            </a:r>
            <a:r>
              <a:rPr lang="ru-RU" sz="2400" dirty="0" smtClean="0"/>
              <a:t/>
            </a:r>
            <a:br>
              <a:rPr lang="ru-RU" sz="2400" dirty="0" smtClean="0"/>
            </a:br>
            <a:endParaRPr lang="ru-RU" sz="2400" dirty="0">
              <a:solidFill>
                <a:srgbClr val="002060"/>
              </a:solidFill>
              <a:latin typeface="Times New Roman" pitchFamily="18" charset="0"/>
              <a:cs typeface="Times New Roman" pitchFamily="18" charset="0"/>
            </a:endParaRPr>
          </a:p>
        </p:txBody>
      </p:sp>
      <p:pic>
        <p:nvPicPr>
          <p:cNvPr id="7172" name="Picture 4" descr="https://encrypted-tbn2.gstatic.com/images?q=tbn:ANd9GcR1x8eri2Ja2P-3Az5Ytiy5olB7VOc3gNdGs60BOv8cmkVAOzHV"/>
          <p:cNvPicPr>
            <a:picLocks noChangeAspect="1" noChangeArrowheads="1"/>
          </p:cNvPicPr>
          <p:nvPr/>
        </p:nvPicPr>
        <p:blipFill>
          <a:blip r:embed="rId2"/>
          <a:srcRect/>
          <a:stretch>
            <a:fillRect/>
          </a:stretch>
        </p:blipFill>
        <p:spPr bwMode="auto">
          <a:xfrm>
            <a:off x="142844" y="214290"/>
            <a:ext cx="2857520" cy="1928826"/>
          </a:xfrm>
          <a:prstGeom prst="rect">
            <a:avLst/>
          </a:prstGeom>
          <a:noFill/>
          <a:effectLst>
            <a:softEdge rad="127000"/>
          </a:effectLst>
        </p:spPr>
      </p:pic>
      <p:pic>
        <p:nvPicPr>
          <p:cNvPr id="7176" name="Picture 8" descr="https://encrypted-tbn1.gstatic.com/images?q=tbn:ANd9GcSY9eX-Vo4HPiezxR5hxdFtX-kflaX8_EP0jDu5TKsrmHnJKiBP"/>
          <p:cNvPicPr>
            <a:picLocks noChangeAspect="1" noChangeArrowheads="1"/>
          </p:cNvPicPr>
          <p:nvPr/>
        </p:nvPicPr>
        <p:blipFill>
          <a:blip r:embed="rId3"/>
          <a:srcRect/>
          <a:stretch>
            <a:fillRect/>
          </a:stretch>
        </p:blipFill>
        <p:spPr bwMode="auto">
          <a:xfrm>
            <a:off x="571472" y="2143116"/>
            <a:ext cx="2000264" cy="2643206"/>
          </a:xfrm>
          <a:prstGeom prst="rect">
            <a:avLst/>
          </a:prstGeom>
          <a:noFill/>
          <a:effectLst>
            <a:softEdge rad="127000"/>
          </a:effectLst>
        </p:spPr>
      </p:pic>
      <p:pic>
        <p:nvPicPr>
          <p:cNvPr id="7178" name="Picture 10" descr="https://encrypted-tbn2.gstatic.com/images?q=tbn:ANd9GcQMcPFis-cg9bkZOCq6BeGczD4PSrRBjio95-gjImb0ZDBzXHey"/>
          <p:cNvPicPr>
            <a:picLocks noChangeAspect="1" noChangeArrowheads="1"/>
          </p:cNvPicPr>
          <p:nvPr/>
        </p:nvPicPr>
        <p:blipFill>
          <a:blip r:embed="rId4"/>
          <a:srcRect/>
          <a:stretch>
            <a:fillRect/>
          </a:stretch>
        </p:blipFill>
        <p:spPr bwMode="auto">
          <a:xfrm>
            <a:off x="214282" y="4786322"/>
            <a:ext cx="2762251" cy="1857388"/>
          </a:xfrm>
          <a:prstGeom prst="rect">
            <a:avLst/>
          </a:prstGeom>
          <a:noFill/>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357166"/>
            <a:ext cx="5500726" cy="6000792"/>
          </a:xfrm>
          <a:solidFill>
            <a:schemeClr val="accent5">
              <a:lumMod val="40000"/>
              <a:lumOff val="60000"/>
            </a:schemeClr>
          </a:solidFill>
          <a:ln>
            <a:noFill/>
          </a:ln>
          <a:effectLst>
            <a:softEdge rad="317500"/>
          </a:effectLst>
        </p:spPr>
        <p:txBody>
          <a:bodyPr>
            <a:normAutofit/>
          </a:bodyPr>
          <a:lstStyle/>
          <a:p>
            <a:r>
              <a:rPr lang="ru-RU" sz="4000" dirty="0" smtClean="0">
                <a:solidFill>
                  <a:srgbClr val="C00000"/>
                </a:solidFill>
                <a:latin typeface="Times New Roman" pitchFamily="18" charset="0"/>
                <a:cs typeface="Times New Roman" pitchFamily="18" charset="0"/>
              </a:rPr>
              <a:t>Здоровье</a:t>
            </a:r>
            <a:r>
              <a:rPr lang="ru-RU" sz="4000" dirty="0" smtClean="0">
                <a:solidFill>
                  <a:srgbClr val="002060"/>
                </a:solidFill>
                <a:latin typeface="Times New Roman" pitchFamily="18" charset="0"/>
                <a:cs typeface="Times New Roman" pitchFamily="18" charset="0"/>
              </a:rPr>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 это состояние полного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физического, духовного,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социального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благополучия, а не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только отсутствие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болезней или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физических дефектов </a:t>
            </a:r>
            <a:endParaRPr lang="ru-RU" sz="4000" dirty="0">
              <a:solidFill>
                <a:srgbClr val="002060"/>
              </a:solidFill>
              <a:latin typeface="Times New Roman" pitchFamily="18" charset="0"/>
              <a:cs typeface="Times New Roman" pitchFamily="18" charset="0"/>
            </a:endParaRPr>
          </a:p>
        </p:txBody>
      </p:sp>
      <p:pic>
        <p:nvPicPr>
          <p:cNvPr id="3" name="Рисунок 2" descr="images.jpg"/>
          <p:cNvPicPr>
            <a:picLocks noChangeAspect="1"/>
          </p:cNvPicPr>
          <p:nvPr/>
        </p:nvPicPr>
        <p:blipFill>
          <a:blip r:embed="rId2"/>
          <a:stretch>
            <a:fillRect/>
          </a:stretch>
        </p:blipFill>
        <p:spPr>
          <a:xfrm>
            <a:off x="142844" y="1785926"/>
            <a:ext cx="3071834" cy="31432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1071546"/>
            <a:ext cx="5429288" cy="5072098"/>
          </a:xfrm>
          <a:solidFill>
            <a:schemeClr val="accent5">
              <a:lumMod val="20000"/>
              <a:lumOff val="80000"/>
            </a:schemeClr>
          </a:solidFill>
          <a:effectLst>
            <a:softEdge rad="317500"/>
          </a:effectLst>
        </p:spPr>
        <p:txBody>
          <a:bodyPr>
            <a:normAutofit/>
          </a:bodyPr>
          <a:lstStyle/>
          <a:p>
            <a:r>
              <a:rPr lang="ru-RU" sz="3200" dirty="0" smtClean="0">
                <a:solidFill>
                  <a:srgbClr val="C00000"/>
                </a:solidFill>
                <a:latin typeface="Georgia" pitchFamily="18" charset="0"/>
                <a:cs typeface="Times New Roman" pitchFamily="18" charset="0"/>
              </a:rPr>
              <a:t>Здоровый образ жизни – </a:t>
            </a: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r>
              <a:rPr lang="ru-RU" sz="3200" u="sng" dirty="0">
                <a:latin typeface="Georgia" pitchFamily="18" charset="0"/>
                <a:hlinkClick r:id="rId2" tooltip="Образ жизни"/>
              </a:rPr>
              <a:t>образ жизни</a:t>
            </a:r>
            <a:r>
              <a:rPr lang="ru-RU" sz="3200" dirty="0">
                <a:latin typeface="Georgia" pitchFamily="18" charset="0"/>
              </a:rPr>
              <a:t> </a:t>
            </a:r>
            <a:r>
              <a:rPr lang="ru-RU" sz="3200" dirty="0">
                <a:solidFill>
                  <a:srgbClr val="002060"/>
                </a:solidFill>
                <a:latin typeface="Georgia" pitchFamily="18" charset="0"/>
              </a:rPr>
              <a:t>человека, направленный на </a:t>
            </a:r>
            <a:r>
              <a:rPr lang="ru-RU" sz="3200" dirty="0">
                <a:solidFill>
                  <a:srgbClr val="002060"/>
                </a:solidFill>
                <a:latin typeface="Georgia" pitchFamily="18" charset="0"/>
                <a:hlinkClick r:id="rId3" tooltip="Профилактика (медицина)"/>
              </a:rPr>
              <a:t>профилактику</a:t>
            </a:r>
            <a:r>
              <a:rPr lang="ru-RU" sz="3200" dirty="0">
                <a:solidFill>
                  <a:srgbClr val="002060"/>
                </a:solidFill>
                <a:latin typeface="Georgia" pitchFamily="18" charset="0"/>
              </a:rPr>
              <a:t> </a:t>
            </a:r>
            <a:r>
              <a:rPr lang="ru-RU" sz="3200" dirty="0">
                <a:solidFill>
                  <a:srgbClr val="002060"/>
                </a:solidFill>
                <a:latin typeface="Georgia" pitchFamily="18" charset="0"/>
                <a:hlinkClick r:id="rId4" tooltip="Болезнь"/>
              </a:rPr>
              <a:t>болезней</a:t>
            </a:r>
            <a:r>
              <a:rPr lang="ru-RU" sz="3200" dirty="0">
                <a:solidFill>
                  <a:srgbClr val="002060"/>
                </a:solidFill>
                <a:latin typeface="Georgia" pitchFamily="18" charset="0"/>
              </a:rPr>
              <a:t> и укрепление</a:t>
            </a:r>
            <a:r>
              <a:rPr lang="ru-RU" sz="3200" dirty="0">
                <a:latin typeface="Georgia" pitchFamily="18" charset="0"/>
              </a:rPr>
              <a:t> </a:t>
            </a:r>
            <a:r>
              <a:rPr lang="ru-RU" sz="3200" dirty="0" smtClean="0">
                <a:latin typeface="Georgia" pitchFamily="18" charset="0"/>
                <a:hlinkClick r:id="rId5" tooltip="Здоровье"/>
              </a:rPr>
              <a:t>здоровья</a:t>
            </a:r>
            <a:r>
              <a:rPr lang="ru-RU" sz="3200" dirty="0">
                <a:latin typeface="Georgia" pitchFamily="18" charset="0"/>
              </a:rPr>
              <a:t>.</a:t>
            </a:r>
            <a:endParaRPr lang="ru-RU" sz="3200" dirty="0">
              <a:solidFill>
                <a:srgbClr val="002060"/>
              </a:solidFill>
              <a:latin typeface="Georgia" pitchFamily="18" charset="0"/>
              <a:cs typeface="Times New Roman" pitchFamily="18" charset="0"/>
            </a:endParaRPr>
          </a:p>
        </p:txBody>
      </p:sp>
      <p:pic>
        <p:nvPicPr>
          <p:cNvPr id="7170" name="Picture 2" descr="правильное питание при грудном вскармливании"/>
          <p:cNvPicPr>
            <a:picLocks noChangeAspect="1" noChangeArrowheads="1"/>
          </p:cNvPicPr>
          <p:nvPr/>
        </p:nvPicPr>
        <p:blipFill>
          <a:blip r:embed="rId6"/>
          <a:srcRect/>
          <a:stretch>
            <a:fillRect/>
          </a:stretch>
        </p:blipFill>
        <p:spPr bwMode="auto">
          <a:xfrm>
            <a:off x="214282" y="1714488"/>
            <a:ext cx="3286148" cy="3786214"/>
          </a:xfrm>
          <a:prstGeom prst="rect">
            <a:avLst/>
          </a:prstGeom>
          <a:noFill/>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857620" y="1000108"/>
            <a:ext cx="5072098" cy="4857784"/>
          </a:xfrm>
          <a:solidFill>
            <a:schemeClr val="accent5">
              <a:lumMod val="20000"/>
              <a:lumOff val="80000"/>
            </a:schemeClr>
          </a:solidFill>
          <a:effectLst>
            <a:softEdge rad="317500"/>
          </a:effectLst>
        </p:spPr>
        <p:txBody>
          <a:bodyPr>
            <a:normAutofit/>
          </a:bodyPr>
          <a:lstStyle/>
          <a:p>
            <a:pPr algn="ctr"/>
            <a:r>
              <a:rPr lang="ru-RU" sz="2800" dirty="0" smtClean="0">
                <a:solidFill>
                  <a:srgbClr val="C00000"/>
                </a:solidFill>
                <a:latin typeface="Times New Roman" pitchFamily="18" charset="0"/>
                <a:cs typeface="Times New Roman" pitchFamily="18" charset="0"/>
              </a:rPr>
              <a:t>Здоровье зависит:</a:t>
            </a:r>
          </a:p>
          <a:p>
            <a:pPr>
              <a:buFont typeface="Wingdings" pitchFamily="2" charset="2"/>
              <a:buChar char="Ø"/>
            </a:pPr>
            <a:r>
              <a:rPr lang="ru-RU" sz="2800" dirty="0" smtClean="0">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50% </a:t>
            </a:r>
            <a:r>
              <a:rPr lang="ru-RU" sz="2800" dirty="0" smtClean="0">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от человека, его образа жизни;</a:t>
            </a:r>
          </a:p>
          <a:p>
            <a:pPr>
              <a:buFont typeface="Wingdings" pitchFamily="2" charset="2"/>
              <a:buChar char="Ø"/>
            </a:pPr>
            <a:r>
              <a:rPr lang="ru-RU" sz="2800" dirty="0">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20 % </a:t>
            </a:r>
            <a:r>
              <a:rPr lang="ru-RU" sz="2800" dirty="0" smtClean="0">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от наследственных факторов;</a:t>
            </a:r>
          </a:p>
          <a:p>
            <a:pPr>
              <a:buFont typeface="Wingdings" pitchFamily="2" charset="2"/>
              <a:buChar char="Ø"/>
            </a:pPr>
            <a:r>
              <a:rPr lang="ru-RU" sz="2800" dirty="0">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20 % </a:t>
            </a:r>
            <a:r>
              <a:rPr lang="ru-RU" sz="2800" dirty="0" smtClean="0">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от экологии;</a:t>
            </a:r>
          </a:p>
          <a:p>
            <a:pPr>
              <a:buFont typeface="Wingdings" pitchFamily="2" charset="2"/>
              <a:buChar char="Ø"/>
            </a:pPr>
            <a:r>
              <a:rPr lang="ru-RU" sz="2800" dirty="0">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10 % </a:t>
            </a:r>
            <a:r>
              <a:rPr lang="ru-RU" sz="2800" dirty="0" smtClean="0">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от медицины.</a:t>
            </a:r>
          </a:p>
          <a:p>
            <a:endParaRPr lang="ru-RU" sz="2400" dirty="0" smtClean="0">
              <a:latin typeface="Times New Roman" pitchFamily="18" charset="0"/>
              <a:cs typeface="Times New Roman" pitchFamily="18" charset="0"/>
            </a:endParaRPr>
          </a:p>
          <a:p>
            <a:pPr>
              <a:buFont typeface="Wingdings" pitchFamily="2" charset="2"/>
              <a:buChar char="Ø"/>
            </a:pPr>
            <a:endParaRPr lang="ru-RU" sz="2400" dirty="0">
              <a:latin typeface="Times New Roman" pitchFamily="18" charset="0"/>
              <a:cs typeface="Times New Roman" pitchFamily="18" charset="0"/>
            </a:endParaRPr>
          </a:p>
        </p:txBody>
      </p:sp>
      <p:pic>
        <p:nvPicPr>
          <p:cNvPr id="10242" name="Picture 2" descr="https://encrypted-tbn2.gstatic.com/images?q=tbn:ANd9GcRQLJzb1xTc671evZwQl8Bh1uViz4Qz2LiodRb-bNuknBkDdpA0"/>
          <p:cNvPicPr>
            <a:picLocks noChangeAspect="1" noChangeArrowheads="1"/>
          </p:cNvPicPr>
          <p:nvPr/>
        </p:nvPicPr>
        <p:blipFill>
          <a:blip r:embed="rId2"/>
          <a:srcRect/>
          <a:stretch>
            <a:fillRect/>
          </a:stretch>
        </p:blipFill>
        <p:spPr bwMode="auto">
          <a:xfrm>
            <a:off x="2071670" y="4429132"/>
            <a:ext cx="1857388" cy="2143140"/>
          </a:xfrm>
          <a:prstGeom prst="rect">
            <a:avLst/>
          </a:prstGeom>
          <a:noFill/>
          <a:effectLst>
            <a:softEdge rad="127000"/>
          </a:effectLst>
        </p:spPr>
      </p:pic>
      <p:sp>
        <p:nvSpPr>
          <p:cNvPr id="10244" name="AutoShape 4" descr="data:image/jpeg;base64,/9j/4AAQSkZJRgABAQAAAQABAAD/2wCEAAkGBhMSEBUUExQVEBUVGBUUGBgXFBQUFhcUFBQVFBQXGBIXHiYfGhkjGRQUHy8gJCcpLCwsFh4xNTArNSYrLCkBCQoKDgwOGg8PGi8lHyQyLCwsLCwsLCwsLCwuLCwsLDQsLDQsLCwwMCwsLCkpLCwsLCksLCwsLCwpLCksLCwsNP/AABEIAOEA4QMBIgACEQEDEQH/xAAcAAEAAgMBAQEAAAAAAAAAAAAABQYCAwQHAQj/xABNEAABAwEEBgYECgcGBQUAAAABAAIDEQQFITEGEkFRYXETIjKBkaFSkrHRBxQjM0JicoLB8FNUc5OissIVJDRDY9IWJYOj4kRVs8Px/8QAGgEBAAMBAQEAAAAAAAAAAAAAAAIDBAUBBv/EADURAAICAQMBBgQFBAEFAAAAAAABAgMRBCExEgUTQVFx8DJhgZEiobHB0RQj4fFCNGJygqL/2gAMAwEAAhEDEQA/APbEREAREQBERAEREAREQBERAEREAREQBERAEREAREQBERAEREAREQBERAEREARFptVtjibrSPbGN7nBo80bwDciiDpRCewJp+McErx6+qG+a+HSI/qtq9SL2GSqr72HmR64kwihv+LIW/Oiaz8ZYJGt75ACweKlbNaWSND2ObI05Oa4OaeThgpKUZcM9Uk+DYiwtFoaxpe8hrWipJ2ALhZO53XdVleyz0Rvd9Y7shlvKquvjUtzxvB2S2gBU2fSx3xoPBPRRktI2OacHup5j7I3rfpdfHRxajTR0lQN4b9I/h38FV7BHsOX4L5jW9oW9SafDyY7bn1dKPWKoorRa1F9kjqauZrRO5xOMde8NB71Kr6yElOKkvE2p5WQiIpHoREQBERAEREAREQBERAEREAREQBaLXbmR01iATkKgE+JAW9ROkt19NAaCrmdZvH0h3jzAVGolOFcpVrLRGTaWUfXzPk/zAxu6Mgu75D/AEgc1hDd8TDrBg1vSdV7/wB46rvNedy2fctQtczOzI9v3j7F8o+0ZWbv9TA9R5o9SM3FY9MvOYdLbSzMiQcRQ+IUpZNOWH5xro+I6w9/kvVqGyS1MWXHplFz3Q0OMlnd8VlOJcwdR53Sw9l444O3ELCy3myUVje2TgDj3tzHgtvxlSV8oPKLepM0xXo+0zsilZ0RgHSyNrVr362rC5h+lHg5/BwaDiFJzTY0UHe1aNljxlhq5v12H5yI8HAYfWDTsWm+70HxR0jDXpA1jD+1FSfUDvFTt1DueWRc8JtlYvO8PjFoc/6PZZ9huXjie9SN3RYhRNhgVmuqz4hce19c8GOtOTyyf0Qw+MN3TA+vBC4+ZPirAoLRBtY5pNks8hbxbGGwA8j0JPep1feaWLjTBPyR1YfCgiItBMIiIAiIgCIiAIiIAiIgCIiAIiIAiIgKbpJcmo/XaOq7Hk7aPxCibuufppQw4ZnOhNNg4+5ei2iAPaWuFQVTLbduq8sOYx5iuDhw9hwXyPaOg7i3vYr8De68jHbUk8kFflydBLqVrgHcQCSBX1StF3aNyWgu1NUaoqS40FFJyXfSu84k5kniTiVZLkupuo12dQFgq/uXYhF48s/vgzqlSl8ih2nR6SOjmkONA4FhNR37wumwaTyNoJR07d+Ug5P28nV7l6PJdopkF51e9la22TMbk3o3EbnSNJI8gfvK+2q6jLnwJ0ureLJ+G0tezXjdrtGeFHM4PZs54jiq9b3fJNhH0JpjT6pEbo/ASOHcsLM50Tw9hLXDduOYI2jguq7rmtFq1pomNcxx1QXP6NriwULm9U1bsqPRNFCpStyqYtvHHl9fvyeZc1hLc12GzKZ61RBD8/IMDn0MZwdM/cBjqj6TqAbac8F3gD5W2WaAbRC4Sydz30AP3Cpe672skLS2B8TKmrpJZm673ek5xOs4+zIUWzS9nSrmp3/Zbv8AI0V1NclksNibDEyJgoyNrWNHBooKnetjpmjb+KhDf1lzktkLuAlYB4ArsgmY9ocwtLSKgtIII3gjNdy7VTrXw49f8bfmam8HNf8AfboGskaARrhpadrS1xz2HALuuy82zs14yKbR9Jp3EbFA6Z/4YftG/wAr1RumcAaOc2udCR7FypdoWVWfi3TXHBkne4T+R6++0Nb2ntHMtHtXM+/LO3OaMffavLrq0fmtRIYWu1c9Z9DTfTE04qai+Defa+Id7z/StUNZqLF1V17fV/wFqLJbxgXT/iSy/p4/WC3RXxA7syxn77feqWPg4l/Sx+D/AHLXJ8H1oGTonfecPa1T/qtauavf3Jd7d4wPQwa5YovNTddss+IbKwDaxxLf4SR4rvu/TWZmEgEo9V3iMPJI9rRi+m6Dj7+5JahcSWC9oo667/inwaaO9F2Du7f3KRXVrshZHqg8o0pprKCIisPQiIgCIiAIiIAuW8btbM2jqtIxa5uDmneCfMGoO0LqReSipLD4PGs7MqFsa6E0tA1W7Jmg9Eft5mI/a6u52xbbPPNCNaDUmY7HUc6jTXayVtaV3UIPBWpRM+itmcS5rDC44kwvfASd5EZAJ5grky7N6J9dLwyl1NfCRFs0qtrgWxWRkbjhryztcxvHUjGs7lgq78TbZwTPLryyuL3OI68sh2MibUnAABrQaAK4v0Sj+lPai3cbS9o8W0PmlgumKMn4rCyMnB0zgXPP/UdV7u8lUarTWW4jfP6RW79/YjKDfxMrVn0f6Sj7XWzwZiE/PTftAPm2H0AdY7S3EGU0oveWOy/JtFma8sgjFKOOv1eq0dkBgceTVMTOhs3XkdrvzqcXdw2Dj5rz6/dI5LbbQ1kMssdnYHARM1/lJi5us4kjJkZA+05WaauFclSn0+PSt3/7S/ZY+qJRST6TG5GQmZ8cjA8NYwitcKlw2HcAp9t0WI5wMPe//cq7DdUjZHSNs9pDngB1WbsurrLf0Fq2QzDmwe9dovOLTi77OxsQhibGSXFxBcagAUGJO0q+aIt1bDZx/pM8xX8VQrxuW1SCro3dUHPVGGZ28F6LczNWzQt3RxjwY1cztF/hiiEzi00P91H7Rv8AK9UN5V70z/wo/aM/leqC8r5vVfEvT92cvUfGZ2a2PieHscWObiCPziOC9H0Y0uZaRqPoyYfR2PptZ7tnFeYOWsyFpBBIINQQaEEZEEK/R6uenltx4oqqvlU9uD3RFTNENORJSG0ECTJrzgH7g7c7yPPO5r6qm6F0eqJ2K7I2LMQuG8Llhm7bBX0hg71hn31XcinOEZrpksom0nsyj3novJD1mEyNGNRg5vMD2jyUjcOkxNI5jwD/AMHe/wAd6s6r1/aPAgyRChzc0ZHeQN/Db7eFdorNG+/0j28Y/L39fIzutwfVD7FhRQGjV7aw6J5xHZO8D6PMezkp9dfS6mGprVkP9MvjJSWUERFpJBERAEREAREQBYySgceC+SSUwGJWqaVsTS95pTb+AG9Z7LeVHw5b4R42Yug1utIaAY0rQDmVXb/01bGNSLE5AgYn7LfxPcFwXpfc9sk6Gztrv9Fo9J7sq8PaVOXBolFZvlHnpZszI7Ju/VBy558slyoys1Lao2j4zfL9Pf2MznKbxX9yAsGiNotR17U4wsOOoPnHfarl348Au6yXZDBeDmwtDWuszK0xq6Kd9SSczSUYqZt1563VZltO/lwUZA3+9xHeyZn/AMbx/IVLTToquVVKzzmXnse1xjB7c+ZKmNa3MXW5i0SkBdqUlFZfBpOWSKoI3gjxwXS3AAZADyAXPJOGgucQ1ozJyHvPBVi9r/MtWtq2Pdtdxd7l83r9bGeMcLj5may1I6NJLzEzejZiAQS7eRUYcMc1UpWkGhUo1yxtFnDxuO9cB3uUsy/0YLPx7kM4rQ9b7REWuocFoctUTIzU5XXRD4QNSkNpNW5NkOJbuD97frbNuGVJetLls090qZdUTyu2VcuqJ+g2uBFRiDiCMQQeK+ryLRDTp9lIjlrJB4uj4t3t+r4bj6xZbUyRjXscHtcKhwNQQvpqNRG6OVz5Hco1Ebltz5G1ERaDQVe+7EYpRIzAE15OzVjslpEjGuG0eB2jxXPfFn14jwxXHo1N1XM3Go78/Mea4lMf6bWutfDNZXr7yUr8M8eZMoiLtlwREQBERAF8cV9XxxABJwAxJ4KMuAaZ52xML3GgGZ38BxVPlfNeExaw9HE00c7Y0ei30pD5LptLn2+bUYSyFnaduB3fXds3DHnaLJY2RMDGNDWtwAH5xPFchQ/rXjipf/T/AI/Uztd68f8AH9TVdl1R2eMMibqjacy473HaVovq1UaGDM4nl/8AvsUk51BU4AYqqT2oyOL9+XBv0fJT7SuVNKrjtnb6eP8ABObUY4R9DltsrKzRnc4+bHD8VzgrZFMWkEZhfP6e3urYzfgyiLw8k3a7SGcTu96h7xvJkTdeU55Adpx3NG7jkFHXzfzLPn8pKcQyuVcjIdnLM8FTbXeD5XF73azj5DYANg4LZqtbO3njwX8ld2oxsiRvO+nzuq7qtHZYMh7zxXDJaQ0VPlmVxutGNGjWcdilru0fNdeXE7G7Bz9yaXs6eofeW7R/X/HtEKqZWPqlwQlpZbAenjBLQOxmCzMnU25Z57lIXRfbJxh1XjNpz5jeFZOiUJe+iweeki+TkGOGAcd/A8fFdXVdl1XQUYrDXH+TXOiLWxumha8UcPeORUJbLK6M0ORyOw8OB4Lsu+8TrdHMNR434V9x8lJPaHAggEHMFfKWV26SfRYvfyOfZU+HyVd4WlwUjeN2mPrCro/FzOe9vHx3rgK1QkpLKMEotPDOdwV9+Cm+9V77M44OrIz7QHXHeAD90qiuatlgtjoZWSs7THBw402cjl3rbp7e7mpHtNjqmpH6CRaLBbWzRMlZi17Q8cnCtOezuW9fUJ53PpU87o12ltWOHA+xQdwu+VPFp9oKnbQ6jHHc13sKgNHxV4P1T+C5Gs/6qnHvgrn8SLEiIuwWhERAEREAUBpBanSPbZos3YvOwDPHgBie4bVLXlbhDE552ZDe45BcOjtgLWmV+MkvWO8NOIHfn4blg1WbpLTx8d5f+Pl9ePTJXPd9KO+77A2GMMYMBmdpJzceJXQiLdGKisLgmljZEVpFbNWMMGchp9wYvPsH3lAhy+3jbelne4YtaeiZyYTrnvfXuaFq1gAXEhrWirnE0a0byV8d2hf3+oaj4bL36mScupkpd1h6XDKlDXA1FcRTeq/pVfbrK4xMaek2yFpDWg/o69p31shzyiLX8IDmSUs3VYK1cQNaQ6pAwPZZWhpnv3KEttufa5NelZXAB9MA4tAAfTIYAV2VFdtBfCuvukkvxmOzUxa6a+ffBpMxJqSSSaknEknjvXfYrvfIdVoxPlxJ2KUuXRYnE97tg4NG0q3WS7Wxto0U3naeZXT0vZyj+O3nyL9PpMfis+xC3To82EV7Tzm7dwbu9qkfi6kOgX3oF2Dokd0CdApDoE6BAQN53EyZtHChGTto944KCMMkDtWQVGx2eHPb7Qr10C12iwte3VcKj8+az6jT16iHRYiE4Kawypseom8bkpV8I4mP8WbjwyVhttyuixHWZv3c/eucFfHavRW6GXUt4+f8+/Q59tGNnwU0Gv5yO0EbCsS1Wa87mEvWZRkm/wCi7g4fjmOKrzmEOLXAscM2n2g7RxClVarFlHOsqcT0X4LL41on2dxxjPSM/ZvPWHc/+cK9rw/R+9TZbTHN9Fpo/jG7qv8AAdbm0L3AGvFfUaC7vKseK2OvorOqvpfgR+kFq6OzSHeNUc3Yewlc2j0NKnc0DvOJ9i4NJ7V0lois4xDflX93ZHt9YKeuyHVjG92Pu8llf97X5XEF7/X8i5Pqs9DqJQLF5yG9ZLrJ5k/kXhERTARFhPMGNLjk0Fx5AVXjeFlgh7cz4xamxZxw0e/cXHst/PFTaj7js5bFrO7cpMjubsQO4UXLpZfZs8HV+ckOozgdru4eZCxVNVVyvs8d36eC+35lWVGLmyRs95RvkfG12s6OmtTIF1aCu/A4Lm0ivEw2dzm9t1I4/tvwB7hV3JpUdoNYOjgc44mR1Sdp1cM+Zcof4Qr8EEsZe0uDWOMbMQHyu6rnOdkGtaKbz0h5qL1M3pe9S3fH14/khK3FXXLY5pbRHZ4g6R2pG0ao2ueQOy1u1285DaqNf2k77SafNxNNWxg4facfpO47NlFG3neslofryOqcgMmtb6LW7Apaz6HTfFHWyQakTDGQ11Q6RjpWNeQPotDXONdtMN64um0jzhbvzONKdmol0Vrb3yc9zXNJaHdUUaO085DhxPBej3HomyNowoNte07mdgU5d9xsiAAaAG4BoGA95UhqL6CjSxq38Tq6fSRpWeX5nI2zgCgFBuVU0s0qns1rhs0EMczpo3PGu5zTrNfq6ooQMqHFXlsKoOnMNL4ux28TN/jiP9S1rk1TeIto+C/71/UYf3h/3rIX5ev6hF+9/wDJW1ka3NjWh0xXic1aux+CKK/Sy8RM2E2OLpHNL2t6R2LRWprrU2HwXWL4vX9Qj/e/+S7bZF/zmzn/AEJP/sVtbGquhbmnvZ7FG/ta9v8A2+P96P8ActtzaQWl9rFntFnZA7Uc80eXECnV2kYq8BtM8FTLEwPvydwNQ2ACox2RD8SotYLoSbe5YjAoe33CM2D7vu9ysZjXwxquUVJdMllFjWShyWct5Llt12smbR2BHZcO008Du4HAq9Wy7A/HI+R5qrWC7pZWTyNAIitE0IaK11YtVpdx62uMNwXymu7JlS+90/Hl4r080ZLKPLgpVqsT4nasgGPZcOy/luP1T5jFekaHaTNF3EynGy/Ju3uaBWHvLSG82lQ0kLXtLXgOacwfznxUZcdxCWd4a5zoGluvU4PLalrTTBxBc7HcTvxq0Gudbbx4f6MladUsw8S0aL2N8rnTy9uc65+rH9EDup3UVzXNYLLqN4nyGwLZM6p1Rtz5L6DS19xU5y+KXtI6VcOiJ9ixJPcFsRooi3Vw6Y4fPj6liCIisPQuW8o9ZgZse5rT9mus7yaV1JRRnHqi4+Z41lYC8/0ptHS24tzELQ0fad1j7fJegLzyyN6S3TE7bRq9zXUXI7Yk+5UF4tIz6jdKPmy93dZujiYz0WgHnmfOq13tdEVpiMUzQ9p8QdjmnYRvXavi60YKMVBccGjpWMFKuD4LoIJTJI74xQ1ja5tABsLxk53lt5TumVl6W7rUwZmCWn2gwlvmAphYyxhzS05OBaeRFEhXGCxFEK6o1rEVg47JNrxseMddrX+s0O/FdLIlH6LuDrHAQKfJtbTOmoNSleGqpYNUywwDFRfhEipbbsdullb4iI/0q/0VJ+EtlHWF9K6toPfWNxp/Ch5JZTRYGsW5jFFC9pv1SX1mLVLpLIKgWaQO4uYac6LT1dXBzY19O7NF4ENvWBzjQCB/tepqO+RXBppvOfgqfPapH2tj3RPLtRw1atqRjiNgClWW6Uf+lk9Zi9iob9R7OU1jp/YkJQ57iSSfYOSi9GYP+Z2o7mNb/J7l0i85f1WX1mJofV1qtTy0sJ1AQcxi7A05KN08pJEtNCSm5MtDo1iY1vovhCznQNGooX4PxWwtf+lltM3720yvH8Japm3y6kT3+ixzvVaT+Cot23xIbHZrHZMHNgiE0uyOrBrBp9KpOPhvFN10aY9UiE5qCyzfpQ5s9p6CzCj/APOkHYaNo+1vpy30sVxXMyGNoaKNblvJ2uPFarguBkLA1owzJOb3bypW12sRtxxJwA2lcmiiLk9Taklzj37bKa4b9cuTK02jVG8nABLPFQVOZzWmyWc1139o5D0QutdOtOyXeTWPJeXzfzf5F633CIi0kgiIgCIiAKgWEaltmrstJPc4hw8ir+qbf9k6O2l2ydgP/Ui6rh6pae4rkdrQbpU4/wDFpme9cP5lzXxc932rpI2u25HmM/zxXQurCSnFSXDL08hfV8RSPSI0TbSB7P0c9pZ3dPI5v8LgptRVzM1ZLS3/AFtf14YnHzqpVAfVUfhHZ8jZ3ejaY/NkgVtVd08g1rID6EsLv+4G/wBSA33jeFOozPad3AcVwwWdLPCu1jaLp7QWEcKcnN7kW+H++R/s3fiplrFwOiramHcx3tKlA1Z092XuOUvQxDFw6Ks+WtR3yAeBf71KNC4tGG/PHfIfz5qmxmvTxw2Ti0Wu1siYXyODGjMk0Ch730vjid0cQNpmyDGY0P13ZBRMdyS2l4ktbukIxbC35pnP0j+alcy/Wxr/AAw3kWSt8I7v8jG13tNbyWQ61ns2TpCKPkG0NGwfk7lO3RcjImBrW6jRs2k73HaVz35ZujhYAdUvms7MDqgNMrC4YbNRrhyqt896ukcWWca2957LeW/85rH0Yas1O7fEVz9vfzPFDD6p7s6rdeTY6NA13nJo8q7gsbFYTXpJTrPPg3gFld91tix7bzm45nluC7FuhVOySnd4cR8F6+b/ACXh5lqTe7CIi2EwiIgCIiAIiIAuG+rt6aKgoHtOswnIPFc+BBIPAruRRnFTi4vhnjWVhlWum3mM4ggZPac2uGB7x5+Cs8cgcAQagrhvK6RIdZvVfkdzgMgeO4qLikkhdTFvA5H87wuPCVmhfRNZh4PyKk3DZ8FkRRkN+N+m0t4jrDwGI8F3wWpj+w5ruRB8RsXVrurtWYPJYpJ8GiytpaJfrNid39dh/lau9cwb8rXewjwcD/UulWkguC/btNogdGCGklhBOI6r2u/Bd6ICEbc8wyez1Ssv7Ln9OP1SpaWdrRVzg0byQB4lRFp0xsjDQS9K70YgZD/Dh5ryd6h8UsfUolCqPKR8/sebXD9dlQKdk5Hgt3xK0enH6pUdLpHaZPmLN0Y9Od2r/wBptT5rmdc80/8AiJ3yg/5cfyUfI0xd3rFPtGC2jlsi5R4jHJ8vHSLo3ajZGWiT0ImF573DALjst22uVpbI/wCLRuJcWRmsjq7HP2DgPBWW77hZE2jGtiG5oFTzO3vXcHMZgBU8MSs8+/uX9x9Mfz/kd25fFsvJEddWjrIW0Y0RjbtceZXbNbGRdUDWd6LcSeaye178z0Y3DteOxZw2ZrOyKcdp71bVR0bVLH/c+fov5x6MtjHG0SItUEkr4hLQNc49QbA1jnVJ31AHeclMQwtaAGgNA2BYvirI0+iH+LtUewFbVqqohW+rlvlvn38lsSUUgiIryQREQBERAEREAREQBERAFjJEHCjgCOKyReNJrDBGzXKD2TTgcR4rjmuUnNofxw9uankWKegplwsehBwTK58Re0gh0zKYCkjyPBxIWwSz7JpO9sR/oVgXxQ/opL4bGvfqR7vyZXnfGP1iTuZCP6Fgbrkd2p7S7lJqD+BoVkX1ePRTfNj9/Ud0nyysx6JQ1qYtc75C55/jJUpZ7pDRQBrBuaAPZRSKL2PZ1S5ywqorg52WRo3uW5opkAFki1wphD4Vj0LEkjEsrmSfJfWtAywX1FNQinnB6ERFMBERAEREAREQBERAEREAREQBERAEREAREQBERAEREAREQBERAEREAREQBERAEREAREQBER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46" name="AutoShape 6" descr="data:image/jpeg;base64,/9j/4AAQSkZJRgABAQAAAQABAAD/2wCEAAkGBhMSEBUUExQVEBUVGBUUGBgXFBQUFhcUFBQVFBQXGBIXHiYfGhkjGRQUHy8gJCcpLCwsFh4xNTArNSYrLCkBCQoKDgwOGg8PGi8lHyQyLCwsLCwsLCwsLCwuLCwsLDQsLDQsLCwwMCwsLCkpLCwsLCksLCwsLCwpLCksLCwsNP/AABEIAOEA4QMBIgACEQEDEQH/xAAcAAEAAgMBAQEAAAAAAAAAAAAABQYCAwQHAQj/xABNEAABAwEEBgYECgcGBQUAAAABAAIDEQQFITEGEkFRYXETIjKBkaFSkrHRBxQjM0JicoLB8FNUc5OissIVJDRDY9IWJYOj4kRVs8Px/8QAGgEBAAMBAQEAAAAAAAAAAAAAAAIDBAUBBv/EADURAAICAQMBBgQFBAEFAAAAAAABAgMRBCExEgUTQVFx8DJhgZEiobHB0RQj4fFCNGJygqL/2gAMAwEAAhEDEQA/APbEREAREQBERAEREAREQBERAEREAREQBERAEREAREQBERAEREAREQBERAEREARFptVtjibrSPbGN7nBo80bwDciiDpRCewJp+McErx6+qG+a+HSI/qtq9SL2GSqr72HmR64kwihv+LIW/Oiaz8ZYJGt75ACweKlbNaWSND2ObI05Oa4OaeThgpKUZcM9Uk+DYiwtFoaxpe8hrWipJ2ALhZO53XdVleyz0Rvd9Y7shlvKquvjUtzxvB2S2gBU2fSx3xoPBPRRktI2OacHup5j7I3rfpdfHRxajTR0lQN4b9I/h38FV7BHsOX4L5jW9oW9SafDyY7bn1dKPWKoorRa1F9kjqauZrRO5xOMde8NB71Kr6yElOKkvE2p5WQiIpHoREQBERAEREAREQBERAEREAREQBaLXbmR01iATkKgE+JAW9ROkt19NAaCrmdZvH0h3jzAVGolOFcpVrLRGTaWUfXzPk/zAxu6Mgu75D/AEgc1hDd8TDrBg1vSdV7/wB46rvNedy2fctQtczOzI9v3j7F8o+0ZWbv9TA9R5o9SM3FY9MvOYdLbSzMiQcRQ+IUpZNOWH5xro+I6w9/kvVqGyS1MWXHplFz3Q0OMlnd8VlOJcwdR53Sw9l444O3ELCy3myUVje2TgDj3tzHgtvxlSV8oPKLepM0xXo+0zsilZ0RgHSyNrVr362rC5h+lHg5/BwaDiFJzTY0UHe1aNljxlhq5v12H5yI8HAYfWDTsWm+70HxR0jDXpA1jD+1FSfUDvFTt1DueWRc8JtlYvO8PjFoc/6PZZ9huXjie9SN3RYhRNhgVmuqz4hce19c8GOtOTyyf0Qw+MN3TA+vBC4+ZPirAoLRBtY5pNks8hbxbGGwA8j0JPep1feaWLjTBPyR1YfCgiItBMIiIAiIgCIiAIiIAiIgCIiAIiIAiIgKbpJcmo/XaOq7Hk7aPxCibuufppQw4ZnOhNNg4+5ei2iAPaWuFQVTLbduq8sOYx5iuDhw9hwXyPaOg7i3vYr8De68jHbUk8kFflydBLqVrgHcQCSBX1StF3aNyWgu1NUaoqS40FFJyXfSu84k5kniTiVZLkupuo12dQFgq/uXYhF48s/vgzqlSl8ih2nR6SOjmkONA4FhNR37wumwaTyNoJR07d+Ug5P28nV7l6PJdopkF51e9la22TMbk3o3EbnSNJI8gfvK+2q6jLnwJ0ureLJ+G0tezXjdrtGeFHM4PZs54jiq9b3fJNhH0JpjT6pEbo/ASOHcsLM50Tw9hLXDduOYI2jguq7rmtFq1pomNcxx1QXP6NriwULm9U1bsqPRNFCpStyqYtvHHl9fvyeZc1hLc12GzKZ61RBD8/IMDn0MZwdM/cBjqj6TqAbac8F3gD5W2WaAbRC4Sydz30AP3Cpe672skLS2B8TKmrpJZm673ek5xOs4+zIUWzS9nSrmp3/Zbv8AI0V1NclksNibDEyJgoyNrWNHBooKnetjpmjb+KhDf1lzktkLuAlYB4ArsgmY9ocwtLSKgtIII3gjNdy7VTrXw49f8bfmam8HNf8AfboGskaARrhpadrS1xz2HALuuy82zs14yKbR9Jp3EbFA6Z/4YftG/wAr1RumcAaOc2udCR7FypdoWVWfi3TXHBkne4T+R6++0Nb2ntHMtHtXM+/LO3OaMffavLrq0fmtRIYWu1c9Z9DTfTE04qai+Defa+Id7z/StUNZqLF1V17fV/wFqLJbxgXT/iSy/p4/WC3RXxA7syxn77feqWPg4l/Sx+D/AHLXJ8H1oGTonfecPa1T/qtauavf3Jd7d4wPQwa5YovNTddss+IbKwDaxxLf4SR4rvu/TWZmEgEo9V3iMPJI9rRi+m6Dj7+5JahcSWC9oo667/inwaaO9F2Du7f3KRXVrshZHqg8o0pprKCIisPQiIgCIiAIiIAuW8btbM2jqtIxa5uDmneCfMGoO0LqReSipLD4PGs7MqFsa6E0tA1W7Jmg9Eft5mI/a6u52xbbPPNCNaDUmY7HUc6jTXayVtaV3UIPBWpRM+itmcS5rDC44kwvfASd5EZAJ5grky7N6J9dLwyl1NfCRFs0qtrgWxWRkbjhryztcxvHUjGs7lgq78TbZwTPLryyuL3OI68sh2MibUnAABrQaAK4v0Sj+lPai3cbS9o8W0PmlgumKMn4rCyMnB0zgXPP/UdV7u8lUarTWW4jfP6RW79/YjKDfxMrVn0f6Sj7XWzwZiE/PTftAPm2H0AdY7S3EGU0oveWOy/JtFma8sgjFKOOv1eq0dkBgceTVMTOhs3XkdrvzqcXdw2Dj5rz6/dI5LbbQ1kMssdnYHARM1/lJi5us4kjJkZA+05WaauFclSn0+PSt3/7S/ZY+qJRST6TG5GQmZ8cjA8NYwitcKlw2HcAp9t0WI5wMPe//cq7DdUjZHSNs9pDngB1WbsurrLf0Fq2QzDmwe9dovOLTi77OxsQhibGSXFxBcagAUGJO0q+aIt1bDZx/pM8xX8VQrxuW1SCro3dUHPVGGZ28F6LczNWzQt3RxjwY1cztF/hiiEzi00P91H7Rv8AK9UN5V70z/wo/aM/leqC8r5vVfEvT92cvUfGZ2a2PieHscWObiCPziOC9H0Y0uZaRqPoyYfR2PptZ7tnFeYOWsyFpBBIINQQaEEZEEK/R6uenltx4oqqvlU9uD3RFTNENORJSG0ECTJrzgH7g7c7yPPO5r6qm6F0eqJ2K7I2LMQuG8Llhm7bBX0hg71hn31XcinOEZrpksom0nsyj3novJD1mEyNGNRg5vMD2jyUjcOkxNI5jwD/AMHe/wAd6s6r1/aPAgyRChzc0ZHeQN/Db7eFdorNG+/0j28Y/L39fIzutwfVD7FhRQGjV7aw6J5xHZO8D6PMezkp9dfS6mGprVkP9MvjJSWUERFpJBERAEREAREQBYySgceC+SSUwGJWqaVsTS95pTb+AG9Z7LeVHw5b4R42Yug1utIaAY0rQDmVXb/01bGNSLE5AgYn7LfxPcFwXpfc9sk6Gztrv9Fo9J7sq8PaVOXBolFZvlHnpZszI7Ju/VBy558slyoys1Lao2j4zfL9Pf2MznKbxX9yAsGiNotR17U4wsOOoPnHfarl348Au6yXZDBeDmwtDWuszK0xq6Kd9SSczSUYqZt1563VZltO/lwUZA3+9xHeyZn/AMbx/IVLTToquVVKzzmXnse1xjB7c+ZKmNa3MXW5i0SkBdqUlFZfBpOWSKoI3gjxwXS3AAZADyAXPJOGgucQ1ozJyHvPBVi9r/MtWtq2Pdtdxd7l83r9bGeMcLj5may1I6NJLzEzejZiAQS7eRUYcMc1UpWkGhUo1yxtFnDxuO9cB3uUsy/0YLPx7kM4rQ9b7REWuocFoctUTIzU5XXRD4QNSkNpNW5NkOJbuD97frbNuGVJetLls090qZdUTyu2VcuqJ+g2uBFRiDiCMQQeK+ryLRDTp9lIjlrJB4uj4t3t+r4bj6xZbUyRjXscHtcKhwNQQvpqNRG6OVz5Hco1Ebltz5G1ERaDQVe+7EYpRIzAE15OzVjslpEjGuG0eB2jxXPfFn14jwxXHo1N1XM3Go78/Mea4lMf6bWutfDNZXr7yUr8M8eZMoiLtlwREQBERAF8cV9XxxABJwAxJ4KMuAaZ52xML3GgGZ38BxVPlfNeExaw9HE00c7Y0ei30pD5LptLn2+bUYSyFnaduB3fXds3DHnaLJY2RMDGNDWtwAH5xPFchQ/rXjipf/T/AI/Uztd68f8AH9TVdl1R2eMMibqjacy473HaVovq1UaGDM4nl/8AvsUk51BU4AYqqT2oyOL9+XBv0fJT7SuVNKrjtnb6eP8ABObUY4R9DltsrKzRnc4+bHD8VzgrZFMWkEZhfP6e3urYzfgyiLw8k3a7SGcTu96h7xvJkTdeU55Adpx3NG7jkFHXzfzLPn8pKcQyuVcjIdnLM8FTbXeD5XF73azj5DYANg4LZqtbO3njwX8ld2oxsiRvO+nzuq7qtHZYMh7zxXDJaQ0VPlmVxutGNGjWcdilru0fNdeXE7G7Bz9yaXs6eofeW7R/X/HtEKqZWPqlwQlpZbAenjBLQOxmCzMnU25Z57lIXRfbJxh1XjNpz5jeFZOiUJe+iweeki+TkGOGAcd/A8fFdXVdl1XQUYrDXH+TXOiLWxumha8UcPeORUJbLK6M0ORyOw8OB4Lsu+8TrdHMNR434V9x8lJPaHAggEHMFfKWV26SfRYvfyOfZU+HyVd4WlwUjeN2mPrCro/FzOe9vHx3rgK1QkpLKMEotPDOdwV9+Cm+9V77M44OrIz7QHXHeAD90qiuatlgtjoZWSs7THBw402cjl3rbp7e7mpHtNjqmpH6CRaLBbWzRMlZi17Q8cnCtOezuW9fUJ53PpU87o12ltWOHA+xQdwu+VPFp9oKnbQ6jHHc13sKgNHxV4P1T+C5Gs/6qnHvgrn8SLEiIuwWhERAEREAUBpBanSPbZos3YvOwDPHgBie4bVLXlbhDE552ZDe45BcOjtgLWmV+MkvWO8NOIHfn4blg1WbpLTx8d5f+Pl9ePTJXPd9KO+77A2GMMYMBmdpJzceJXQiLdGKisLgmljZEVpFbNWMMGchp9wYvPsH3lAhy+3jbelne4YtaeiZyYTrnvfXuaFq1gAXEhrWirnE0a0byV8d2hf3+oaj4bL36mScupkpd1h6XDKlDXA1FcRTeq/pVfbrK4xMaek2yFpDWg/o69p31shzyiLX8IDmSUs3VYK1cQNaQ6pAwPZZWhpnv3KEttufa5NelZXAB9MA4tAAfTIYAV2VFdtBfCuvukkvxmOzUxa6a+ffBpMxJqSSSaknEknjvXfYrvfIdVoxPlxJ2KUuXRYnE97tg4NG0q3WS7Wxto0U3naeZXT0vZyj+O3nyL9PpMfis+xC3To82EV7Tzm7dwbu9qkfi6kOgX3oF2Dokd0CdApDoE6BAQN53EyZtHChGTto944KCMMkDtWQVGx2eHPb7Qr10C12iwte3VcKj8+az6jT16iHRYiE4Kawypseom8bkpV8I4mP8WbjwyVhttyuixHWZv3c/eucFfHavRW6GXUt4+f8+/Q59tGNnwU0Gv5yO0EbCsS1Wa87mEvWZRkm/wCi7g4fjmOKrzmEOLXAscM2n2g7RxClVarFlHOsqcT0X4LL41on2dxxjPSM/ZvPWHc/+cK9rw/R+9TZbTHN9Fpo/jG7qv8AAdbm0L3AGvFfUaC7vKseK2OvorOqvpfgR+kFq6OzSHeNUc3Yewlc2j0NKnc0DvOJ9i4NJ7V0lois4xDflX93ZHt9YKeuyHVjG92Pu8llf97X5XEF7/X8i5Pqs9DqJQLF5yG9ZLrJ5k/kXhERTARFhPMGNLjk0Fx5AVXjeFlgh7cz4xamxZxw0e/cXHst/PFTaj7js5bFrO7cpMjubsQO4UXLpZfZs8HV+ckOozgdru4eZCxVNVVyvs8d36eC+35lWVGLmyRs95RvkfG12s6OmtTIF1aCu/A4Lm0ivEw2dzm9t1I4/tvwB7hV3JpUdoNYOjgc44mR1Sdp1cM+Zcof4Qr8EEsZe0uDWOMbMQHyu6rnOdkGtaKbz0h5qL1M3pe9S3fH14/khK3FXXLY5pbRHZ4g6R2pG0ao2ueQOy1u1285DaqNf2k77SafNxNNWxg4facfpO47NlFG3neslofryOqcgMmtb6LW7Apaz6HTfFHWyQakTDGQ11Q6RjpWNeQPotDXONdtMN64um0jzhbvzONKdmol0Vrb3yc9zXNJaHdUUaO085DhxPBej3HomyNowoNte07mdgU5d9xsiAAaAG4BoGA95UhqL6CjSxq38Tq6fSRpWeX5nI2zgCgFBuVU0s0qns1rhs0EMczpo3PGu5zTrNfq6ooQMqHFXlsKoOnMNL4ux28TN/jiP9S1rk1TeIto+C/71/UYf3h/3rIX5ev6hF+9/wDJW1ka3NjWh0xXic1aux+CKK/Sy8RM2E2OLpHNL2t6R2LRWprrU2HwXWL4vX9Qj/e/+S7bZF/zmzn/AEJP/sVtbGquhbmnvZ7FG/ta9v8A2+P96P8ActtzaQWl9rFntFnZA7Uc80eXECnV2kYq8BtM8FTLEwPvydwNQ2ACox2RD8SotYLoSbe5YjAoe33CM2D7vu9ysZjXwxquUVJdMllFjWShyWct5Llt12smbR2BHZcO008Du4HAq9Wy7A/HI+R5qrWC7pZWTyNAIitE0IaK11YtVpdx62uMNwXymu7JlS+90/Hl4r080ZLKPLgpVqsT4nasgGPZcOy/luP1T5jFekaHaTNF3EynGy/Ju3uaBWHvLSG82lQ0kLXtLXgOacwfznxUZcdxCWd4a5zoGluvU4PLalrTTBxBc7HcTvxq0Gudbbx4f6MladUsw8S0aL2N8rnTy9uc65+rH9EDup3UVzXNYLLqN4nyGwLZM6p1Rtz5L6DS19xU5y+KXtI6VcOiJ9ixJPcFsRooi3Vw6Y4fPj6liCIisPQuW8o9ZgZse5rT9mus7yaV1JRRnHqi4+Z41lYC8/0ptHS24tzELQ0fad1j7fJegLzyyN6S3TE7bRq9zXUXI7Yk+5UF4tIz6jdKPmy93dZujiYz0WgHnmfOq13tdEVpiMUzQ9p8QdjmnYRvXavi60YKMVBccGjpWMFKuD4LoIJTJI74xQ1ja5tABsLxk53lt5TumVl6W7rUwZmCWn2gwlvmAphYyxhzS05OBaeRFEhXGCxFEK6o1rEVg47JNrxseMddrX+s0O/FdLIlH6LuDrHAQKfJtbTOmoNSleGqpYNUywwDFRfhEipbbsdullb4iI/0q/0VJ+EtlHWF9K6toPfWNxp/Ch5JZTRYGsW5jFFC9pv1SX1mLVLpLIKgWaQO4uYac6LT1dXBzY19O7NF4ENvWBzjQCB/tepqO+RXBppvOfgqfPapH2tj3RPLtRw1atqRjiNgClWW6Uf+lk9Zi9iob9R7OU1jp/YkJQ57iSSfYOSi9GYP+Z2o7mNb/J7l0i85f1WX1mJofV1qtTy0sJ1AQcxi7A05KN08pJEtNCSm5MtDo1iY1vovhCznQNGooX4PxWwtf+lltM3720yvH8Japm3y6kT3+ixzvVaT+Cot23xIbHZrHZMHNgiE0uyOrBrBp9KpOPhvFN10aY9UiE5qCyzfpQ5s9p6CzCj/APOkHYaNo+1vpy30sVxXMyGNoaKNblvJ2uPFarguBkLA1owzJOb3bypW12sRtxxJwA2lcmiiLk9Taklzj37bKa4b9cuTK02jVG8nABLPFQVOZzWmyWc1139o5D0QutdOtOyXeTWPJeXzfzf5F633CIi0kgiIgCIiAKgWEaltmrstJPc4hw8ir+qbf9k6O2l2ydgP/Ui6rh6pae4rkdrQbpU4/wDFpme9cP5lzXxc932rpI2u25HmM/zxXQurCSnFSXDL08hfV8RSPSI0TbSB7P0c9pZ3dPI5v8LgptRVzM1ZLS3/AFtf14YnHzqpVAfVUfhHZ8jZ3ejaY/NkgVtVd08g1rID6EsLv+4G/wBSA33jeFOozPad3AcVwwWdLPCu1jaLp7QWEcKcnN7kW+H++R/s3fiplrFwOiramHcx3tKlA1Z092XuOUvQxDFw6Ks+WtR3yAeBf71KNC4tGG/PHfIfz5qmxmvTxw2Ti0Wu1siYXyODGjMk0Ch730vjid0cQNpmyDGY0P13ZBRMdyS2l4ktbukIxbC35pnP0j+alcy/Wxr/AAw3kWSt8I7v8jG13tNbyWQ61ns2TpCKPkG0NGwfk7lO3RcjImBrW6jRs2k73HaVz35ZujhYAdUvms7MDqgNMrC4YbNRrhyqt896ukcWWca2957LeW/85rH0Yas1O7fEVz9vfzPFDD6p7s6rdeTY6NA13nJo8q7gsbFYTXpJTrPPg3gFld91tix7bzm45nluC7FuhVOySnd4cR8F6+b/ACXh5lqTe7CIi2EwiIgCIiAIiIAuG+rt6aKgoHtOswnIPFc+BBIPAruRRnFTi4vhnjWVhlWum3mM4ggZPac2uGB7x5+Cs8cgcAQagrhvK6RIdZvVfkdzgMgeO4qLikkhdTFvA5H87wuPCVmhfRNZh4PyKk3DZ8FkRRkN+N+m0t4jrDwGI8F3wWpj+w5ruRB8RsXVrurtWYPJYpJ8GiytpaJfrNid39dh/lau9cwb8rXewjwcD/UulWkguC/btNogdGCGklhBOI6r2u/Bd6ICEbc8wyez1Ssv7Ln9OP1SpaWdrRVzg0byQB4lRFp0xsjDQS9K70YgZD/Dh5ryd6h8UsfUolCqPKR8/sebXD9dlQKdk5Hgt3xK0enH6pUdLpHaZPmLN0Y9Od2r/wBptT5rmdc80/8AiJ3yg/5cfyUfI0xd3rFPtGC2jlsi5R4jHJ8vHSLo3ajZGWiT0ImF573DALjst22uVpbI/wCLRuJcWRmsjq7HP2DgPBWW77hZE2jGtiG5oFTzO3vXcHMZgBU8MSs8+/uX9x9Mfz/kd25fFsvJEddWjrIW0Y0RjbtceZXbNbGRdUDWd6LcSeaye178z0Y3DteOxZw2ZrOyKcdp71bVR0bVLH/c+fov5x6MtjHG0SItUEkr4hLQNc49QbA1jnVJ31AHeclMQwtaAGgNA2BYvirI0+iH+LtUewFbVqqohW+rlvlvn38lsSUUgiIryQREQBERAEREAREQBERAFjJEHCjgCOKyReNJrDBGzXKD2TTgcR4rjmuUnNofxw9uankWKegplwsehBwTK58Re0gh0zKYCkjyPBxIWwSz7JpO9sR/oVgXxQ/opL4bGvfqR7vyZXnfGP1iTuZCP6Fgbrkd2p7S7lJqD+BoVkX1ePRTfNj9/Ud0nyysx6JQ1qYtc75C55/jJUpZ7pDRQBrBuaAPZRSKL2PZ1S5ywqorg52WRo3uW5opkAFki1wphD4Vj0LEkjEsrmSfJfWtAywX1FNQinnB6ERFMBERAEREAREQBERAEREAREQBERAEREAREQBERAEREAREQBERAEREAREQBERAEREAREQBER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48" name="AutoShape 8" descr="data:image/jpeg;base64,/9j/4AAQSkZJRgABAQAAAQABAAD/2wCEAAkGBhMSEBUUExQVEBUVGBUUGBgXFBQUFhcUFBQVFBQXGBIXHiYfGhkjGRQUHy8gJCcpLCwsFh4xNTArNSYrLCkBCQoKDgwOGg8PGi8lHyQyLCwsLCwsLCwsLCwuLCwsLDQsLDQsLCwwMCwsLCkpLCwsLCksLCwsLCwpLCksLCwsNP/AABEIAOEA4QMBIgACEQEDEQH/xAAcAAEAAgMBAQEAAAAAAAAAAAAABQYCAwQHAQj/xABNEAABAwEEBgYECgcGBQUAAAABAAIDEQQFITEGEkFRYXETIjKBkaFSkrHRBxQjM0JicoLB8FNUc5OissIVJDRDY9IWJYOj4kRVs8Px/8QAGgEBAAMBAQEAAAAAAAAAAAAAAAIDBAUBBv/EADURAAICAQMBBgQFBAEFAAAAAAABAgMRBCExEgUTQVFx8DJhgZEiobHB0RQj4fFCNGJygqL/2gAMAwEAAhEDEQA/APbEREAREQBERAEREAREQBERAEREAREQBERAEREAREQBERAEREAREQBERAEREARFptVtjibrSPbGN7nBo80bwDciiDpRCewJp+McErx6+qG+a+HSI/qtq9SL2GSqr72HmR64kwihv+LIW/Oiaz8ZYJGt75ACweKlbNaWSND2ObI05Oa4OaeThgpKUZcM9Uk+DYiwtFoaxpe8hrWipJ2ALhZO53XdVleyz0Rvd9Y7shlvKquvjUtzxvB2S2gBU2fSx3xoPBPRRktI2OacHup5j7I3rfpdfHRxajTR0lQN4b9I/h38FV7BHsOX4L5jW9oW9SafDyY7bn1dKPWKoorRa1F9kjqauZrRO5xOMde8NB71Kr6yElOKkvE2p5WQiIpHoREQBERAEREAREQBERAEREAREQBaLXbmR01iATkKgE+JAW9ROkt19NAaCrmdZvH0h3jzAVGolOFcpVrLRGTaWUfXzPk/zAxu6Mgu75D/AEgc1hDd8TDrBg1vSdV7/wB46rvNedy2fctQtczOzI9v3j7F8o+0ZWbv9TA9R5o9SM3FY9MvOYdLbSzMiQcRQ+IUpZNOWH5xro+I6w9/kvVqGyS1MWXHplFz3Q0OMlnd8VlOJcwdR53Sw9l444O3ELCy3myUVje2TgDj3tzHgtvxlSV8oPKLepM0xXo+0zsilZ0RgHSyNrVr362rC5h+lHg5/BwaDiFJzTY0UHe1aNljxlhq5v12H5yI8HAYfWDTsWm+70HxR0jDXpA1jD+1FSfUDvFTt1DueWRc8JtlYvO8PjFoc/6PZZ9huXjie9SN3RYhRNhgVmuqz4hce19c8GOtOTyyf0Qw+MN3TA+vBC4+ZPirAoLRBtY5pNks8hbxbGGwA8j0JPep1feaWLjTBPyR1YfCgiItBMIiIAiIgCIiAIiIAiIgCIiAIiIAiIgKbpJcmo/XaOq7Hk7aPxCibuufppQw4ZnOhNNg4+5ei2iAPaWuFQVTLbduq8sOYx5iuDhw9hwXyPaOg7i3vYr8De68jHbUk8kFflydBLqVrgHcQCSBX1StF3aNyWgu1NUaoqS40FFJyXfSu84k5kniTiVZLkupuo12dQFgq/uXYhF48s/vgzqlSl8ih2nR6SOjmkONA4FhNR37wumwaTyNoJR07d+Ug5P28nV7l6PJdopkF51e9la22TMbk3o3EbnSNJI8gfvK+2q6jLnwJ0ureLJ+G0tezXjdrtGeFHM4PZs54jiq9b3fJNhH0JpjT6pEbo/ASOHcsLM50Tw9hLXDduOYI2jguq7rmtFq1pomNcxx1QXP6NriwULm9U1bsqPRNFCpStyqYtvHHl9fvyeZc1hLc12GzKZ61RBD8/IMDn0MZwdM/cBjqj6TqAbac8F3gD5W2WaAbRC4Sydz30AP3Cpe672skLS2B8TKmrpJZm673ek5xOs4+zIUWzS9nSrmp3/Zbv8AI0V1NclksNibDEyJgoyNrWNHBooKnetjpmjb+KhDf1lzktkLuAlYB4ArsgmY9ocwtLSKgtIII3gjNdy7VTrXw49f8bfmam8HNf8AfboGskaARrhpadrS1xz2HALuuy82zs14yKbR9Jp3EbFA6Z/4YftG/wAr1RumcAaOc2udCR7FypdoWVWfi3TXHBkne4T+R6++0Nb2ntHMtHtXM+/LO3OaMffavLrq0fmtRIYWu1c9Z9DTfTE04qai+Defa+Id7z/StUNZqLF1V17fV/wFqLJbxgXT/iSy/p4/WC3RXxA7syxn77feqWPg4l/Sx+D/AHLXJ8H1oGTonfecPa1T/qtauavf3Jd7d4wPQwa5YovNTddss+IbKwDaxxLf4SR4rvu/TWZmEgEo9V3iMPJI9rRi+m6Dj7+5JahcSWC9oo667/inwaaO9F2Du7f3KRXVrshZHqg8o0pprKCIisPQiIgCIiAIiIAuW8btbM2jqtIxa5uDmneCfMGoO0LqReSipLD4PGs7MqFsa6E0tA1W7Jmg9Eft5mI/a6u52xbbPPNCNaDUmY7HUc6jTXayVtaV3UIPBWpRM+itmcS5rDC44kwvfASd5EZAJ5grky7N6J9dLwyl1NfCRFs0qtrgWxWRkbjhryztcxvHUjGs7lgq78TbZwTPLryyuL3OI68sh2MibUnAABrQaAK4v0Sj+lPai3cbS9o8W0PmlgumKMn4rCyMnB0zgXPP/UdV7u8lUarTWW4jfP6RW79/YjKDfxMrVn0f6Sj7XWzwZiE/PTftAPm2H0AdY7S3EGU0oveWOy/JtFma8sgjFKOOv1eq0dkBgceTVMTOhs3XkdrvzqcXdw2Dj5rz6/dI5LbbQ1kMssdnYHARM1/lJi5us4kjJkZA+05WaauFclSn0+PSt3/7S/ZY+qJRST6TG5GQmZ8cjA8NYwitcKlw2HcAp9t0WI5wMPe//cq7DdUjZHSNs9pDngB1WbsurrLf0Fq2QzDmwe9dovOLTi77OxsQhibGSXFxBcagAUGJO0q+aIt1bDZx/pM8xX8VQrxuW1SCro3dUHPVGGZ28F6LczNWzQt3RxjwY1cztF/hiiEzi00P91H7Rv8AK9UN5V70z/wo/aM/leqC8r5vVfEvT92cvUfGZ2a2PieHscWObiCPziOC9H0Y0uZaRqPoyYfR2PptZ7tnFeYOWsyFpBBIINQQaEEZEEK/R6uenltx4oqqvlU9uD3RFTNENORJSG0ECTJrzgH7g7c7yPPO5r6qm6F0eqJ2K7I2LMQuG8Llhm7bBX0hg71hn31XcinOEZrpksom0nsyj3novJD1mEyNGNRg5vMD2jyUjcOkxNI5jwD/AMHe/wAd6s6r1/aPAgyRChzc0ZHeQN/Db7eFdorNG+/0j28Y/L39fIzutwfVD7FhRQGjV7aw6J5xHZO8D6PMezkp9dfS6mGprVkP9MvjJSWUERFpJBERAEREAREQBYySgceC+SSUwGJWqaVsTS95pTb+AG9Z7LeVHw5b4R42Yug1utIaAY0rQDmVXb/01bGNSLE5AgYn7LfxPcFwXpfc9sk6Gztrv9Fo9J7sq8PaVOXBolFZvlHnpZszI7Ju/VBy558slyoys1Lao2j4zfL9Pf2MznKbxX9yAsGiNotR17U4wsOOoPnHfarl348Au6yXZDBeDmwtDWuszK0xq6Kd9SSczSUYqZt1563VZltO/lwUZA3+9xHeyZn/AMbx/IVLTToquVVKzzmXnse1xjB7c+ZKmNa3MXW5i0SkBdqUlFZfBpOWSKoI3gjxwXS3AAZADyAXPJOGgucQ1ozJyHvPBVi9r/MtWtq2Pdtdxd7l83r9bGeMcLj5may1I6NJLzEzejZiAQS7eRUYcMc1UpWkGhUo1yxtFnDxuO9cB3uUsy/0YLPx7kM4rQ9b7REWuocFoctUTIzU5XXRD4QNSkNpNW5NkOJbuD97frbNuGVJetLls090qZdUTyu2VcuqJ+g2uBFRiDiCMQQeK+ryLRDTp9lIjlrJB4uj4t3t+r4bj6xZbUyRjXscHtcKhwNQQvpqNRG6OVz5Hco1Ebltz5G1ERaDQVe+7EYpRIzAE15OzVjslpEjGuG0eB2jxXPfFn14jwxXHo1N1XM3Go78/Mea4lMf6bWutfDNZXr7yUr8M8eZMoiLtlwREQBERAF8cV9XxxABJwAxJ4KMuAaZ52xML3GgGZ38BxVPlfNeExaw9HE00c7Y0ei30pD5LptLn2+bUYSyFnaduB3fXds3DHnaLJY2RMDGNDWtwAH5xPFchQ/rXjipf/T/AI/Uztd68f8AH9TVdl1R2eMMibqjacy473HaVovq1UaGDM4nl/8AvsUk51BU4AYqqT2oyOL9+XBv0fJT7SuVNKrjtnb6eP8ABObUY4R9DltsrKzRnc4+bHD8VzgrZFMWkEZhfP6e3urYzfgyiLw8k3a7SGcTu96h7xvJkTdeU55Adpx3NG7jkFHXzfzLPn8pKcQyuVcjIdnLM8FTbXeD5XF73azj5DYANg4LZqtbO3njwX8ld2oxsiRvO+nzuq7qtHZYMh7zxXDJaQ0VPlmVxutGNGjWcdilru0fNdeXE7G7Bz9yaXs6eofeW7R/X/HtEKqZWPqlwQlpZbAenjBLQOxmCzMnU25Z57lIXRfbJxh1XjNpz5jeFZOiUJe+iweeki+TkGOGAcd/A8fFdXVdl1XQUYrDXH+TXOiLWxumha8UcPeORUJbLK6M0ORyOw8OB4Lsu+8TrdHMNR434V9x8lJPaHAggEHMFfKWV26SfRYvfyOfZU+HyVd4WlwUjeN2mPrCro/FzOe9vHx3rgK1QkpLKMEotPDOdwV9+Cm+9V77M44OrIz7QHXHeAD90qiuatlgtjoZWSs7THBw402cjl3rbp7e7mpHtNjqmpH6CRaLBbWzRMlZi17Q8cnCtOezuW9fUJ53PpU87o12ltWOHA+xQdwu+VPFp9oKnbQ6jHHc13sKgNHxV4P1T+C5Gs/6qnHvgrn8SLEiIuwWhERAEREAUBpBanSPbZos3YvOwDPHgBie4bVLXlbhDE552ZDe45BcOjtgLWmV+MkvWO8NOIHfn4blg1WbpLTx8d5f+Pl9ePTJXPd9KO+77A2GMMYMBmdpJzceJXQiLdGKisLgmljZEVpFbNWMMGchp9wYvPsH3lAhy+3jbelne4YtaeiZyYTrnvfXuaFq1gAXEhrWirnE0a0byV8d2hf3+oaj4bL36mScupkpd1h6XDKlDXA1FcRTeq/pVfbrK4xMaek2yFpDWg/o69p31shzyiLX8IDmSUs3VYK1cQNaQ6pAwPZZWhpnv3KEttufa5NelZXAB9MA4tAAfTIYAV2VFdtBfCuvukkvxmOzUxa6a+ffBpMxJqSSSaknEknjvXfYrvfIdVoxPlxJ2KUuXRYnE97tg4NG0q3WS7Wxto0U3naeZXT0vZyj+O3nyL9PpMfis+xC3To82EV7Tzm7dwbu9qkfi6kOgX3oF2Dokd0CdApDoE6BAQN53EyZtHChGTto944KCMMkDtWQVGx2eHPb7Qr10C12iwte3VcKj8+az6jT16iHRYiE4Kawypseom8bkpV8I4mP8WbjwyVhttyuixHWZv3c/eucFfHavRW6GXUt4+f8+/Q59tGNnwU0Gv5yO0EbCsS1Wa87mEvWZRkm/wCi7g4fjmOKrzmEOLXAscM2n2g7RxClVarFlHOsqcT0X4LL41on2dxxjPSM/ZvPWHc/+cK9rw/R+9TZbTHN9Fpo/jG7qv8AAdbm0L3AGvFfUaC7vKseK2OvorOqvpfgR+kFq6OzSHeNUc3Yewlc2j0NKnc0DvOJ9i4NJ7V0lois4xDflX93ZHt9YKeuyHVjG92Pu8llf97X5XEF7/X8i5Pqs9DqJQLF5yG9ZLrJ5k/kXhERTARFhPMGNLjk0Fx5AVXjeFlgh7cz4xamxZxw0e/cXHst/PFTaj7js5bFrO7cpMjubsQO4UXLpZfZs8HV+ckOozgdru4eZCxVNVVyvs8d36eC+35lWVGLmyRs95RvkfG12s6OmtTIF1aCu/A4Lm0ivEw2dzm9t1I4/tvwB7hV3JpUdoNYOjgc44mR1Sdp1cM+Zcof4Qr8EEsZe0uDWOMbMQHyu6rnOdkGtaKbz0h5qL1M3pe9S3fH14/khK3FXXLY5pbRHZ4g6R2pG0ao2ueQOy1u1285DaqNf2k77SafNxNNWxg4facfpO47NlFG3neslofryOqcgMmtb6LW7Apaz6HTfFHWyQakTDGQ11Q6RjpWNeQPotDXONdtMN64um0jzhbvzONKdmol0Vrb3yc9zXNJaHdUUaO085DhxPBej3HomyNowoNte07mdgU5d9xsiAAaAG4BoGA95UhqL6CjSxq38Tq6fSRpWeX5nI2zgCgFBuVU0s0qns1rhs0EMczpo3PGu5zTrNfq6ooQMqHFXlsKoOnMNL4ux28TN/jiP9S1rk1TeIto+C/71/UYf3h/3rIX5ev6hF+9/wDJW1ka3NjWh0xXic1aux+CKK/Sy8RM2E2OLpHNL2t6R2LRWprrU2HwXWL4vX9Qj/e/+S7bZF/zmzn/AEJP/sVtbGquhbmnvZ7FG/ta9v8A2+P96P8ActtzaQWl9rFntFnZA7Uc80eXECnV2kYq8BtM8FTLEwPvydwNQ2ACox2RD8SotYLoSbe5YjAoe33CM2D7vu9ysZjXwxquUVJdMllFjWShyWct5Llt12smbR2BHZcO008Du4HAq9Wy7A/HI+R5qrWC7pZWTyNAIitE0IaK11YtVpdx62uMNwXymu7JlS+90/Hl4r080ZLKPLgpVqsT4nasgGPZcOy/luP1T5jFekaHaTNF3EynGy/Ju3uaBWHvLSG82lQ0kLXtLXgOacwfznxUZcdxCWd4a5zoGluvU4PLalrTTBxBc7HcTvxq0Gudbbx4f6MladUsw8S0aL2N8rnTy9uc65+rH9EDup3UVzXNYLLqN4nyGwLZM6p1Rtz5L6DS19xU5y+KXtI6VcOiJ9ixJPcFsRooi3Vw6Y4fPj6liCIisPQuW8o9ZgZse5rT9mus7yaV1JRRnHqi4+Z41lYC8/0ptHS24tzELQ0fad1j7fJegLzyyN6S3TE7bRq9zXUXI7Yk+5UF4tIz6jdKPmy93dZujiYz0WgHnmfOq13tdEVpiMUzQ9p8QdjmnYRvXavi60YKMVBccGjpWMFKuD4LoIJTJI74xQ1ja5tABsLxk53lt5TumVl6W7rUwZmCWn2gwlvmAphYyxhzS05OBaeRFEhXGCxFEK6o1rEVg47JNrxseMddrX+s0O/FdLIlH6LuDrHAQKfJtbTOmoNSleGqpYNUywwDFRfhEipbbsdullb4iI/0q/0VJ+EtlHWF9K6toPfWNxp/Ch5JZTRYGsW5jFFC9pv1SX1mLVLpLIKgWaQO4uYac6LT1dXBzY19O7NF4ENvWBzjQCB/tepqO+RXBppvOfgqfPapH2tj3RPLtRw1atqRjiNgClWW6Uf+lk9Zi9iob9R7OU1jp/YkJQ57iSSfYOSi9GYP+Z2o7mNb/J7l0i85f1WX1mJofV1qtTy0sJ1AQcxi7A05KN08pJEtNCSm5MtDo1iY1vovhCznQNGooX4PxWwtf+lltM3720yvH8Japm3y6kT3+ixzvVaT+Cot23xIbHZrHZMHNgiE0uyOrBrBp9KpOPhvFN10aY9UiE5qCyzfpQ5s9p6CzCj/APOkHYaNo+1vpy30sVxXMyGNoaKNblvJ2uPFarguBkLA1owzJOb3bypW12sRtxxJwA2lcmiiLk9Taklzj37bKa4b9cuTK02jVG8nABLPFQVOZzWmyWc1139o5D0QutdOtOyXeTWPJeXzfzf5F633CIi0kgiIgCIiAKgWEaltmrstJPc4hw8ir+qbf9k6O2l2ydgP/Ui6rh6pae4rkdrQbpU4/wDFpme9cP5lzXxc932rpI2u25HmM/zxXQurCSnFSXDL08hfV8RSPSI0TbSB7P0c9pZ3dPI5v8LgptRVzM1ZLS3/AFtf14YnHzqpVAfVUfhHZ8jZ3ejaY/NkgVtVd08g1rID6EsLv+4G/wBSA33jeFOozPad3AcVwwWdLPCu1jaLp7QWEcKcnN7kW+H++R/s3fiplrFwOiramHcx3tKlA1Z092XuOUvQxDFw6Ks+WtR3yAeBf71KNC4tGG/PHfIfz5qmxmvTxw2Ti0Wu1siYXyODGjMk0Ch730vjid0cQNpmyDGY0P13ZBRMdyS2l4ktbukIxbC35pnP0j+alcy/Wxr/AAw3kWSt8I7v8jG13tNbyWQ61ns2TpCKPkG0NGwfk7lO3RcjImBrW6jRs2k73HaVz35ZujhYAdUvms7MDqgNMrC4YbNRrhyqt896ukcWWca2957LeW/85rH0Yas1O7fEVz9vfzPFDD6p7s6rdeTY6NA13nJo8q7gsbFYTXpJTrPPg3gFld91tix7bzm45nluC7FuhVOySnd4cR8F6+b/ACXh5lqTe7CIi2EwiIgCIiAIiIAuG+rt6aKgoHtOswnIPFc+BBIPAruRRnFTi4vhnjWVhlWum3mM4ggZPac2uGB7x5+Cs8cgcAQagrhvK6RIdZvVfkdzgMgeO4qLikkhdTFvA5H87wuPCVmhfRNZh4PyKk3DZ8FkRRkN+N+m0t4jrDwGI8F3wWpj+w5ruRB8RsXVrurtWYPJYpJ8GiytpaJfrNid39dh/lau9cwb8rXewjwcD/UulWkguC/btNogdGCGklhBOI6r2u/Bd6ICEbc8wyez1Ssv7Ln9OP1SpaWdrRVzg0byQB4lRFp0xsjDQS9K70YgZD/Dh5ryd6h8UsfUolCqPKR8/sebXD9dlQKdk5Hgt3xK0enH6pUdLpHaZPmLN0Y9Od2r/wBptT5rmdc80/8AiJ3yg/5cfyUfI0xd3rFPtGC2jlsi5R4jHJ8vHSLo3ajZGWiT0ImF573DALjst22uVpbI/wCLRuJcWRmsjq7HP2DgPBWW77hZE2jGtiG5oFTzO3vXcHMZgBU8MSs8+/uX9x9Mfz/kd25fFsvJEddWjrIW0Y0RjbtceZXbNbGRdUDWd6LcSeaye178z0Y3DteOxZw2ZrOyKcdp71bVR0bVLH/c+fov5x6MtjHG0SItUEkr4hLQNc49QbA1jnVJ31AHeclMQwtaAGgNA2BYvirI0+iH+LtUewFbVqqohW+rlvlvn38lsSUUgiIryQREQBERAEREAREQBERAFjJEHCjgCOKyReNJrDBGzXKD2TTgcR4rjmuUnNofxw9uankWKegplwsehBwTK58Re0gh0zKYCkjyPBxIWwSz7JpO9sR/oVgXxQ/opL4bGvfqR7vyZXnfGP1iTuZCP6Fgbrkd2p7S7lJqD+BoVkX1ePRTfNj9/Ud0nyysx6JQ1qYtc75C55/jJUpZ7pDRQBrBuaAPZRSKL2PZ1S5ywqorg52WRo3uW5opkAFki1wphD4Vj0LEkjEsrmSfJfWtAywX1FNQinnB6ERFMBERAEREAREQBERAEREAREQBERAEREAREQBERAEREAREQBERAEREAREQBERAEREAREQBER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52" name="Picture 12" descr="https://encrypted-tbn1.gstatic.com/images?q=tbn:ANd9GcROtDn08cf7EwH5urTtA8Y3TxgwL07AwMfyC5cUw6BpAyv9d6hm"/>
          <p:cNvPicPr>
            <a:picLocks noChangeAspect="1" noChangeArrowheads="1"/>
          </p:cNvPicPr>
          <p:nvPr/>
        </p:nvPicPr>
        <p:blipFill>
          <a:blip r:embed="rId3"/>
          <a:srcRect/>
          <a:stretch>
            <a:fillRect/>
          </a:stretch>
        </p:blipFill>
        <p:spPr bwMode="auto">
          <a:xfrm>
            <a:off x="142844" y="4429132"/>
            <a:ext cx="1857388" cy="2157410"/>
          </a:xfrm>
          <a:prstGeom prst="rect">
            <a:avLst/>
          </a:prstGeom>
          <a:noFill/>
          <a:effectLst>
            <a:softEdge rad="127000"/>
          </a:effectLst>
        </p:spPr>
      </p:pic>
      <p:pic>
        <p:nvPicPr>
          <p:cNvPr id="10254" name="Picture 14" descr="https://encrypted-tbn1.gstatic.com/images?q=tbn:ANd9GcTCEV_Jpe2QBUKBvnz2266WsEtwb0MvDCRVKlqCW21OtCRlrWmc"/>
          <p:cNvPicPr>
            <a:picLocks noChangeAspect="1" noChangeArrowheads="1"/>
          </p:cNvPicPr>
          <p:nvPr/>
        </p:nvPicPr>
        <p:blipFill>
          <a:blip r:embed="rId4"/>
          <a:srcRect/>
          <a:stretch>
            <a:fillRect/>
          </a:stretch>
        </p:blipFill>
        <p:spPr bwMode="auto">
          <a:xfrm>
            <a:off x="714348" y="2285992"/>
            <a:ext cx="2500330" cy="1919289"/>
          </a:xfrm>
          <a:prstGeom prst="rect">
            <a:avLst/>
          </a:prstGeom>
          <a:noFill/>
          <a:effectLst>
            <a:softEdge rad="127000"/>
          </a:effectLst>
        </p:spPr>
      </p:pic>
      <p:pic>
        <p:nvPicPr>
          <p:cNvPr id="10256" name="Picture 16" descr="https://encrypted-tbn3.gstatic.com/images?q=tbn:ANd9GcRda2PoBLDQMEOU_rermOf32Vjbb0a8qchFRE3F3Yhx3xL5RKOS"/>
          <p:cNvPicPr>
            <a:picLocks noChangeAspect="1" noChangeArrowheads="1"/>
          </p:cNvPicPr>
          <p:nvPr/>
        </p:nvPicPr>
        <p:blipFill>
          <a:blip r:embed="rId5"/>
          <a:srcRect/>
          <a:stretch>
            <a:fillRect/>
          </a:stretch>
        </p:blipFill>
        <p:spPr bwMode="auto">
          <a:xfrm>
            <a:off x="714348" y="285728"/>
            <a:ext cx="2438400" cy="1828800"/>
          </a:xfrm>
          <a:prstGeom prst="rect">
            <a:avLst/>
          </a:prstGeom>
          <a:noFill/>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3"/>
            <a:ext cx="7772400" cy="785818"/>
          </a:xfrm>
          <a:prstGeom prst="ribbon">
            <a:avLst/>
          </a:prstGeom>
          <a:solidFill>
            <a:schemeClr val="accent5">
              <a:lumMod val="20000"/>
              <a:lumOff val="80000"/>
            </a:schemeClr>
          </a:solidFill>
          <a:ln>
            <a:solidFill>
              <a:srgbClr val="002060"/>
            </a:solidFill>
          </a:ln>
        </p:spPr>
        <p:txBody>
          <a:bodyPr>
            <a:normAutofit/>
          </a:bodyPr>
          <a:lstStyle/>
          <a:p>
            <a:pPr algn="ctr"/>
            <a:r>
              <a:rPr lang="ru-RU" sz="3200" b="0" dirty="0" smtClean="0">
                <a:solidFill>
                  <a:srgbClr val="002060"/>
                </a:solidFill>
                <a:latin typeface="Times New Roman" pitchFamily="18" charset="0"/>
                <a:cs typeface="Times New Roman" pitchFamily="18" charset="0"/>
              </a:rPr>
              <a:t>Звенья здоровья</a:t>
            </a:r>
            <a:endParaRPr lang="ru-RU" sz="3200" b="0" dirty="0">
              <a:solidFill>
                <a:srgbClr val="002060"/>
              </a:solidFill>
              <a:latin typeface="Times New Roman" pitchFamily="18" charset="0"/>
              <a:cs typeface="Times New Roman" pitchFamily="18" charset="0"/>
            </a:endParaRPr>
          </a:p>
        </p:txBody>
      </p:sp>
      <p:sp>
        <p:nvSpPr>
          <p:cNvPr id="3" name="Текст 2"/>
          <p:cNvSpPr>
            <a:spLocks noGrp="1"/>
          </p:cNvSpPr>
          <p:nvPr>
            <p:ph type="body" idx="1"/>
          </p:nvPr>
        </p:nvSpPr>
        <p:spPr>
          <a:xfrm>
            <a:off x="3214678" y="1428736"/>
            <a:ext cx="5715040" cy="4786346"/>
          </a:xfrm>
          <a:solidFill>
            <a:schemeClr val="accent5">
              <a:lumMod val="20000"/>
              <a:lumOff val="80000"/>
            </a:schemeClr>
          </a:solidFill>
          <a:effectLst>
            <a:softEdge rad="317500"/>
          </a:effectLst>
        </p:spPr>
        <p:txBody>
          <a:bodyPr>
            <a:normAutofit lnSpcReduction="10000"/>
          </a:bodyPr>
          <a:lstStyle/>
          <a:p>
            <a:r>
              <a:rPr lang="ru-RU" sz="2400" u="sng" dirty="0">
                <a:solidFill>
                  <a:srgbClr val="002060"/>
                </a:solidFill>
                <a:latin typeface="Times New Roman" pitchFamily="18" charset="0"/>
                <a:cs typeface="Times New Roman" pitchFamily="18" charset="0"/>
              </a:rPr>
              <a:t>Одной из важнейших составляющих </a:t>
            </a:r>
            <a:r>
              <a:rPr lang="ru-RU" sz="2400" u="sng" dirty="0" smtClean="0">
                <a:solidFill>
                  <a:srgbClr val="002060"/>
                </a:solidFill>
                <a:latin typeface="Times New Roman" pitchFamily="18" charset="0"/>
                <a:cs typeface="Times New Roman" pitchFamily="18" charset="0"/>
              </a:rPr>
              <a:t>является</a:t>
            </a:r>
            <a:r>
              <a:rPr lang="ru-RU" sz="2400" dirty="0" smtClean="0">
                <a:solidFill>
                  <a:srgbClr val="002060"/>
                </a:solidFill>
                <a:latin typeface="Times New Roman" pitchFamily="18" charset="0"/>
                <a:cs typeface="Times New Roman" pitchFamily="18" charset="0"/>
              </a:rPr>
              <a:t>: </a:t>
            </a:r>
            <a:r>
              <a:rPr lang="ru-RU" sz="2400" u="sng" dirty="0" smtClean="0">
                <a:solidFill>
                  <a:srgbClr val="C00000"/>
                </a:solidFill>
                <a:latin typeface="Times New Roman" pitchFamily="18" charset="0"/>
                <a:cs typeface="Times New Roman" pitchFamily="18" charset="0"/>
              </a:rPr>
              <a:t>(1)</a:t>
            </a:r>
            <a:r>
              <a:rPr lang="ru-RU" sz="2400" b="1" u="sng" dirty="0">
                <a:solidFill>
                  <a:srgbClr val="002060"/>
                </a:solidFill>
                <a:latin typeface="Times New Roman" pitchFamily="18" charset="0"/>
                <a:cs typeface="Times New Roman" pitchFamily="18" charset="0"/>
              </a:rPr>
              <a:t> </a:t>
            </a:r>
            <a:r>
              <a:rPr lang="ru-RU" sz="2400" b="1" u="sng" dirty="0">
                <a:solidFill>
                  <a:srgbClr val="C00000"/>
                </a:solidFill>
                <a:latin typeface="Times New Roman" pitchFamily="18" charset="0"/>
                <a:cs typeface="Times New Roman" pitchFamily="18" charset="0"/>
              </a:rPr>
              <a:t>физическая активность</a:t>
            </a:r>
            <a:r>
              <a:rPr lang="ru-RU" sz="2400" u="sng" dirty="0">
                <a:solidFill>
                  <a:srgbClr val="C00000"/>
                </a:solidFill>
                <a:latin typeface="Times New Roman" pitchFamily="18" charset="0"/>
                <a:cs typeface="Times New Roman" pitchFamily="18" charset="0"/>
              </a:rPr>
              <a:t>. </a:t>
            </a:r>
            <a:r>
              <a:rPr lang="ru-RU" sz="2400" u="sng" dirty="0" smtClean="0">
                <a:solidFill>
                  <a:srgbClr val="002060"/>
                </a:solidFill>
                <a:latin typeface="Times New Roman" pitchFamily="18" charset="0"/>
                <a:cs typeface="Times New Roman" pitchFamily="18" charset="0"/>
              </a:rPr>
              <a:t>Для </a:t>
            </a:r>
            <a:r>
              <a:rPr lang="ru-RU" sz="2400" u="sng" dirty="0">
                <a:solidFill>
                  <a:srgbClr val="002060"/>
                </a:solidFill>
                <a:latin typeface="Times New Roman" pitchFamily="18" charset="0"/>
                <a:cs typeface="Times New Roman" pitchFamily="18" charset="0"/>
              </a:rPr>
              <a:t>сохранения здоровья необходимы занятия физической </a:t>
            </a:r>
            <a:r>
              <a:rPr lang="ru-RU" sz="2400" u="sng" dirty="0" smtClean="0">
                <a:solidFill>
                  <a:srgbClr val="002060"/>
                </a:solidFill>
                <a:latin typeface="Times New Roman" pitchFamily="18" charset="0"/>
                <a:cs typeface="Times New Roman" pitchFamily="18" charset="0"/>
              </a:rPr>
              <a:t>культурой,  </a:t>
            </a:r>
            <a:r>
              <a:rPr lang="ru-RU" sz="2400" u="sng" dirty="0">
                <a:solidFill>
                  <a:srgbClr val="002060"/>
                </a:solidFill>
                <a:latin typeface="Times New Roman" pitchFamily="18" charset="0"/>
                <a:cs typeface="Times New Roman" pitchFamily="18" charset="0"/>
              </a:rPr>
              <a:t>хотя бы по 30 минут в день. </a:t>
            </a:r>
            <a:r>
              <a:rPr lang="ru-RU" sz="2400" dirty="0">
                <a:solidFill>
                  <a:srgbClr val="002060"/>
                </a:solidFill>
                <a:latin typeface="Times New Roman" pitchFamily="18" charset="0"/>
                <a:cs typeface="Times New Roman" pitchFamily="18" charset="0"/>
              </a:rPr>
              <a:t>Чем именно заниматься зависит от ваших </a:t>
            </a:r>
            <a:r>
              <a:rPr lang="ru-RU" sz="2400" dirty="0" smtClean="0">
                <a:solidFill>
                  <a:srgbClr val="002060"/>
                </a:solidFill>
                <a:latin typeface="Times New Roman" pitchFamily="18" charset="0"/>
                <a:cs typeface="Times New Roman" pitchFamily="18" charset="0"/>
              </a:rPr>
              <a:t>желаний, </a:t>
            </a:r>
            <a:r>
              <a:rPr lang="ru-RU" sz="2400" dirty="0">
                <a:solidFill>
                  <a:srgbClr val="002060"/>
                </a:solidFill>
                <a:latin typeface="Times New Roman" pitchFamily="18" charset="0"/>
                <a:cs typeface="Times New Roman" pitchFamily="18" charset="0"/>
              </a:rPr>
              <a:t>возможностей, подготовки, темперамента. Начать можно даже просто с пеших прогулок после работы. </a:t>
            </a:r>
            <a:endParaRPr lang="ru-RU" sz="2400" dirty="0" smtClean="0">
              <a:solidFill>
                <a:srgbClr val="002060"/>
              </a:solidFill>
              <a:latin typeface="Times New Roman" pitchFamily="18" charset="0"/>
              <a:cs typeface="Times New Roman" pitchFamily="18" charset="0"/>
            </a:endParaRPr>
          </a:p>
          <a:p>
            <a:r>
              <a:rPr lang="ru-RU" sz="3200" u="sng" dirty="0" smtClean="0">
                <a:solidFill>
                  <a:srgbClr val="002060"/>
                </a:solidFill>
                <a:latin typeface="Times New Roman" pitchFamily="18" charset="0"/>
                <a:cs typeface="Times New Roman" pitchFamily="18" charset="0"/>
              </a:rPr>
              <a:t>Главное </a:t>
            </a:r>
            <a:r>
              <a:rPr lang="ru-RU" sz="3200" u="sng" dirty="0">
                <a:solidFill>
                  <a:srgbClr val="002060"/>
                </a:solidFill>
                <a:latin typeface="Times New Roman" pitchFamily="18" charset="0"/>
                <a:cs typeface="Times New Roman" pitchFamily="18" charset="0"/>
              </a:rPr>
              <a:t>помните:</a:t>
            </a:r>
            <a:r>
              <a:rPr lang="ru-RU" sz="3200" dirty="0">
                <a:solidFill>
                  <a:srgbClr val="002060"/>
                </a:solidFill>
                <a:latin typeface="Times New Roman" pitchFamily="18" charset="0"/>
                <a:cs typeface="Times New Roman" pitchFamily="18" charset="0"/>
              </a:rPr>
              <a:t> </a:t>
            </a:r>
            <a:r>
              <a:rPr lang="ru-RU" sz="3200" b="1" dirty="0">
                <a:solidFill>
                  <a:srgbClr val="C00000"/>
                </a:solidFill>
                <a:latin typeface="Times New Roman" pitchFamily="18" charset="0"/>
                <a:cs typeface="Times New Roman" pitchFamily="18" charset="0"/>
              </a:rPr>
              <a:t>движение — это жизнь</a:t>
            </a:r>
            <a:r>
              <a:rPr lang="ru-RU" sz="3200" dirty="0">
                <a:solidFill>
                  <a:srgbClr val="C00000"/>
                </a:solidFill>
                <a:latin typeface="Times New Roman" pitchFamily="18" charset="0"/>
                <a:cs typeface="Times New Roman" pitchFamily="18" charset="0"/>
              </a:rPr>
              <a:t>!</a:t>
            </a:r>
            <a:r>
              <a:rPr lang="ru-RU" dirty="0"/>
              <a:t/>
            </a:r>
            <a:br>
              <a:rPr lang="ru-RU" dirty="0"/>
            </a:br>
            <a:r>
              <a:rPr lang="ru-RU" dirty="0"/>
              <a:t/>
            </a:r>
            <a:br>
              <a:rPr lang="ru-RU" dirty="0"/>
            </a:br>
            <a:endParaRPr lang="ru-RU" dirty="0"/>
          </a:p>
        </p:txBody>
      </p:sp>
      <p:pic>
        <p:nvPicPr>
          <p:cNvPr id="4" name="Рисунок 3" descr="images (7).jpg"/>
          <p:cNvPicPr>
            <a:picLocks noChangeAspect="1"/>
          </p:cNvPicPr>
          <p:nvPr/>
        </p:nvPicPr>
        <p:blipFill>
          <a:blip r:embed="rId2"/>
          <a:stretch>
            <a:fillRect/>
          </a:stretch>
        </p:blipFill>
        <p:spPr>
          <a:xfrm>
            <a:off x="214282" y="1142984"/>
            <a:ext cx="2819402" cy="27146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785794"/>
            <a:ext cx="5357850" cy="5214974"/>
          </a:xfrm>
          <a:solidFill>
            <a:schemeClr val="accent5">
              <a:lumMod val="20000"/>
              <a:lumOff val="80000"/>
            </a:schemeClr>
          </a:solidFill>
          <a:effectLst>
            <a:softEdge rad="317500"/>
          </a:effectLst>
        </p:spPr>
        <p:txBody>
          <a:bodyPr>
            <a:normAutofit/>
          </a:bodyPr>
          <a:lstStyle/>
          <a:p>
            <a:pPr algn="l"/>
            <a:r>
              <a:rPr lang="ru-RU" sz="2400" dirty="0" smtClean="0">
                <a:solidFill>
                  <a:srgbClr val="002060"/>
                </a:solidFill>
                <a:latin typeface="Times New Roman" pitchFamily="18" charset="0"/>
                <a:cs typeface="Times New Roman" pitchFamily="18" charset="0"/>
              </a:rPr>
              <a:t> - Согласно исследованию социологов, человек, систематически занимающийся спортом, в 2—3 раза легче переносит тяготы жизни, на 15—20 % более инициативен в работе, общественной жизни коллектива.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 У него выше творческая активность, общительность, он больше уверен в себе, стремится добиться лучших результатов .</a:t>
            </a:r>
            <a:br>
              <a:rPr lang="ru-RU" sz="2400" dirty="0" smtClean="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pic>
        <p:nvPicPr>
          <p:cNvPr id="8194" name="Picture 2" descr="https://encrypted-tbn3.gstatic.com/images?q=tbn:ANd9GcR4nPs5QWvRbdFp-JQk-pHbgmF143zVZsvUL8dDd99rtlWPaB86lQ"/>
          <p:cNvPicPr>
            <a:picLocks noChangeAspect="1" noChangeArrowheads="1"/>
          </p:cNvPicPr>
          <p:nvPr/>
        </p:nvPicPr>
        <p:blipFill>
          <a:blip r:embed="rId2"/>
          <a:srcRect/>
          <a:stretch>
            <a:fillRect/>
          </a:stretch>
        </p:blipFill>
        <p:spPr bwMode="auto">
          <a:xfrm>
            <a:off x="142844" y="142852"/>
            <a:ext cx="1643073" cy="1285883"/>
          </a:xfrm>
          <a:prstGeom prst="rect">
            <a:avLst/>
          </a:prstGeom>
          <a:noFill/>
          <a:ln>
            <a:solidFill>
              <a:srgbClr val="002060"/>
            </a:solidFill>
          </a:ln>
          <a:effectLst>
            <a:softEdge rad="127000"/>
          </a:effectLst>
        </p:spPr>
      </p:pic>
      <p:pic>
        <p:nvPicPr>
          <p:cNvPr id="8196" name="Picture 4" descr="https://encrypted-tbn2.gstatic.com/images?q=tbn:ANd9GcSdlIx95zu6zp0ZkdSMJIDwlQHLJw4HNTggpTUNKCUP_Aw6EQNj"/>
          <p:cNvPicPr>
            <a:picLocks noChangeAspect="1" noChangeArrowheads="1"/>
          </p:cNvPicPr>
          <p:nvPr/>
        </p:nvPicPr>
        <p:blipFill>
          <a:blip r:embed="rId3"/>
          <a:srcRect/>
          <a:stretch>
            <a:fillRect/>
          </a:stretch>
        </p:blipFill>
        <p:spPr bwMode="auto">
          <a:xfrm>
            <a:off x="1857356" y="142852"/>
            <a:ext cx="1643074" cy="1285884"/>
          </a:xfrm>
          <a:prstGeom prst="rect">
            <a:avLst/>
          </a:prstGeom>
          <a:noFill/>
          <a:ln>
            <a:solidFill>
              <a:srgbClr val="002060"/>
            </a:solidFill>
          </a:ln>
          <a:effectLst>
            <a:softEdge rad="127000"/>
          </a:effectLst>
        </p:spPr>
      </p:pic>
      <p:pic>
        <p:nvPicPr>
          <p:cNvPr id="8198" name="Picture 6" descr="https://encrypted-tbn3.gstatic.com/images?q=tbn:ANd9GcS3IdmXubrxHcY1UPWhtBUHDssBBL29Om_AIT5VfrOLee_OhitU"/>
          <p:cNvPicPr>
            <a:picLocks noChangeAspect="1" noChangeArrowheads="1"/>
          </p:cNvPicPr>
          <p:nvPr/>
        </p:nvPicPr>
        <p:blipFill>
          <a:blip r:embed="rId4"/>
          <a:srcRect/>
          <a:stretch>
            <a:fillRect/>
          </a:stretch>
        </p:blipFill>
        <p:spPr bwMode="auto">
          <a:xfrm>
            <a:off x="142844" y="2857496"/>
            <a:ext cx="1643074" cy="1285884"/>
          </a:xfrm>
          <a:prstGeom prst="rect">
            <a:avLst/>
          </a:prstGeom>
          <a:noFill/>
          <a:ln>
            <a:solidFill>
              <a:srgbClr val="002060"/>
            </a:solidFill>
          </a:ln>
          <a:effectLst>
            <a:softEdge rad="127000"/>
          </a:effectLst>
        </p:spPr>
      </p:pic>
      <p:pic>
        <p:nvPicPr>
          <p:cNvPr id="8200" name="Picture 8" descr="https://encrypted-tbn0.gstatic.com/images?q=tbn:ANd9GcSAU_o-i-tzt6O7aqXHGomBH9VoVXRLtruxse_EkhbIqtFtZ6PoFA"/>
          <p:cNvPicPr>
            <a:picLocks noChangeAspect="1" noChangeArrowheads="1"/>
          </p:cNvPicPr>
          <p:nvPr/>
        </p:nvPicPr>
        <p:blipFill>
          <a:blip r:embed="rId5"/>
          <a:srcRect/>
          <a:stretch>
            <a:fillRect/>
          </a:stretch>
        </p:blipFill>
        <p:spPr bwMode="auto">
          <a:xfrm>
            <a:off x="142844" y="4214818"/>
            <a:ext cx="1643073" cy="1285883"/>
          </a:xfrm>
          <a:prstGeom prst="rect">
            <a:avLst/>
          </a:prstGeom>
          <a:noFill/>
          <a:ln>
            <a:solidFill>
              <a:srgbClr val="002060"/>
            </a:solidFill>
          </a:ln>
          <a:effectLst>
            <a:softEdge rad="127000"/>
          </a:effectLst>
        </p:spPr>
      </p:pic>
      <p:pic>
        <p:nvPicPr>
          <p:cNvPr id="8202" name="Picture 10" descr="https://encrypted-tbn2.gstatic.com/images?q=tbn:ANd9GcRMetvqSrd56r8Xz8jILTlSXUGOYWIoMwkOPx3btNZhS2PZQAgmnQ"/>
          <p:cNvPicPr>
            <a:picLocks noChangeAspect="1" noChangeArrowheads="1"/>
          </p:cNvPicPr>
          <p:nvPr/>
        </p:nvPicPr>
        <p:blipFill>
          <a:blip r:embed="rId6"/>
          <a:srcRect/>
          <a:stretch>
            <a:fillRect/>
          </a:stretch>
        </p:blipFill>
        <p:spPr bwMode="auto">
          <a:xfrm>
            <a:off x="1857356" y="1500174"/>
            <a:ext cx="1643074" cy="1285884"/>
          </a:xfrm>
          <a:prstGeom prst="rect">
            <a:avLst/>
          </a:prstGeom>
          <a:noFill/>
          <a:ln>
            <a:solidFill>
              <a:srgbClr val="002060"/>
            </a:solidFill>
          </a:ln>
          <a:effectLst>
            <a:softEdge rad="127000"/>
          </a:effectLst>
        </p:spPr>
      </p:pic>
      <p:pic>
        <p:nvPicPr>
          <p:cNvPr id="8204" name="Picture 12" descr="https://encrypted-tbn3.gstatic.com/images?q=tbn:ANd9GcQM1HSx_PDcNWJDBjiao4gkTOqewKemb-YT7cavYfTmFdkzqJj1rQ"/>
          <p:cNvPicPr>
            <a:picLocks noChangeAspect="1" noChangeArrowheads="1"/>
          </p:cNvPicPr>
          <p:nvPr/>
        </p:nvPicPr>
        <p:blipFill>
          <a:blip r:embed="rId7"/>
          <a:srcRect/>
          <a:stretch>
            <a:fillRect/>
          </a:stretch>
        </p:blipFill>
        <p:spPr bwMode="auto">
          <a:xfrm>
            <a:off x="142844" y="1500174"/>
            <a:ext cx="1643074" cy="1285884"/>
          </a:xfrm>
          <a:prstGeom prst="rect">
            <a:avLst/>
          </a:prstGeom>
          <a:noFill/>
          <a:ln>
            <a:solidFill>
              <a:srgbClr val="002060"/>
            </a:solidFill>
          </a:ln>
          <a:effectLst>
            <a:softEdge rad="127000"/>
          </a:effectLst>
        </p:spPr>
      </p:pic>
      <p:pic>
        <p:nvPicPr>
          <p:cNvPr id="8206" name="Picture 14" descr="https://encrypted-tbn2.gstatic.com/images?q=tbn:ANd9GcQNn14h6UxpQDOpE3-PVaZvgQD3Ei_W21o4lXtVaRzKsyDA-mod"/>
          <p:cNvPicPr>
            <a:picLocks noChangeAspect="1" noChangeArrowheads="1"/>
          </p:cNvPicPr>
          <p:nvPr/>
        </p:nvPicPr>
        <p:blipFill>
          <a:blip r:embed="rId8"/>
          <a:srcRect/>
          <a:stretch>
            <a:fillRect/>
          </a:stretch>
        </p:blipFill>
        <p:spPr bwMode="auto">
          <a:xfrm>
            <a:off x="1857356" y="2857496"/>
            <a:ext cx="1643074" cy="1285884"/>
          </a:xfrm>
          <a:prstGeom prst="rect">
            <a:avLst/>
          </a:prstGeom>
          <a:noFill/>
          <a:effectLst>
            <a:softEdge rad="127000"/>
          </a:effectLst>
        </p:spPr>
      </p:pic>
      <p:pic>
        <p:nvPicPr>
          <p:cNvPr id="8208" name="Picture 16" descr="https://encrypted-tbn0.gstatic.com/images?q=tbn:ANd9GcQdutiiKSwCoGxBmt7eDSHAqhCNlhTQ2x8ExSYQ0WicEfLIDjrFdQ"/>
          <p:cNvPicPr>
            <a:picLocks noChangeAspect="1" noChangeArrowheads="1"/>
          </p:cNvPicPr>
          <p:nvPr/>
        </p:nvPicPr>
        <p:blipFill>
          <a:blip r:embed="rId9"/>
          <a:srcRect/>
          <a:stretch>
            <a:fillRect/>
          </a:stretch>
        </p:blipFill>
        <p:spPr bwMode="auto">
          <a:xfrm>
            <a:off x="1857356" y="4214818"/>
            <a:ext cx="1643074" cy="1285883"/>
          </a:xfrm>
          <a:prstGeom prst="rect">
            <a:avLst/>
          </a:prstGeom>
          <a:noFill/>
          <a:effectLst>
            <a:softEdge rad="127000"/>
          </a:effectLst>
        </p:spPr>
      </p:pic>
      <p:pic>
        <p:nvPicPr>
          <p:cNvPr id="8210" name="Picture 18" descr="https://encrypted-tbn3.gstatic.com/images?q=tbn:ANd9GcT-iMNwrb3dBeV3Rc_xfsyGKnDmhkD3b-TLTAO2__zXY02Ds0QgLw"/>
          <p:cNvPicPr>
            <a:picLocks noChangeAspect="1" noChangeArrowheads="1"/>
          </p:cNvPicPr>
          <p:nvPr/>
        </p:nvPicPr>
        <p:blipFill>
          <a:blip r:embed="rId10"/>
          <a:srcRect/>
          <a:stretch>
            <a:fillRect/>
          </a:stretch>
        </p:blipFill>
        <p:spPr bwMode="auto">
          <a:xfrm>
            <a:off x="142844" y="5572117"/>
            <a:ext cx="1643074" cy="1285883"/>
          </a:xfrm>
          <a:prstGeom prst="rect">
            <a:avLst/>
          </a:prstGeom>
          <a:noFill/>
          <a:ln>
            <a:solidFill>
              <a:srgbClr val="002060"/>
            </a:solidFill>
          </a:ln>
          <a:effectLst>
            <a:softEdge rad="127000"/>
          </a:effectLst>
        </p:spPr>
      </p:pic>
      <p:pic>
        <p:nvPicPr>
          <p:cNvPr id="8212" name="Picture 20" descr="https://encrypted-tbn0.gstatic.com/images?q=tbn:ANd9GcTnWWggwi86HfegLQhk6RFbS-Hl9CaBrQVl9iHXnRDPer0YipwHAg"/>
          <p:cNvPicPr>
            <a:picLocks noChangeAspect="1" noChangeArrowheads="1"/>
          </p:cNvPicPr>
          <p:nvPr/>
        </p:nvPicPr>
        <p:blipFill>
          <a:blip r:embed="rId11"/>
          <a:srcRect/>
          <a:stretch>
            <a:fillRect/>
          </a:stretch>
        </p:blipFill>
        <p:spPr bwMode="auto">
          <a:xfrm>
            <a:off x="1857356" y="5572117"/>
            <a:ext cx="1643074" cy="1285883"/>
          </a:xfrm>
          <a:prstGeom prst="rect">
            <a:avLst/>
          </a:prstGeom>
          <a:noFill/>
          <a:ln>
            <a:solidFill>
              <a:srgbClr val="002060"/>
            </a:solidFill>
          </a:ln>
          <a:effectLst>
            <a:softEdge rad="127000"/>
          </a:effectLst>
        </p:spPr>
      </p:pic>
      <p:pic>
        <p:nvPicPr>
          <p:cNvPr id="14" name="Рисунок 13" descr="images (31).jpg"/>
          <p:cNvPicPr>
            <a:picLocks noChangeAspect="1"/>
          </p:cNvPicPr>
          <p:nvPr/>
        </p:nvPicPr>
        <p:blipFill>
          <a:blip r:embed="rId12"/>
          <a:stretch>
            <a:fillRect/>
          </a:stretch>
        </p:blipFill>
        <p:spPr>
          <a:xfrm>
            <a:off x="7358082" y="5000636"/>
            <a:ext cx="1628773" cy="1714512"/>
          </a:xfrm>
          <a:prstGeom prst="rect">
            <a:avLst/>
          </a:prstGeom>
          <a:effectLst>
            <a:softEdge rad="1270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43998" cy="1143008"/>
          </a:xfrm>
          <a:prstGeom prst="ribbon">
            <a:avLst/>
          </a:prstGeom>
          <a:solidFill>
            <a:schemeClr val="accent5">
              <a:lumMod val="20000"/>
              <a:lumOff val="80000"/>
            </a:schemeClr>
          </a:solidFill>
          <a:ln>
            <a:solidFill>
              <a:srgbClr val="002060"/>
            </a:solidFill>
          </a:ln>
        </p:spPr>
        <p:txBody>
          <a:bodyPr>
            <a:noAutofit/>
          </a:bodyPr>
          <a:lstStyle/>
          <a:p>
            <a:pPr algn="ctr"/>
            <a:r>
              <a:rPr lang="ru-RU" sz="2400" b="0" dirty="0" smtClean="0">
                <a:solidFill>
                  <a:srgbClr val="002060"/>
                </a:solidFill>
                <a:latin typeface="Georgia" pitchFamily="18" charset="0"/>
              </a:rPr>
              <a:t>Дыхательная гимнастика для детей </a:t>
            </a:r>
            <a:endParaRPr lang="ru-RU" sz="2400" b="0" dirty="0">
              <a:solidFill>
                <a:srgbClr val="002060"/>
              </a:solidFill>
              <a:latin typeface="Georgia" pitchFamily="18" charset="0"/>
            </a:endParaRPr>
          </a:p>
        </p:txBody>
      </p:sp>
      <p:sp>
        <p:nvSpPr>
          <p:cNvPr id="3" name="Текст 2"/>
          <p:cNvSpPr>
            <a:spLocks noGrp="1"/>
          </p:cNvSpPr>
          <p:nvPr>
            <p:ph type="body" idx="1"/>
          </p:nvPr>
        </p:nvSpPr>
        <p:spPr>
          <a:xfrm>
            <a:off x="2714612" y="1428736"/>
            <a:ext cx="6286543" cy="5286412"/>
          </a:xfrm>
          <a:solidFill>
            <a:schemeClr val="accent5">
              <a:lumMod val="20000"/>
              <a:lumOff val="80000"/>
            </a:schemeClr>
          </a:solidFill>
          <a:ln>
            <a:solidFill>
              <a:srgbClr val="002060"/>
            </a:solidFill>
          </a:ln>
          <a:effectLst>
            <a:softEdge rad="317500"/>
          </a:effectLst>
        </p:spPr>
        <p:txBody>
          <a:bodyPr>
            <a:normAutofit/>
          </a:bodyPr>
          <a:lstStyle/>
          <a:p>
            <a:endParaRPr lang="ru-RU" sz="2400" u="sng" dirty="0" smtClean="0">
              <a:solidFill>
                <a:srgbClr val="C00000"/>
              </a:solidFill>
              <a:latin typeface="Georgia" pitchFamily="18" charset="0"/>
            </a:endParaRPr>
          </a:p>
          <a:p>
            <a:endParaRPr lang="ru-RU" sz="2400" u="sng" dirty="0" smtClean="0">
              <a:solidFill>
                <a:srgbClr val="C00000"/>
              </a:solidFill>
              <a:latin typeface="Georgia" pitchFamily="18" charset="0"/>
            </a:endParaRPr>
          </a:p>
          <a:p>
            <a:pPr algn="ctr"/>
            <a:r>
              <a:rPr lang="ru-RU" sz="2400" u="sng" dirty="0" smtClean="0">
                <a:solidFill>
                  <a:srgbClr val="C00000"/>
                </a:solidFill>
                <a:latin typeface="Georgia" pitchFamily="18" charset="0"/>
              </a:rPr>
              <a:t>Дыхательная гимнастика хорошо укрепляет иммунитет</a:t>
            </a:r>
          </a:p>
          <a:p>
            <a:r>
              <a:rPr lang="ru-RU" sz="2400" dirty="0" smtClean="0">
                <a:solidFill>
                  <a:srgbClr val="002060"/>
                </a:solidFill>
                <a:latin typeface="Georgia" pitchFamily="18" charset="0"/>
              </a:rPr>
              <a:t>Дыхательные упражнения развивают органы дыхания, очищают лёгкие и бронхи от мелких частиц пыли, улучшают кровообращение, оказывают </a:t>
            </a:r>
            <a:r>
              <a:rPr lang="ru-RU" sz="2400" dirty="0" err="1" smtClean="0">
                <a:solidFill>
                  <a:srgbClr val="002060"/>
                </a:solidFill>
                <a:latin typeface="Georgia" pitchFamily="18" charset="0"/>
              </a:rPr>
              <a:t>массажно-дренажный</a:t>
            </a:r>
            <a:r>
              <a:rPr lang="ru-RU" sz="2400" dirty="0" smtClean="0">
                <a:solidFill>
                  <a:srgbClr val="002060"/>
                </a:solidFill>
                <a:latin typeface="Georgia" pitchFamily="18" charset="0"/>
              </a:rPr>
              <a:t> эффект на органы дыхания и просто улучшают настроение.  </a:t>
            </a:r>
            <a:r>
              <a:rPr lang="ru-RU" sz="2400" dirty="0" smtClean="0">
                <a:solidFill>
                  <a:schemeClr val="accent2">
                    <a:lumMod val="50000"/>
                  </a:schemeClr>
                </a:solidFill>
                <a:latin typeface="Georgia" pitchFamily="18" charset="0"/>
              </a:rPr>
              <a:t>Для занятий надо проветрить комнату, одеться в лёгкую одежду, не стесняющую движений. </a:t>
            </a:r>
          </a:p>
          <a:p>
            <a:endParaRPr lang="ru-RU" sz="2400" dirty="0" smtClean="0">
              <a:solidFill>
                <a:srgbClr val="002060"/>
              </a:solidFill>
              <a:latin typeface="Georgia" pitchFamily="18" charset="0"/>
            </a:endParaRPr>
          </a:p>
          <a:p>
            <a:endParaRPr lang="ru-RU" dirty="0">
              <a:latin typeface="Georgia" pitchFamily="18" charset="0"/>
            </a:endParaRPr>
          </a:p>
        </p:txBody>
      </p:sp>
      <p:pic>
        <p:nvPicPr>
          <p:cNvPr id="6" name="Рисунок 5" descr="загруженное (3).jpg"/>
          <p:cNvPicPr>
            <a:picLocks noChangeAspect="1"/>
          </p:cNvPicPr>
          <p:nvPr/>
        </p:nvPicPr>
        <p:blipFill>
          <a:blip r:embed="rId2"/>
          <a:stretch>
            <a:fillRect/>
          </a:stretch>
        </p:blipFill>
        <p:spPr>
          <a:xfrm>
            <a:off x="214282" y="1643050"/>
            <a:ext cx="2390775" cy="2357454"/>
          </a:xfrm>
          <a:prstGeom prst="rect">
            <a:avLst/>
          </a:prstGeom>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285728"/>
            <a:ext cx="6500858" cy="6357982"/>
          </a:xfrm>
          <a:solidFill>
            <a:schemeClr val="accent5">
              <a:lumMod val="20000"/>
              <a:lumOff val="80000"/>
            </a:schemeClr>
          </a:solidFill>
          <a:ln>
            <a:solidFill>
              <a:srgbClr val="002060"/>
            </a:solidFill>
          </a:ln>
          <a:effectLst>
            <a:softEdge rad="317500"/>
          </a:effectLst>
        </p:spPr>
        <p:txBody>
          <a:bodyPr>
            <a:normAutofit fontScale="90000"/>
          </a:bodyPr>
          <a:lstStyle/>
          <a:p>
            <a:pPr algn="l"/>
            <a:r>
              <a:rPr lang="ru-RU" sz="2700" u="sng" dirty="0" smtClean="0">
                <a:solidFill>
                  <a:srgbClr val="FF0000"/>
                </a:solidFill>
                <a:latin typeface="Georgia" pitchFamily="18" charset="0"/>
                <a:cs typeface="Times New Roman" pitchFamily="18" charset="0"/>
              </a:rPr>
              <a:t/>
            </a:r>
            <a:br>
              <a:rPr lang="ru-RU" sz="2700" u="sng" dirty="0" smtClean="0">
                <a:solidFill>
                  <a:srgbClr val="FF0000"/>
                </a:solidFill>
                <a:latin typeface="Georgia" pitchFamily="18" charset="0"/>
                <a:cs typeface="Times New Roman" pitchFamily="18" charset="0"/>
              </a:rPr>
            </a:br>
            <a:r>
              <a:rPr lang="ru-RU" sz="2700" u="sng" dirty="0" smtClean="0">
                <a:solidFill>
                  <a:srgbClr val="FF0000"/>
                </a:solidFill>
                <a:latin typeface="Georgia" pitchFamily="18" charset="0"/>
                <a:cs typeface="Times New Roman" pitchFamily="18" charset="0"/>
              </a:rPr>
              <a:t>Дыхательная система детей несовершенна</a:t>
            </a:r>
            <a:r>
              <a:rPr lang="ru-RU" sz="2700" dirty="0" smtClean="0">
                <a:solidFill>
                  <a:srgbClr val="002060"/>
                </a:solidFill>
                <a:latin typeface="Georgia" pitchFamily="18" charset="0"/>
                <a:cs typeface="Times New Roman" pitchFamily="18" charset="0"/>
              </a:rPr>
              <a:t>, и чем меньше ребёнок, тем уже все дыхательные пути, а слизистая оболочка, их выстилающая, очень нежная, легко воспаляющаяся, даже под действием частиц пыли; при этом и без того узкие ходы становятся ещё уже, и ребёнку становится трудно дышать. Жизненная ёмкость лёгких тем меньше, чем меньше ребёнок, а потребность в кислороде велика, поэтому ребёнок часто и поверхностно дышит. Вот почему в комплекс физкультурно-оздоровительных упражнений необходимо включать дыхательную гимнастику. </a:t>
            </a:r>
            <a:r>
              <a:rPr lang="ru-RU" sz="2700" u="sng" dirty="0" smtClean="0">
                <a:solidFill>
                  <a:schemeClr val="accent2">
                    <a:lumMod val="50000"/>
                  </a:schemeClr>
                </a:solidFill>
                <a:latin typeface="Georgia" pitchFamily="18" charset="0"/>
              </a:rPr>
              <a:t>Для детей  любое упражнение надо превратить в игру. </a:t>
            </a:r>
            <a:r>
              <a:rPr lang="ru-RU" sz="2400" dirty="0" smtClean="0">
                <a:solidFill>
                  <a:srgbClr val="002060"/>
                </a:solidFill>
                <a:latin typeface="Georgia" pitchFamily="18" charset="0"/>
                <a:cs typeface="Times New Roman" pitchFamily="18" charset="0"/>
              </a:rPr>
              <a:t/>
            </a:r>
            <a:br>
              <a:rPr lang="ru-RU" sz="2400" dirty="0" smtClean="0">
                <a:solidFill>
                  <a:srgbClr val="002060"/>
                </a:solidFill>
                <a:latin typeface="Georgia" pitchFamily="18" charset="0"/>
                <a:cs typeface="Times New Roman" pitchFamily="18" charset="0"/>
              </a:rPr>
            </a:br>
            <a:r>
              <a:rPr lang="ru-RU" sz="2400" dirty="0" smtClean="0"/>
              <a:t/>
            </a:r>
            <a:br>
              <a:rPr lang="ru-RU" sz="2400" dirty="0" smtClean="0"/>
            </a:br>
            <a:endParaRPr lang="ru-RU" sz="2400" dirty="0">
              <a:latin typeface="Times New Roman" pitchFamily="18" charset="0"/>
              <a:cs typeface="Times New Roman" pitchFamily="18" charset="0"/>
            </a:endParaRPr>
          </a:p>
        </p:txBody>
      </p:sp>
      <p:pic>
        <p:nvPicPr>
          <p:cNvPr id="4" name="Рисунок 3" descr="загруженное (2).jpg"/>
          <p:cNvPicPr>
            <a:picLocks noChangeAspect="1"/>
          </p:cNvPicPr>
          <p:nvPr/>
        </p:nvPicPr>
        <p:blipFill>
          <a:blip r:embed="rId2"/>
          <a:stretch>
            <a:fillRect/>
          </a:stretch>
        </p:blipFill>
        <p:spPr>
          <a:xfrm>
            <a:off x="214282" y="428604"/>
            <a:ext cx="2143140" cy="2286016"/>
          </a:xfrm>
          <a:prstGeom prst="rect">
            <a:avLst/>
          </a:prstGeom>
          <a:effectLst>
            <a:softEdge rad="1270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366</Words>
  <Application>Microsoft Office PowerPoint</Application>
  <PresentationFormat>Экран (4:3)</PresentationFormat>
  <Paragraphs>77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ЗДОРОВЫЙ  ОБРАЗ  ЖИЗНИ взрослых и детей</vt:lpstr>
      <vt:lpstr>СЕКРЕТ ЗДОРОВЬЯ</vt:lpstr>
      <vt:lpstr>Здоровье - это состояние полного  физического, духовного,  социального  благополучия, а не  только отсутствие  болезней или  физических дефектов </vt:lpstr>
      <vt:lpstr>Здоровый образ жизни –  образ жизни человека, направленный на профилактику болезней и укрепление здоровья.</vt:lpstr>
      <vt:lpstr>Слайд 5</vt:lpstr>
      <vt:lpstr>Звенья здоровья</vt:lpstr>
      <vt:lpstr> - Согласно исследованию социологов, человек, систематически занимающийся спортом, в 2—3 раза легче переносит тяготы жизни, на 15—20 % более инициативен в работе, общественной жизни коллектива.   - У него выше творческая активность, общительность, он больше уверен в себе, стремится добиться лучших результатов . </vt:lpstr>
      <vt:lpstr>Дыхательная гимнастика для детей </vt:lpstr>
      <vt:lpstr> Дыхательная система детей несовершенна, и чем меньше ребёнок, тем уже все дыхательные пути, а слизистая оболочка, их выстилающая, очень нежная, легко воспаляющаяся, даже под действием частиц пыли; при этом и без того узкие ходы становятся ещё уже, и ребёнку становится трудно дышать. Жизненная ёмкость лёгких тем меньше, чем меньше ребёнок, а потребность в кислороде велика, поэтому ребёнок часто и поверхностно дышит. Вот почему в комплекс физкультурно-оздоровительных упражнений необходимо включать дыхательную гимнастику. Для детей  любое упражнение надо превратить в игру.   </vt:lpstr>
      <vt:lpstr>          Комплекс  дыхательной                гимнастики  для  детей  4-5 лет  Упражнение № 1: «Поиграем животиками» В положении лёжа на спине, дети кладут руки на живот, глубоко вдыхают – при этом животик надувается, затем выдыхают – животик втягивается. Чтобы упражнение стало ещё интереснее, можно положить на живот какую-либо небольшую игрушку. Когда ребёнок вдохнёт, игрушка вместе с животом поднимется вверх, а на выдохе, наоборот, опустится вниз – как будто она качается на качелях. Второй вариант: в положении стоя дети выполняют глубокий вдох, не поднимая плеч, а затем выдох, контролируя движения живота руками.             </vt:lpstr>
      <vt:lpstr>№ 2. «Ракета»: Глубокий вдох через нос, руки медленно поднять через стороны вверх, ладони свести вместе, плотно прижав друг к другу, подняться на носки, потянуться вверх, задержав дыхание. ( Можно на выдохе произносить звук У, О). Повтор 3-4 раза. № 3. «Геометрические фигуры»: Медленный глубокий вдох через нос. Руки вытянуты вперёд (ладонями вперёд). Задержать дыхание. Медленно выдохнуть со звуком О, руки при этом в такт выдоху рисуют круги. Задержать дыхание. Снова глубокий медленный вдох. Задержка дыхания. Медленно выдохнуть со звуком А, руки при этом рисуют в воздухе треугольники. Повтор 3-4 раза. № 4. «Дровосек»: На вдохе поднять руки, сцепленные в замок, на выдохе произнести «У-Ух» и выполнить имитацию рубки дров. Упражнение можно выполнять в движении. Повтор 3-4 раза.</vt:lpstr>
      <vt:lpstr>№ 5. «Веточка»: Медленно поднимите руки вверх, сделайте при этом вдох через нос. Потянитесь вверх к солнцу – задержите дыхание. Медленно выдохните через рот, наклоняясь вправо, руки прямые над головой. Задержите дыхание. Медленный вдох через нос. Выпрямитесь. Задержите дыхание. Медленно выдохните через рот, наклоняясь влево. Снова задержите дыхание. Повтор 2-3 раза. № 6. «Воздушный шарик»: Медленный глубокий вдох через нос, руки через стороны вверх («надуваем шарик»). Задержка дыхания. «Сдуть шарик», выдыхая воздух порциями (ХА-ХА-ХА), руки опускаются в такт выдоху рывками. Задержать дыхание. Снова сделать глубокий вдох, подняв руки через стороны вверх («надуть шарик»). Задержать дыхание. Выдохнуть резко, опустив руки через стороны вниз (ХА!). Повтор 3-4 раза.</vt:lpstr>
      <vt:lpstr>Слайд 13</vt:lpstr>
      <vt:lpstr>Рациональное питание – это питание, обеспечивающее рост, нормальное развитие и жизнедеятельность человека, способствующее улучшению его здоровья и профилактике заболеваний.</vt:lpstr>
      <vt:lpstr>Рациональное питание предполагает: -   Энергетическое равновесие. -  Сбалансированное питание.     -  Соблюдение режима питания. </vt:lpstr>
      <vt:lpstr>Первый принцип: энергетическое равновесие Энергетическая ценность суточного рациона питания должна соответствовать энергозатратам организма. Энергозатраты организма зависят от: а) пола ( у женщин они ниже в среднем на 10 %), б) возраста (у пожилых людей они ниже в среднем на 7 % в каждом десятилетии), в) физической активности, профессии. Например, для лиц умственного труда  энергозатраты составляют 2000 - 2600 ккал, а для спортсменов или лиц, занимающихся тяжёлым физическим трудом, до 4000 - 5000 ккал в сутки.</vt:lpstr>
      <vt:lpstr>Второй принцип: сбалансированное питание Согласно принципу сбалансированного питания, обеспеченность основными пищевыми веществами подразумевает поступление белков, жиров, углеводов в организм в строгом соотношении. Оптимальное количество белков и жиров  должно равняться  по 1 г на 1 кг веса. Так для человека весом 70 кг суточная норма потребления  белков и жиров составляет  по 70 г, и  350 - 400 граммов углеводов (на простые углеводы должно приходиться 30-40 г, на пищевые волокна – 16 - 24 г). </vt:lpstr>
      <vt:lpstr>Третий принцип: режим питания *Питание должно быть дробным (3 - 4 раза в сутки), регулярным (в одно и то же время) и равномерным, последний приём пищи должен быть не позднее, чем за 2 - 3 часа до сна. *Современная модель рационального питания имеет вид пирамиды. Ориентируясь на неё, вы сможете составлять сбалансированный рацион на каждый день. </vt:lpstr>
      <vt:lpstr>Слайд 19</vt:lpstr>
      <vt:lpstr>10 правил здорового питания: 1. Следует потреблять разнообразные продукты. 2. При каждом приёме пищи следует есть любые из перечисленных продуктов: хлеб, крупяные и макаронные изделия, рис, картофель. 3. Несколько раз в день следует есть разнообразные овощи и фрукты (более 500 г в день). 4. Следует ежедневно потреблять молоко и молочные продукты с низким содержанием жира и соли (кефир, кислое молоко, сыр, йогурт). 5. Рекомендуется заменять мясо и мясные продукты с высоким содержанием жира на бобовые, рыбу, птицу, яйца или тощие сорта мяса.</vt:lpstr>
      <vt:lpstr>6. Следует ограничить потребление «видимого жира» в кашах и на бутербродах. Выбирать мясомолочные продукты с низким содержанием жира. 7. Следует ограничить потребление сахаров: сладостей, кондитерских изделий, сладких напитков, десерта. 8. Общее потребление поваренной соли, с учётом её содержания в хлебе, консервированных и других продуктах, не должно превышать 1 чайной ложки (6 грамм) в день. Рекомендуется использовать йодированную соль. 9. Следует отдавать предпочтение приготовлению продуктов на пару, путём отваривания, запекания или в микроволновой печи. 10. Выбирайте разнообразные продукты (свежие, замороженные, сушеные), в первую очередь, выращенные в вашей местности. </vt:lpstr>
      <vt:lpstr>               ПИТАНИЕ ДОШКОЛЬНИКОВ *Питание должно снабжать организм ребёнка необходимым количеством энергии для двигательной, психической и прочей активности. *Питание должно быть сбалансированным, содержать пищевые вещества всех типов (так называемые нутриенты). *Важно, чтобы питание было разнообразным, только это является условием его сбалансированности.  *Необходимо учитывать индивидуальные особенности детей, возможную непереносимость каких-либо продуктов. *Необходимо соблюдать технологию обработки продуктов и приготовления пищи, соблюдать санитарные требования к помещениям, где производится приготовление пищи, сроки и условия хранения и т.д.  </vt:lpstr>
      <vt:lpstr>Белки, жиры, углеводы, витамины, минеральные вещества и вода - вот тот строительный материал, который нужен растущему организму ребёнка каждый день.            </vt:lpstr>
      <vt:lpstr>(3) Правильный режим дня и здоровый сон. Для того чтобы вести активную жизнь и достигать успехов необходимо вовремя восстанавливать силы.  Полноценный крепкий сон — одно из важнейших условий хорошего самочувствия. Желательно отправляться в кровать в одно и то же время и спать не менее 6–7 (8) часов. Перед сном хорошо совершить небольшую пешую прогулку или хотя бы хорошенько проветрить комнату.  </vt:lpstr>
      <vt:lpstr>Слайд 25</vt:lpstr>
      <vt:lpstr>Слайд 26</vt:lpstr>
      <vt:lpstr>         Здоровый образ жизни – семь основных привычек:  1. Ложитесь спать не позже 22 час.  2. Занимайтесь планированием дел  заранее. 3. Ежедневно занимайтесь утренней зарядкой. Ведите активный образ жизни. Помните: движение  - это жизнь! 4. Соблюдайте режим рационального питания. 5. Не принимайте во внимание неудачи.  6. Живите в гармонии с собой и миром.  7. Учитесь позитивно мыслить.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ЗДОРОВЬЕСБЕРЕГАЮЩИЕ ТЕХНОЛОГИИ</dc:title>
  <dc:creator>Люба</dc:creator>
  <cp:lastModifiedBy>Люба</cp:lastModifiedBy>
  <cp:revision>99</cp:revision>
  <dcterms:created xsi:type="dcterms:W3CDTF">2014-02-10T06:09:18Z</dcterms:created>
  <dcterms:modified xsi:type="dcterms:W3CDTF">2014-04-20T13:12:00Z</dcterms:modified>
</cp:coreProperties>
</file>