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9" r:id="rId5"/>
    <p:sldId id="267" r:id="rId6"/>
    <p:sldId id="261" r:id="rId7"/>
    <p:sldId id="264" r:id="rId8"/>
    <p:sldId id="262" r:id="rId9"/>
    <p:sldId id="268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6C75F6-2B9C-4FA7-A34B-DC22A68ADA60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92704F-CF15-452C-B2C2-B604AF783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8A090-54F4-4859-9A4A-6955E8A9459F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B2472-8154-4629-83EC-FFDA16962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09CCB-9ECD-4C29-9DF6-4212FCC00BCC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3182B-D6F7-489B-B747-D1F7146C0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D469-14DA-4B6C-91DB-5E4B9274C4C8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4B3E4-1C9E-4405-B7B6-B4FD19B0C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A2FAAD-D5B9-4CDE-BCEF-13850A9884A0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8898FD-0EAC-404C-9D91-61800597B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97111-B264-45CF-88B5-68E11FAF2110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2446C-C604-4C68-863C-510B65F29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0D7663-75A1-4343-8A8B-10F9C97450CD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0A55C4-8E66-4613-A074-DE72A2138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4F4D3-FB4E-469F-AFD4-B7A9CA7A0D02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18DED-C624-4909-BB75-C701E58D0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4EE7E1-5CEF-4465-96D8-54FF25DD53AA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0EF414-985F-4A50-9170-B9C05C453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B4E91D-4AFB-4743-95AE-946D16028DD7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207D8A-E3E7-41CD-9E5F-7B6767AD1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3273FD-977D-412B-A8A0-4A465721C13C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CE7822-1B07-4F84-8163-A319B785C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BD8E9EB-EA35-4D37-A6DA-AAE0A01EE73B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2FD5EAE-13AD-401B-9A49-5941989BA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003B9A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Impac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5BD078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A5D028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476250"/>
            <a:ext cx="7407275" cy="6192838"/>
          </a:xfrm>
        </p:spPr>
        <p:txBody>
          <a:bodyPr>
            <a:normAutofit/>
          </a:bodyPr>
          <a:lstStyle/>
          <a:p>
            <a:pPr marL="26988" algn="ctr">
              <a:lnSpc>
                <a:spcPct val="110000"/>
              </a:lnSpc>
            </a:pPr>
            <a:r>
              <a:rPr lang="ru-RU" sz="4000" smtClean="0">
                <a:solidFill>
                  <a:srgbClr val="001C5F"/>
                </a:solidFill>
              </a:rPr>
              <a:t>Нормативно-правовое обеспечение </a:t>
            </a:r>
          </a:p>
          <a:p>
            <a:pPr marL="26988" algn="ctr">
              <a:lnSpc>
                <a:spcPct val="110000"/>
              </a:lnSpc>
            </a:pPr>
            <a:r>
              <a:rPr lang="ru-RU" sz="4000" smtClean="0">
                <a:solidFill>
                  <a:srgbClr val="001C5F"/>
                </a:solidFill>
              </a:rPr>
              <a:t>групп кратковременного пребывания </a:t>
            </a:r>
          </a:p>
          <a:p>
            <a:pPr marL="26988" algn="ctr">
              <a:lnSpc>
                <a:spcPct val="110000"/>
              </a:lnSpc>
            </a:pPr>
            <a:r>
              <a:rPr lang="ru-RU" sz="4000" smtClean="0">
                <a:solidFill>
                  <a:srgbClr val="001C5F"/>
                </a:solidFill>
              </a:rPr>
              <a:t>в дошкольных учреждениях.</a:t>
            </a:r>
          </a:p>
          <a:p>
            <a:pPr marL="26988" algn="r">
              <a:lnSpc>
                <a:spcPct val="110000"/>
              </a:lnSpc>
            </a:pPr>
            <a:endParaRPr lang="ru-RU" sz="1900" smtClean="0">
              <a:solidFill>
                <a:srgbClr val="001C5F"/>
              </a:solidFill>
            </a:endParaRPr>
          </a:p>
          <a:p>
            <a:pPr marL="26988" algn="r">
              <a:lnSpc>
                <a:spcPct val="110000"/>
              </a:lnSpc>
            </a:pPr>
            <a:r>
              <a:rPr lang="ru-RU" sz="1900" smtClean="0">
                <a:solidFill>
                  <a:srgbClr val="001C5F"/>
                </a:solidFill>
              </a:rPr>
              <a:t>  Презентацию подготовила</a:t>
            </a:r>
          </a:p>
          <a:p>
            <a:pPr marL="26988" algn="r">
              <a:lnSpc>
                <a:spcPct val="110000"/>
              </a:lnSpc>
            </a:pPr>
            <a:r>
              <a:rPr lang="ru-RU" sz="1900" smtClean="0">
                <a:solidFill>
                  <a:srgbClr val="001C5F"/>
                </a:solidFill>
              </a:rPr>
              <a:t>заместитель заведующего </a:t>
            </a:r>
          </a:p>
          <a:p>
            <a:pPr marL="26988" algn="r">
              <a:lnSpc>
                <a:spcPct val="110000"/>
              </a:lnSpc>
            </a:pPr>
            <a:r>
              <a:rPr lang="ru-RU" sz="1900" smtClean="0">
                <a:solidFill>
                  <a:srgbClr val="001C5F"/>
                </a:solidFill>
              </a:rPr>
              <a:t>ГБДОУ д/с № 23 </a:t>
            </a:r>
          </a:p>
          <a:p>
            <a:pPr marL="26988" algn="r">
              <a:lnSpc>
                <a:spcPct val="110000"/>
              </a:lnSpc>
            </a:pPr>
            <a:r>
              <a:rPr lang="ru-RU" sz="1900" smtClean="0">
                <a:solidFill>
                  <a:srgbClr val="001C5F"/>
                </a:solidFill>
              </a:rPr>
              <a:t>Е.Н. Лазовская</a:t>
            </a:r>
          </a:p>
          <a:p>
            <a:pPr marL="26988" algn="ctr">
              <a:lnSpc>
                <a:spcPct val="110000"/>
              </a:lnSpc>
            </a:pPr>
            <a:r>
              <a:rPr lang="ru-RU" sz="1900" smtClean="0">
                <a:solidFill>
                  <a:srgbClr val="001C5F"/>
                </a:solidFill>
              </a:rPr>
              <a:t>Санкт-Петербург 2014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 algn="ctr">
              <a:buFont typeface="Wingdings 2" pitchFamily="18" charset="2"/>
              <a:buNone/>
            </a:pPr>
            <a:endParaRPr lang="ru-RU" smtClean="0">
              <a:solidFill>
                <a:schemeClr val="tx2"/>
              </a:solidFill>
            </a:endParaRPr>
          </a:p>
          <a:p>
            <a:pPr marL="80963" indent="0" algn="ctr">
              <a:buFont typeface="Wingdings 2" pitchFamily="18" charset="2"/>
              <a:buNone/>
            </a:pPr>
            <a:endParaRPr lang="ru-RU" smtClean="0">
              <a:solidFill>
                <a:schemeClr val="tx2"/>
              </a:solidFill>
            </a:endParaRPr>
          </a:p>
          <a:p>
            <a:pPr marL="80963" indent="0" algn="ctr">
              <a:buFont typeface="Wingdings 2" pitchFamily="18" charset="2"/>
              <a:buNone/>
            </a:pPr>
            <a:r>
              <a:rPr lang="ru-RU" smtClean="0">
                <a:solidFill>
                  <a:schemeClr val="tx2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03350" y="333375"/>
            <a:ext cx="7497763" cy="5986463"/>
          </a:xfrm>
        </p:spPr>
        <p:txBody>
          <a:bodyPr>
            <a:normAutofit fontScale="25000" lnSpcReduction="20000"/>
          </a:bodyPr>
          <a:lstStyle/>
          <a:p>
            <a:pPr marL="8229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1200" dirty="0" smtClean="0">
                <a:solidFill>
                  <a:schemeClr val="tx2"/>
                </a:solidFill>
              </a:rPr>
              <a:t>План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200" dirty="0" smtClean="0">
                <a:solidFill>
                  <a:schemeClr val="tx2"/>
                </a:solidFill>
              </a:rPr>
              <a:t>Актуальность создания ГКП.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200" dirty="0" smtClean="0">
                <a:solidFill>
                  <a:schemeClr val="tx2"/>
                </a:solidFill>
              </a:rPr>
              <a:t>Документы, регламентирующие деятельность ГКП.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200" dirty="0" smtClean="0">
                <a:solidFill>
                  <a:schemeClr val="tx2"/>
                </a:solidFill>
              </a:rPr>
              <a:t>Виды , цели и задачи ГКП.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200" dirty="0">
                <a:solidFill>
                  <a:schemeClr val="tx2"/>
                </a:solidFill>
              </a:rPr>
              <a:t>ГКП в ГБДОУ № 23 Калининского района </a:t>
            </a:r>
            <a:r>
              <a:rPr lang="ru-RU" sz="11200" dirty="0" smtClean="0">
                <a:solidFill>
                  <a:schemeClr val="tx2"/>
                </a:solidFill>
              </a:rPr>
              <a:t>СПб.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200" dirty="0" smtClean="0">
                <a:solidFill>
                  <a:schemeClr val="tx2"/>
                </a:solidFill>
              </a:rPr>
              <a:t>Нормативно-правовая база функционирования ГКП.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1200" dirty="0" smtClean="0">
                <a:solidFill>
                  <a:schemeClr val="tx2"/>
                </a:solidFill>
              </a:rPr>
              <a:t>     </a:t>
            </a:r>
            <a:r>
              <a:rPr lang="ru-RU" sz="9600" dirty="0" smtClean="0">
                <a:solidFill>
                  <a:schemeClr val="tx2"/>
                </a:solidFill>
              </a:rPr>
              <a:t>-Локальные акты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smtClean="0">
                <a:solidFill>
                  <a:schemeClr val="tx2"/>
                </a:solidFill>
              </a:rPr>
              <a:t>      -Приказы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>
                <a:solidFill>
                  <a:schemeClr val="tx2"/>
                </a:solidFill>
              </a:rPr>
              <a:t> </a:t>
            </a:r>
            <a:r>
              <a:rPr lang="ru-RU" sz="9600" dirty="0" smtClean="0">
                <a:solidFill>
                  <a:schemeClr val="tx2"/>
                </a:solidFill>
              </a:rPr>
              <a:t>     -Инструкции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>
                <a:solidFill>
                  <a:schemeClr val="tx2"/>
                </a:solidFill>
              </a:rPr>
              <a:t> </a:t>
            </a:r>
            <a:r>
              <a:rPr lang="ru-RU" sz="9600" dirty="0" smtClean="0">
                <a:solidFill>
                  <a:schemeClr val="tx2"/>
                </a:solidFill>
              </a:rPr>
              <a:t>     -Учетно-отчетная документация воспитателя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200" dirty="0">
                <a:solidFill>
                  <a:schemeClr val="tx2"/>
                </a:solidFill>
              </a:rPr>
              <a:t>Примерный алгоритм действий по созданию групп кратковременного </a:t>
            </a:r>
            <a:r>
              <a:rPr lang="ru-RU" sz="11200" dirty="0" smtClean="0">
                <a:solidFill>
                  <a:schemeClr val="tx2"/>
                </a:solidFill>
              </a:rPr>
              <a:t>пребывания.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200" dirty="0" smtClean="0">
                <a:solidFill>
                  <a:schemeClr val="tx2"/>
                </a:solidFill>
              </a:rPr>
              <a:t>Литература.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-819150"/>
            <a:ext cx="749776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0"/>
            <a:ext cx="7499350" cy="6597650"/>
          </a:xfrm>
        </p:spPr>
        <p:txBody>
          <a:bodyPr>
            <a:normAutofit fontScale="47500" lnSpcReduction="20000"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900" dirty="0">
                <a:solidFill>
                  <a:schemeClr val="tx2"/>
                </a:solidFill>
              </a:rPr>
              <a:t>Документы, регламентирующие деятельность ГКП</a:t>
            </a:r>
            <a:r>
              <a:rPr lang="ru-RU" sz="5900" dirty="0" smtClean="0">
                <a:solidFill>
                  <a:schemeClr val="tx2"/>
                </a:solidFill>
              </a:rPr>
              <a:t>.</a:t>
            </a:r>
          </a:p>
          <a:p>
            <a:pPr marL="82296" indent="0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-Международная Конвенция о правах ребенка.</a:t>
            </a:r>
          </a:p>
          <a:p>
            <a:pPr marL="82296" indent="0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-Конституция Российской Федерации ст. 43.</a:t>
            </a:r>
          </a:p>
          <a:p>
            <a:pPr marL="82296" indent="0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-Федеральный закон от 24.07.98 № 124-ФЗ « Об основных гарантиях прав ребенка в Российской Федерации».</a:t>
            </a:r>
          </a:p>
          <a:p>
            <a:pPr marL="82296" indent="0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-Закон Российской Федерации « Об образовании».</a:t>
            </a:r>
          </a:p>
          <a:p>
            <a:pPr marL="82296" indent="0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-Закон Санкт-Петербурга от 17 июля 2013 года № 461-83 « Об образовании в Санкт-Петербурге».</a:t>
            </a:r>
          </a:p>
          <a:p>
            <a:pPr marL="82296" indent="0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-Постановление от 15 мая 2013 года № 26 « Об утверждении </a:t>
            </a:r>
            <a:r>
              <a:rPr lang="ru-RU" sz="3400" dirty="0" err="1" smtClean="0"/>
              <a:t>Санпин</a:t>
            </a:r>
            <a:r>
              <a:rPr lang="ru-RU" sz="3400" dirty="0" smtClean="0"/>
              <a:t> 2.4.1.3049-13 « Санитарно-эпидемиологические требования к устройству, содержанию и организации работы дошкольных образовательных организаций.</a:t>
            </a:r>
          </a:p>
          <a:p>
            <a:pPr marL="82296" indent="0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-</a:t>
            </a:r>
            <a:r>
              <a:rPr lang="ru-RU" sz="3400" dirty="0"/>
              <a:t> Об утверждении Типового положения о дошкольном образовательном учреждении. Приказ Министерства образования и науки Российской Федерации (</a:t>
            </a:r>
            <a:r>
              <a:rPr lang="ru-RU" sz="3400" dirty="0" err="1"/>
              <a:t>Минобрнауки</a:t>
            </a:r>
            <a:r>
              <a:rPr lang="ru-RU" sz="3400" dirty="0"/>
              <a:t> России) от 27 ноября 2011 года №2562.</a:t>
            </a:r>
          </a:p>
          <a:p>
            <a:pPr marL="82296" indent="0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-Указ Президента Российской Федерации от 07.05.2012 № 599 « О мерах по реализации государственно политики в области образования и науки».</a:t>
            </a:r>
            <a:endParaRPr lang="ru-RU" sz="34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3400" dirty="0" smtClean="0">
              <a:solidFill>
                <a:schemeClr val="tx2"/>
              </a:solidFill>
            </a:endParaRP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34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100" y="228600"/>
            <a:ext cx="7499350" cy="460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350" y="260350"/>
            <a:ext cx="7497763" cy="6337300"/>
          </a:xfrm>
        </p:spPr>
        <p:txBody>
          <a:bodyPr>
            <a:normAutofit fontScale="47500" lnSpcReduction="20000"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5100" dirty="0">
                <a:solidFill>
                  <a:schemeClr val="tx2"/>
                </a:solidFill>
              </a:rPr>
              <a:t>Виды , цели и задачи </a:t>
            </a:r>
          </a:p>
          <a:p>
            <a:pPr marL="8229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100" dirty="0">
                <a:solidFill>
                  <a:schemeClr val="tx2"/>
                </a:solidFill>
              </a:rPr>
              <a:t>групп кратковременного пребывания.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3400" dirty="0">
              <a:solidFill>
                <a:schemeClr val="tx2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400" dirty="0"/>
              <a:t>    "Адаптационная группа" - для детей в возрасте от 2 месяцев до 3 лет. Группа создается в целях обеспечения ранней социализации детей и адаптации их к поступлению в дошкольные образовательные учреждения</a:t>
            </a:r>
            <a:r>
              <a:rPr lang="ru-RU" sz="3400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ru-RU" sz="34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/>
              <a:t>     "Группа развития" - для детей в возрасте от 3 до 7 лет. Группа создается с целью всестороннего развития детей, их социализации в коллективе сверстников и взрослых</a:t>
            </a:r>
            <a:r>
              <a:rPr lang="ru-RU" sz="3400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34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/>
              <a:t>    "Будущий первоклассник" - для детей в возрасте 5-6 лет. Группа создается с целью подготовки детей старшего дошкольного возраста к школьному обучению</a:t>
            </a:r>
            <a:r>
              <a:rPr lang="ru-RU" sz="3400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34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/>
              <a:t>    "Играя, обучаюсь" - для детей от 1,5 до 7 лет. Группа создается для обеспечения освоения ребенком социального опыта, общения со сверстниками и взрослыми в совместной игровой деятельности, формирования основ готовности к школьному обучению</a:t>
            </a:r>
            <a:r>
              <a:rPr lang="ru-RU" sz="3400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34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/>
              <a:t>    "Группы вечернего пребывания, выходного и праздничного дня" - для детей от 2 до 7 лет. Группа создается с целью оказания помощи родителям в вопросах воспитания и обучения детей, организации присмотра и ухода за детьми.</a:t>
            </a:r>
            <a:br>
              <a:rPr lang="ru-RU" sz="3400" dirty="0"/>
            </a:br>
            <a:r>
              <a:rPr lang="ru-RU" sz="3400" dirty="0"/>
              <a:t>     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34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-963613"/>
            <a:ext cx="7497763" cy="114300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350" y="260350"/>
            <a:ext cx="7497763" cy="6408738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>
                <a:solidFill>
                  <a:schemeClr val="tx2"/>
                </a:solidFill>
              </a:rPr>
              <a:t>ГКП в ГБДОУ № </a:t>
            </a:r>
            <a:r>
              <a:rPr lang="ru-RU" sz="2800" dirty="0" smtClean="0">
                <a:solidFill>
                  <a:schemeClr val="tx2"/>
                </a:solidFill>
              </a:rPr>
              <a:t>23</a:t>
            </a:r>
          </a:p>
          <a:p>
            <a:pPr marL="8229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Калининского района </a:t>
            </a:r>
            <a:r>
              <a:rPr lang="ru-RU" sz="2800" dirty="0" smtClean="0">
                <a:solidFill>
                  <a:schemeClr val="tx2"/>
                </a:solidFill>
              </a:rPr>
              <a:t>СПб.</a:t>
            </a:r>
          </a:p>
          <a:p>
            <a:pPr marL="82296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>
              <a:solidFill>
                <a:schemeClr val="tx2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/>
              <a:t>Группа кратковременного пребывания детей с 2 до 3 лет, которые затем будут посещать детский сад открыта с 01.09.2013 г.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16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/>
              <a:t>Цель: всестороннее  развитие детей, их ранняя социализация, позволяющая обеспечить успешную адаптацию ребенка к условиям дошкольного учреждения и педагогическое просвещение родителей.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16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/>
              <a:t>С 23.12 2013 г открыта группа полного дня ( режим работы группы с 7.00 до 19.00).</a:t>
            </a:r>
          </a:p>
          <a:p>
            <a:pPr marL="365760" indent="-283464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 smtClean="0"/>
              <a:t>Итог работы -100% детей и родителей адаптированы к условиям детского сада.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813" y="-892175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350" y="115888"/>
            <a:ext cx="7497763" cy="6408737"/>
          </a:xfrm>
        </p:spPr>
        <p:txBody>
          <a:bodyPr>
            <a:normAutofit fontScale="25000" lnSpcReduction="20000"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200" dirty="0">
                <a:solidFill>
                  <a:schemeClr val="tx2"/>
                </a:solidFill>
              </a:rPr>
              <a:t>Нормативно-правовая база функционирования ГКП</a:t>
            </a:r>
            <a:r>
              <a:rPr lang="ru-RU" sz="11200" dirty="0" smtClean="0">
                <a:solidFill>
                  <a:schemeClr val="tx2"/>
                </a:solidFill>
              </a:rPr>
              <a:t>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6200" dirty="0" smtClean="0">
              <a:solidFill>
                <a:schemeClr val="tx2"/>
              </a:solidFill>
            </a:endParaRP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200" dirty="0" smtClean="0">
                <a:solidFill>
                  <a:schemeClr val="tx2"/>
                </a:solidFill>
              </a:rPr>
              <a:t> </a:t>
            </a:r>
            <a:r>
              <a:rPr lang="ru-RU" sz="8000" dirty="0" smtClean="0">
                <a:solidFill>
                  <a:schemeClr val="tx2"/>
                </a:solidFill>
              </a:rPr>
              <a:t>-</a:t>
            </a:r>
            <a:r>
              <a:rPr lang="ru-RU" sz="8000" dirty="0">
                <a:solidFill>
                  <a:schemeClr val="tx2"/>
                </a:solidFill>
              </a:rPr>
              <a:t>Локальные </a:t>
            </a:r>
            <a:r>
              <a:rPr lang="ru-RU" sz="8000" dirty="0" smtClean="0">
                <a:solidFill>
                  <a:schemeClr val="tx2"/>
                </a:solidFill>
              </a:rPr>
              <a:t>акты:</a:t>
            </a:r>
          </a:p>
          <a:p>
            <a:pPr marL="82296" indent="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Положение « О группах кратковременного пребывания»</a:t>
            </a:r>
          </a:p>
          <a:p>
            <a:pPr marL="82296" indent="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Положение « О родительском комитете группы кратковременного пребывания»</a:t>
            </a:r>
          </a:p>
          <a:p>
            <a:pPr marL="82296" indent="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64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8000" dirty="0" smtClean="0">
                <a:solidFill>
                  <a:schemeClr val="tx2"/>
                </a:solidFill>
              </a:rPr>
              <a:t>  </a:t>
            </a:r>
            <a:r>
              <a:rPr lang="ru-RU" sz="8000" dirty="0">
                <a:solidFill>
                  <a:schemeClr val="tx2"/>
                </a:solidFill>
              </a:rPr>
              <a:t>-</a:t>
            </a:r>
            <a:r>
              <a:rPr lang="ru-RU" sz="8000" dirty="0" smtClean="0">
                <a:solidFill>
                  <a:schemeClr val="tx2"/>
                </a:solidFill>
              </a:rPr>
              <a:t>Приказы: </a:t>
            </a:r>
          </a:p>
          <a:p>
            <a:pPr marL="82296" indent="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«О режиме работы ДОУ на….. </a:t>
            </a:r>
            <a:r>
              <a:rPr lang="ru-RU" sz="6400" dirty="0"/>
              <a:t>у</a:t>
            </a:r>
            <a:r>
              <a:rPr lang="ru-RU" sz="6400" dirty="0" smtClean="0"/>
              <a:t>чебный год»</a:t>
            </a:r>
          </a:p>
          <a:p>
            <a:pPr marL="82296" indent="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« О реализации образовательных программ в….Учебном году»</a:t>
            </a:r>
          </a:p>
          <a:p>
            <a:pPr marL="82296" indent="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«О группе кратковременного пребывания»</a:t>
            </a:r>
          </a:p>
          <a:p>
            <a:pPr marL="82296" indent="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64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8000" dirty="0" smtClean="0">
                <a:solidFill>
                  <a:schemeClr val="tx2"/>
                </a:solidFill>
              </a:rPr>
              <a:t>  -Инструкции:</a:t>
            </a:r>
          </a:p>
          <a:p>
            <a:pPr marL="82296" indent="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Инструкции по охране труда.</a:t>
            </a:r>
          </a:p>
          <a:p>
            <a:pPr marL="82296" indent="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Инструкции по технике безопасности при организации образовательного процесса </a:t>
            </a:r>
          </a:p>
          <a:p>
            <a:pPr marL="82296" indent="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Инструкции по противопожарной безопасности. </a:t>
            </a:r>
          </a:p>
          <a:p>
            <a:pPr marL="82296" indent="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Акт приемки и готовности помещений к новому учебному году.</a:t>
            </a:r>
          </a:p>
          <a:p>
            <a:pPr marL="82296" indent="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6400" dirty="0" smtClean="0"/>
              <a:t>Должностные инструкции воспитателя, помощника воспитателя, инструктора по физической культуре, музыкального руководителя.</a:t>
            </a:r>
            <a:endParaRPr lang="ru-RU" sz="64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8000" dirty="0">
                <a:solidFill>
                  <a:schemeClr val="tx2"/>
                </a:solidFill>
              </a:rPr>
              <a:t>             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-892175"/>
            <a:ext cx="749776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1403350" y="260350"/>
            <a:ext cx="7497763" cy="6408738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ru-RU" sz="2000" smtClean="0">
                <a:solidFill>
                  <a:schemeClr val="tx2"/>
                </a:solidFill>
              </a:rPr>
              <a:t> -Учетно-отчетная документация воспитателя</a:t>
            </a:r>
          </a:p>
          <a:p>
            <a:pPr marL="80963" indent="0">
              <a:buFont typeface="Wingdings 2" pitchFamily="18" charset="2"/>
              <a:buNone/>
            </a:pPr>
            <a:endParaRPr lang="ru-RU" sz="2000" smtClean="0">
              <a:solidFill>
                <a:schemeClr val="tx2"/>
              </a:solidFill>
            </a:endParaRPr>
          </a:p>
          <a:p>
            <a:pPr marL="80963" indent="0">
              <a:buFont typeface="Wingdings 2" pitchFamily="18" charset="2"/>
              <a:buNone/>
            </a:pPr>
            <a:r>
              <a:rPr lang="ru-RU" sz="1600" smtClean="0"/>
              <a:t>Инструкции по охране труда.</a:t>
            </a:r>
          </a:p>
          <a:p>
            <a:pPr marL="80963" indent="0">
              <a:buFont typeface="Wingdings 2" pitchFamily="18" charset="2"/>
              <a:buNone/>
            </a:pPr>
            <a:r>
              <a:rPr lang="ru-RU" sz="1600" smtClean="0"/>
              <a:t>Инструкции по технике безопасности при организации образовательного процесса </a:t>
            </a:r>
          </a:p>
          <a:p>
            <a:pPr marL="80963" indent="0">
              <a:buFont typeface="Wingdings 2" pitchFamily="18" charset="2"/>
              <a:buNone/>
            </a:pPr>
            <a:r>
              <a:rPr lang="ru-RU" sz="1600" smtClean="0"/>
              <a:t>Инструкции по противопожарной безопасности. </a:t>
            </a:r>
          </a:p>
          <a:p>
            <a:pPr marL="80963" indent="0">
              <a:buFont typeface="Wingdings 2" pitchFamily="18" charset="2"/>
              <a:buNone/>
            </a:pPr>
            <a:r>
              <a:rPr lang="ru-RU" sz="1600" smtClean="0"/>
              <a:t>Должностная инструкция воспитателя.</a:t>
            </a:r>
          </a:p>
          <a:p>
            <a:pPr marL="80963" indent="0">
              <a:buFont typeface="Wingdings 2" pitchFamily="18" charset="2"/>
              <a:buNone/>
            </a:pPr>
            <a:r>
              <a:rPr lang="ru-RU" sz="1600" smtClean="0"/>
              <a:t>Расписание непосредственно образовательной деятельности .</a:t>
            </a:r>
          </a:p>
          <a:p>
            <a:pPr marL="80963" indent="0">
              <a:buFont typeface="Wingdings 2" pitchFamily="18" charset="2"/>
              <a:buNone/>
            </a:pPr>
            <a:r>
              <a:rPr lang="ru-RU" sz="1600" smtClean="0"/>
              <a:t>Расписание деятельности специалистов в группе.</a:t>
            </a:r>
          </a:p>
          <a:p>
            <a:pPr marL="80963" indent="0">
              <a:buFont typeface="Wingdings 2" pitchFamily="18" charset="2"/>
              <a:buNone/>
            </a:pPr>
            <a:r>
              <a:rPr lang="ru-RU" sz="1600" smtClean="0"/>
              <a:t>Перспективное планирование образовательной работы .</a:t>
            </a:r>
          </a:p>
          <a:p>
            <a:pPr marL="80963" indent="0">
              <a:buFont typeface="Wingdings 2" pitchFamily="18" charset="2"/>
              <a:buNone/>
            </a:pPr>
            <a:r>
              <a:rPr lang="ru-RU" sz="1600" smtClean="0"/>
              <a:t>Тематическое ежедневное планирование .</a:t>
            </a:r>
          </a:p>
          <a:p>
            <a:pPr marL="80963" indent="0">
              <a:buFont typeface="Wingdings 2" pitchFamily="18" charset="2"/>
              <a:buNone/>
            </a:pPr>
            <a:r>
              <a:rPr lang="ru-RU" sz="1600" smtClean="0"/>
              <a:t>План работы с родителями.</a:t>
            </a:r>
          </a:p>
          <a:p>
            <a:pPr marL="80963" indent="0">
              <a:buFont typeface="Wingdings 2" pitchFamily="18" charset="2"/>
              <a:buNone/>
            </a:pPr>
            <a:r>
              <a:rPr lang="ru-RU" sz="1600" smtClean="0"/>
              <a:t>Сведения  о детях, посещающих группу.</a:t>
            </a:r>
          </a:p>
          <a:p>
            <a:pPr marL="80963" indent="0">
              <a:buFont typeface="Wingdings 2" pitchFamily="18" charset="2"/>
              <a:buNone/>
            </a:pPr>
            <a:r>
              <a:rPr lang="ru-RU" sz="1600" smtClean="0"/>
              <a:t>Сведения о родителях.</a:t>
            </a:r>
          </a:p>
          <a:p>
            <a:pPr marL="80963" indent="0">
              <a:buFont typeface="Wingdings 2" pitchFamily="18" charset="2"/>
              <a:buNone/>
            </a:pPr>
            <a:r>
              <a:rPr lang="ru-RU" sz="1600" smtClean="0"/>
              <a:t>Табель посещаемости.</a:t>
            </a:r>
          </a:p>
          <a:p>
            <a:pPr marL="80963" indent="0">
              <a:buFont typeface="Wingdings 2" pitchFamily="18" charset="2"/>
              <a:buNone/>
            </a:pPr>
            <a:r>
              <a:rPr lang="ru-RU" sz="1600" smtClean="0"/>
              <a:t>Адаптационные листы и листы здоровья.</a:t>
            </a:r>
          </a:p>
          <a:p>
            <a:pPr marL="80963" indent="0">
              <a:buFont typeface="Wingdings 2" pitchFamily="18" charset="2"/>
              <a:buNone/>
            </a:pPr>
            <a:r>
              <a:rPr lang="ru-RU" sz="1600" smtClean="0"/>
              <a:t>Режим двигательной активности детей на период пребывания в группе кратковременного пребывания.</a:t>
            </a:r>
          </a:p>
          <a:p>
            <a:pPr marL="80963" indent="0">
              <a:buFont typeface="Wingdings 2" pitchFamily="18" charset="2"/>
              <a:buNone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6238" y="-892175"/>
            <a:ext cx="74977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350" y="404813"/>
            <a:ext cx="7497763" cy="6192837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Примерный алгоритм действий по созданию групп кратковременного пребывания 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solidFill>
                <a:schemeClr val="tx2"/>
              </a:solidFill>
            </a:endParaRP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1. Мониторинг необходимости создания групп кратковременного пребывания.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2.</a:t>
            </a:r>
            <a:r>
              <a:rPr lang="ru-RU" sz="1600" dirty="0"/>
              <a:t> </a:t>
            </a:r>
            <a:r>
              <a:rPr lang="ru-RU" sz="1600" dirty="0" smtClean="0"/>
              <a:t>Собеседование в Отделе Образования по комплектованию.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3.Комиссия по распределению детей в дошкольные учреждения выдает направления в ДОУ.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4.Оформление документов  по приему детей в группу кратковременного пребывания в ДОУ.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5.Оформление локальных актов, приказов , инструкций в ДОУ 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6.Создание условий для работы группы кратковременного пребывания в ДОУ в соответствии с её заявленным видом (создание развивающей среды , кадровое и материально-техническое обеспечение).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7.Подготовка методического сопровождения деятельности группы кратковременного пребывания.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260350"/>
            <a:ext cx="7499350" cy="5988050"/>
          </a:xfrm>
        </p:spPr>
        <p:txBody>
          <a:bodyPr>
            <a:normAutofit fontScale="25000" lnSpcReduction="20000"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1200" smtClean="0">
                <a:solidFill>
                  <a:schemeClr val="tx2"/>
                </a:solidFill>
              </a:rPr>
              <a:t>Литература.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11200" dirty="0" smtClean="0">
              <a:solidFill>
                <a:schemeClr val="tx2"/>
              </a:solidFill>
            </a:endParaRP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 </a:t>
            </a:r>
            <a:r>
              <a:rPr lang="ru-RU" sz="4800" dirty="0"/>
              <a:t>Аверина И.Е. Группы кратковременного пребывания: Организация и содержание работы. М.: Айрис-пресс, 2004.-176 с.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 </a:t>
            </a:r>
            <a:r>
              <a:rPr lang="ru-RU" sz="4800" dirty="0"/>
              <a:t>Белая К.Ю., </a:t>
            </a:r>
            <a:r>
              <a:rPr lang="ru-RU" sz="4800" dirty="0" err="1"/>
              <a:t>Доронова</a:t>
            </a:r>
            <a:r>
              <a:rPr lang="ru-RU" sz="4800" dirty="0"/>
              <a:t> Т.Н., Ерофеева Т.Н. и др. Приглашает детский сад: о группах кратковременного пребывания детей в дошкольном образовательном учреждении. - М., 2002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Давыдова </a:t>
            </a:r>
            <a:r>
              <a:rPr lang="ru-RU" sz="4800" dirty="0"/>
              <a:t>Л.Ю., </a:t>
            </a:r>
            <a:r>
              <a:rPr lang="ru-RU" sz="4800" dirty="0" err="1"/>
              <a:t>Босякова</a:t>
            </a:r>
            <a:r>
              <a:rPr lang="ru-RU" sz="4800" dirty="0"/>
              <a:t> С.Н. ГКП «Будущий первоклассник» // Управление ДОУ.-2007.- №1.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Давыдова </a:t>
            </a:r>
            <a:r>
              <a:rPr lang="ru-RU" sz="4800" dirty="0"/>
              <a:t>О.И., Майер А.А. Адаптационные группы в ДОУ: Методическое пособие.- М.: ТЦ Сфера, 2006.-128 с. – (Приложение к журналу «Управление ДОУ»).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Даминова </a:t>
            </a:r>
            <a:r>
              <a:rPr lang="ru-RU" sz="4800" dirty="0"/>
              <a:t>М.Р.,</a:t>
            </a:r>
            <a:r>
              <a:rPr lang="ru-RU" sz="4800" dirty="0" err="1"/>
              <a:t>Петюренко</a:t>
            </a:r>
            <a:r>
              <a:rPr lang="ru-RU" sz="4800" dirty="0"/>
              <a:t> С.Ю. Развитие вариативных форм кратковременного пребывания. Организация групп кратковременного пребывания в </a:t>
            </a:r>
            <a:r>
              <a:rPr lang="ru-RU" sz="4800" dirty="0" err="1"/>
              <a:t>ДОУ.-СПб.:ООО</a:t>
            </a:r>
            <a:r>
              <a:rPr lang="ru-RU" sz="4800" dirty="0"/>
              <a:t> «Издательство «Детство-Пресс»,2013.-208с.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Данилина </a:t>
            </a:r>
            <a:r>
              <a:rPr lang="ru-RU" sz="4800" dirty="0"/>
              <a:t>Т.А., </a:t>
            </a:r>
            <a:r>
              <a:rPr lang="ru-RU" sz="4800" dirty="0" err="1"/>
              <a:t>Зедгенидзе</a:t>
            </a:r>
            <a:r>
              <a:rPr lang="ru-RU" sz="4800" dirty="0"/>
              <a:t> В.Я. Нормативно-правовое обеспечение и порядок организации групп кратковременного пребывания в ДОУ: Практическое пособие. – М.: АРКТИ, 2005. – 248 с. (Управление образованием).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Данилина </a:t>
            </a:r>
            <a:r>
              <a:rPr lang="ru-RU" sz="4800" dirty="0"/>
              <a:t>Т.А., </a:t>
            </a:r>
            <a:r>
              <a:rPr lang="ru-RU" sz="4800" dirty="0" err="1"/>
              <a:t>Зедгенидзе</a:t>
            </a:r>
            <a:r>
              <a:rPr lang="ru-RU" sz="4800" dirty="0"/>
              <a:t> В.Я. Программно-методическое обеспечение групп кратковременного пребывания в ДОУ: Практическое пособие. – М.: АРКТИ, 2006. – 320 с. (Управление образованием).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err="1" smtClean="0"/>
              <a:t>Житнякова</a:t>
            </a:r>
            <a:r>
              <a:rPr lang="ru-RU" sz="4800" dirty="0" smtClean="0"/>
              <a:t> </a:t>
            </a:r>
            <a:r>
              <a:rPr lang="ru-RU" sz="4800" dirty="0"/>
              <a:t>Н.Ю. Планирование работы структурных подразделений ДОУ (на примере новых форм дошкольного образования) // Управление ДОУ.-2009.- №5.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Ларионова </a:t>
            </a:r>
            <a:r>
              <a:rPr lang="ru-RU" sz="4800" dirty="0"/>
              <a:t>Г.Б. Должностные инструкции сотрудников ДОУ. – М.: ТЦ Сфера, 2004. – 128 с. (Приложение к журналу «Управление ДОУ»)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Маркова </a:t>
            </a:r>
            <a:r>
              <a:rPr lang="ru-RU" sz="4800" dirty="0"/>
              <a:t>И.В. Организация группы кратковременного пребывания – адаптации в ДОУ. // Управление ДОУ.- 2005.-№ 6.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Морозова </a:t>
            </a:r>
            <a:r>
              <a:rPr lang="ru-RU" sz="4800" dirty="0"/>
              <a:t>Е. Группа кратковременного пребывания из опыта сотрудничества с родителями // Дошкольное воспитание.-2002.-№1.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Организация </a:t>
            </a:r>
            <a:r>
              <a:rPr lang="ru-RU" sz="4800" dirty="0"/>
              <a:t>работы в разных видах групп кратковременного пребывания детей в дошкольном учреждении. Отв. ред. </a:t>
            </a:r>
            <a:r>
              <a:rPr lang="ru-RU" sz="4800" dirty="0" err="1"/>
              <a:t>Л.Е.Курнешова</a:t>
            </a:r>
            <a:r>
              <a:rPr lang="ru-RU" sz="4800" dirty="0"/>
              <a:t>. МКО МИОО,- М.: Центр «Школьная книга», 2002 год.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Павлова </a:t>
            </a:r>
            <a:r>
              <a:rPr lang="ru-RU" sz="4800" dirty="0"/>
              <a:t>Л.Н. Организация жизни и культура воспитания детей в группах раннего возраста (Центр А.В. Запорожца). М., 2006.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 smtClean="0"/>
              <a:t>Семененко </a:t>
            </a:r>
            <a:r>
              <a:rPr lang="ru-RU" sz="4800" dirty="0"/>
              <a:t>Н.Ю. Группа кратковременного пребывания: нормативные акты //Управление ДОУ.-2005.- №8.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/>
              <a:t> 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800" dirty="0"/>
              <a:t> 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505</TotalTime>
  <Words>855</Words>
  <Application>Microsoft Office PowerPoint</Application>
  <PresentationFormat>Экран (4:3)</PresentationFormat>
  <Paragraphs>120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10</vt:i4>
      </vt:variant>
    </vt:vector>
  </HeadingPairs>
  <TitlesOfParts>
    <vt:vector size="24" baseType="lpstr">
      <vt:lpstr>Times New Roman</vt:lpstr>
      <vt:lpstr>Arial</vt:lpstr>
      <vt:lpstr>Impact</vt:lpstr>
      <vt:lpstr>Wingdings 2</vt:lpstr>
      <vt:lpstr>Verdana</vt:lpstr>
      <vt:lpstr>Calibri</vt:lpstr>
      <vt:lpstr>Wingdings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dou32</dc:creator>
  <cp:lastModifiedBy>1Смирнова Елена</cp:lastModifiedBy>
  <cp:revision>28</cp:revision>
  <dcterms:created xsi:type="dcterms:W3CDTF">2014-01-15T07:38:02Z</dcterms:created>
  <dcterms:modified xsi:type="dcterms:W3CDTF">2014-02-03T11:09:37Z</dcterms:modified>
</cp:coreProperties>
</file>