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59" r:id="rId4"/>
    <p:sldId id="260" r:id="rId5"/>
    <p:sldId id="258" r:id="rId6"/>
    <p:sldId id="264" r:id="rId7"/>
    <p:sldId id="265" r:id="rId8"/>
    <p:sldId id="257" r:id="rId9"/>
    <p:sldId id="266" r:id="rId10"/>
    <p:sldId id="267" r:id="rId11"/>
    <p:sldId id="262" r:id="rId12"/>
    <p:sldId id="263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92291E-9B61-4C86-B654-ED62C4E75FB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933AEA-DDEF-4143-850D-71DD34E57A1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Педагог-психолог</a:t>
          </a:r>
          <a:endParaRPr lang="ru-RU" sz="2000" b="1" dirty="0">
            <a:solidFill>
              <a:schemeClr val="bg1"/>
            </a:solidFill>
          </a:endParaRPr>
        </a:p>
      </dgm:t>
    </dgm:pt>
    <dgm:pt modelId="{BCE653DB-B737-492F-A491-AEB056ED629A}" type="parTrans" cxnId="{5B42EF60-30B6-4755-9DC9-AE5E8F97309B}">
      <dgm:prSet/>
      <dgm:spPr/>
      <dgm:t>
        <a:bodyPr/>
        <a:lstStyle/>
        <a:p>
          <a:endParaRPr lang="ru-RU"/>
        </a:p>
      </dgm:t>
    </dgm:pt>
    <dgm:pt modelId="{3FEB0F5E-F5A7-4695-9C1E-582AFDA52562}" type="sibTrans" cxnId="{5B42EF60-30B6-4755-9DC9-AE5E8F97309B}">
      <dgm:prSet/>
      <dgm:spPr/>
      <dgm:t>
        <a:bodyPr/>
        <a:lstStyle/>
        <a:p>
          <a:endParaRPr lang="ru-RU"/>
        </a:p>
      </dgm:t>
    </dgm:pt>
    <dgm:pt modelId="{B857A7FE-D842-419B-8FC5-038A69582FA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Музыкальный руководитель</a:t>
          </a:r>
          <a:endParaRPr lang="ru-RU" sz="2000" b="1" dirty="0">
            <a:solidFill>
              <a:schemeClr val="bg1"/>
            </a:solidFill>
          </a:endParaRPr>
        </a:p>
      </dgm:t>
    </dgm:pt>
    <dgm:pt modelId="{9C73F3DA-8477-4F00-B94F-9C5075E3D378}" type="parTrans" cxnId="{A8B44BEB-D8FB-46F6-A9CA-6767BAC1E2D6}">
      <dgm:prSet/>
      <dgm:spPr/>
      <dgm:t>
        <a:bodyPr/>
        <a:lstStyle/>
        <a:p>
          <a:endParaRPr lang="ru-RU"/>
        </a:p>
      </dgm:t>
    </dgm:pt>
    <dgm:pt modelId="{B67D7333-3BB0-4220-ACBD-96713347DFBA}" type="sibTrans" cxnId="{A8B44BEB-D8FB-46F6-A9CA-6767BAC1E2D6}">
      <dgm:prSet/>
      <dgm:spPr/>
      <dgm:t>
        <a:bodyPr/>
        <a:lstStyle/>
        <a:p>
          <a:endParaRPr lang="ru-RU"/>
        </a:p>
      </dgm:t>
    </dgm:pt>
    <dgm:pt modelId="{90947DD9-996E-40A1-986D-0FFDFF0BF8E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Инструктор по </a:t>
          </a:r>
          <a:r>
            <a:rPr lang="ru-RU" sz="2000" b="1" dirty="0" err="1" smtClean="0">
              <a:solidFill>
                <a:schemeClr val="bg1"/>
              </a:solidFill>
            </a:rPr>
            <a:t>ф.к</a:t>
          </a:r>
          <a:r>
            <a:rPr lang="ru-RU" sz="2000" b="1" dirty="0" smtClean="0">
              <a:solidFill>
                <a:schemeClr val="bg1"/>
              </a:solidFill>
            </a:rPr>
            <a:t>.</a:t>
          </a:r>
          <a:endParaRPr lang="ru-RU" sz="2000" b="1" dirty="0">
            <a:solidFill>
              <a:schemeClr val="bg1"/>
            </a:solidFill>
          </a:endParaRPr>
        </a:p>
      </dgm:t>
    </dgm:pt>
    <dgm:pt modelId="{8E82291A-C007-4502-AD84-5FBE1BFA0CE6}" type="parTrans" cxnId="{C1B57703-0850-41E2-B874-F02116E88D6A}">
      <dgm:prSet/>
      <dgm:spPr/>
      <dgm:t>
        <a:bodyPr/>
        <a:lstStyle/>
        <a:p>
          <a:endParaRPr lang="ru-RU"/>
        </a:p>
      </dgm:t>
    </dgm:pt>
    <dgm:pt modelId="{22A573BD-14FE-4A0A-970D-167A43A81B48}" type="sibTrans" cxnId="{C1B57703-0850-41E2-B874-F02116E88D6A}">
      <dgm:prSet/>
      <dgm:spPr/>
      <dgm:t>
        <a:bodyPr/>
        <a:lstStyle/>
        <a:p>
          <a:endParaRPr lang="ru-RU"/>
        </a:p>
      </dgm:t>
    </dgm:pt>
    <dgm:pt modelId="{41E3FEA8-21BF-467B-BE91-10AD11E8E9B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воспитатель</a:t>
          </a:r>
          <a:endParaRPr lang="ru-RU" sz="2000" b="1" dirty="0">
            <a:solidFill>
              <a:schemeClr val="bg1"/>
            </a:solidFill>
          </a:endParaRPr>
        </a:p>
      </dgm:t>
    </dgm:pt>
    <dgm:pt modelId="{ED0F8B0D-7D78-4FFE-ACF3-2ACE4095C83A}" type="parTrans" cxnId="{87650B29-CFB9-4E57-ABD5-F96BA18104F7}">
      <dgm:prSet/>
      <dgm:spPr/>
      <dgm:t>
        <a:bodyPr/>
        <a:lstStyle/>
        <a:p>
          <a:endParaRPr lang="ru-RU"/>
        </a:p>
      </dgm:t>
    </dgm:pt>
    <dgm:pt modelId="{ECD496E4-9326-4AE6-BC92-3E3B3B85A509}" type="sibTrans" cxnId="{87650B29-CFB9-4E57-ABD5-F96BA18104F7}">
      <dgm:prSet/>
      <dgm:spPr/>
      <dgm:t>
        <a:bodyPr/>
        <a:lstStyle/>
        <a:p>
          <a:endParaRPr lang="ru-RU"/>
        </a:p>
      </dgm:t>
    </dgm:pt>
    <dgm:pt modelId="{B41BBBB6-467E-4992-BE79-0E6A1BEA5F10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Учитель-логопед</a:t>
          </a:r>
          <a:endParaRPr lang="ru-RU" sz="2000" b="1" dirty="0">
            <a:solidFill>
              <a:schemeClr val="bg1"/>
            </a:solidFill>
          </a:endParaRPr>
        </a:p>
      </dgm:t>
    </dgm:pt>
    <dgm:pt modelId="{4B91F5A3-1516-40C5-9866-39D26D6B6720}" type="parTrans" cxnId="{66501000-AD11-42E5-8742-487D75520140}">
      <dgm:prSet/>
      <dgm:spPr/>
      <dgm:t>
        <a:bodyPr/>
        <a:lstStyle/>
        <a:p>
          <a:endParaRPr lang="ru-RU"/>
        </a:p>
      </dgm:t>
    </dgm:pt>
    <dgm:pt modelId="{76ED0C4B-999F-4B74-9F12-AB20CB0664E6}" type="sibTrans" cxnId="{66501000-AD11-42E5-8742-487D75520140}">
      <dgm:prSet/>
      <dgm:spPr/>
      <dgm:t>
        <a:bodyPr/>
        <a:lstStyle/>
        <a:p>
          <a:endParaRPr lang="ru-RU"/>
        </a:p>
      </dgm:t>
    </dgm:pt>
    <dgm:pt modelId="{EBA12EED-4898-4835-9D18-B66443C7BC64}" type="pres">
      <dgm:prSet presAssocID="{6A92291E-9B61-4C86-B654-ED62C4E75FB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A8BFB3-BB21-462A-AE02-C70571C3EF70}" type="pres">
      <dgm:prSet presAssocID="{51933AEA-DDEF-4143-850D-71DD34E57A1F}" presName="dummy" presStyleCnt="0"/>
      <dgm:spPr/>
    </dgm:pt>
    <dgm:pt modelId="{8323E897-6FBD-4A16-82B2-6C7A28C8F692}" type="pres">
      <dgm:prSet presAssocID="{51933AEA-DDEF-4143-850D-71DD34E57A1F}" presName="node" presStyleLbl="revTx" presStyleIdx="0" presStyleCnt="5" custScaleX="217930" custRadScaleRad="152764" custRadScaleInc="91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E911E-E43D-4C57-BE68-A646F08096F8}" type="pres">
      <dgm:prSet presAssocID="{3FEB0F5E-F5A7-4695-9C1E-582AFDA52562}" presName="sibTrans" presStyleLbl="node1" presStyleIdx="0" presStyleCnt="5"/>
      <dgm:spPr/>
      <dgm:t>
        <a:bodyPr/>
        <a:lstStyle/>
        <a:p>
          <a:endParaRPr lang="ru-RU"/>
        </a:p>
      </dgm:t>
    </dgm:pt>
    <dgm:pt modelId="{29B82225-30C2-411F-914C-2C1A5A235F77}" type="pres">
      <dgm:prSet presAssocID="{B857A7FE-D842-419B-8FC5-038A69582FAA}" presName="dummy" presStyleCnt="0"/>
      <dgm:spPr/>
    </dgm:pt>
    <dgm:pt modelId="{0C1BAEB9-7805-46B1-BFBB-DBCE33F499FE}" type="pres">
      <dgm:prSet presAssocID="{B857A7FE-D842-419B-8FC5-038A69582FAA}" presName="node" presStyleLbl="revTx" presStyleIdx="1" presStyleCnt="5" custScaleX="231812" custRadScaleRad="153033" custRadScaleInc="-25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B60C8-7024-4FE5-800B-F536795DF78E}" type="pres">
      <dgm:prSet presAssocID="{B67D7333-3BB0-4220-ACBD-96713347DFBA}" presName="sibTrans" presStyleLbl="node1" presStyleIdx="1" presStyleCnt="5"/>
      <dgm:spPr/>
      <dgm:t>
        <a:bodyPr/>
        <a:lstStyle/>
        <a:p>
          <a:endParaRPr lang="ru-RU"/>
        </a:p>
      </dgm:t>
    </dgm:pt>
    <dgm:pt modelId="{26A9EC21-861D-4E17-BD95-2812260095C0}" type="pres">
      <dgm:prSet presAssocID="{90947DD9-996E-40A1-986D-0FFDFF0BF8E4}" presName="dummy" presStyleCnt="0"/>
      <dgm:spPr/>
    </dgm:pt>
    <dgm:pt modelId="{552C2FE9-0F61-44A6-92B9-1F088F56AF71}" type="pres">
      <dgm:prSet presAssocID="{90947DD9-996E-40A1-986D-0FFDFF0BF8E4}" presName="node" presStyleLbl="revTx" presStyleIdx="2" presStyleCnt="5" custScaleX="215183" custRadScaleRad="112240" custRadScaleInc="-17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583032-1C87-4A65-BB6B-39F47F97158D}" type="pres">
      <dgm:prSet presAssocID="{22A573BD-14FE-4A0A-970D-167A43A81B48}" presName="sibTrans" presStyleLbl="node1" presStyleIdx="2" presStyleCnt="5"/>
      <dgm:spPr/>
      <dgm:t>
        <a:bodyPr/>
        <a:lstStyle/>
        <a:p>
          <a:endParaRPr lang="ru-RU"/>
        </a:p>
      </dgm:t>
    </dgm:pt>
    <dgm:pt modelId="{CE1A3CC2-4647-4612-A246-E6A8878213E8}" type="pres">
      <dgm:prSet presAssocID="{41E3FEA8-21BF-467B-BE91-10AD11E8E9B3}" presName="dummy" presStyleCnt="0"/>
      <dgm:spPr/>
    </dgm:pt>
    <dgm:pt modelId="{6C926F14-CF3D-47B5-B2BA-F0BF5292AB00}" type="pres">
      <dgm:prSet presAssocID="{41E3FEA8-21BF-467B-BE91-10AD11E8E9B3}" presName="node" presStyleLbl="revTx" presStyleIdx="3" presStyleCnt="5" custScaleX="219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69ECA-E759-4CDF-9966-4E45132BE46F}" type="pres">
      <dgm:prSet presAssocID="{ECD496E4-9326-4AE6-BC92-3E3B3B85A509}" presName="sibTrans" presStyleLbl="node1" presStyleIdx="3" presStyleCnt="5"/>
      <dgm:spPr/>
      <dgm:t>
        <a:bodyPr/>
        <a:lstStyle/>
        <a:p>
          <a:endParaRPr lang="ru-RU"/>
        </a:p>
      </dgm:t>
    </dgm:pt>
    <dgm:pt modelId="{F9EFBBDA-897F-4796-966F-04266D2FB718}" type="pres">
      <dgm:prSet presAssocID="{B41BBBB6-467E-4992-BE79-0E6A1BEA5F10}" presName="dummy" presStyleCnt="0"/>
      <dgm:spPr/>
    </dgm:pt>
    <dgm:pt modelId="{7E8E61BC-D870-4852-93CD-DF2925ABBA1D}" type="pres">
      <dgm:prSet presAssocID="{B41BBBB6-467E-4992-BE79-0E6A1BEA5F10}" presName="node" presStyleLbl="revTx" presStyleIdx="4" presStyleCnt="5" custScaleX="219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965A6-4536-4C96-B130-FE2E7B07984C}" type="pres">
      <dgm:prSet presAssocID="{76ED0C4B-999F-4B74-9F12-AB20CB0664E6}" presName="sibTrans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D71A7558-BE7A-4150-8E42-D4B3C711CA65}" type="presOf" srcId="{ECD496E4-9326-4AE6-BC92-3E3B3B85A509}" destId="{9A169ECA-E759-4CDF-9966-4E45132BE46F}" srcOrd="0" destOrd="0" presId="urn:microsoft.com/office/officeart/2005/8/layout/cycle1"/>
    <dgm:cxn modelId="{15EAB408-D80A-4478-8A28-CE934D5A740B}" type="presOf" srcId="{51933AEA-DDEF-4143-850D-71DD34E57A1F}" destId="{8323E897-6FBD-4A16-82B2-6C7A28C8F692}" srcOrd="0" destOrd="0" presId="urn:microsoft.com/office/officeart/2005/8/layout/cycle1"/>
    <dgm:cxn modelId="{5B42EF60-30B6-4755-9DC9-AE5E8F97309B}" srcId="{6A92291E-9B61-4C86-B654-ED62C4E75FBA}" destId="{51933AEA-DDEF-4143-850D-71DD34E57A1F}" srcOrd="0" destOrd="0" parTransId="{BCE653DB-B737-492F-A491-AEB056ED629A}" sibTransId="{3FEB0F5E-F5A7-4695-9C1E-582AFDA52562}"/>
    <dgm:cxn modelId="{D2E4B0D5-F17E-42D6-9C6C-49B44C6A3613}" type="presOf" srcId="{90947DD9-996E-40A1-986D-0FFDFF0BF8E4}" destId="{552C2FE9-0F61-44A6-92B9-1F088F56AF71}" srcOrd="0" destOrd="0" presId="urn:microsoft.com/office/officeart/2005/8/layout/cycle1"/>
    <dgm:cxn modelId="{6653D45D-358A-4297-BA7F-79124E698911}" type="presOf" srcId="{B857A7FE-D842-419B-8FC5-038A69582FAA}" destId="{0C1BAEB9-7805-46B1-BFBB-DBCE33F499FE}" srcOrd="0" destOrd="0" presId="urn:microsoft.com/office/officeart/2005/8/layout/cycle1"/>
    <dgm:cxn modelId="{AF127B55-3435-4DD6-A582-284B7D09B14B}" type="presOf" srcId="{B67D7333-3BB0-4220-ACBD-96713347DFBA}" destId="{D39B60C8-7024-4FE5-800B-F536795DF78E}" srcOrd="0" destOrd="0" presId="urn:microsoft.com/office/officeart/2005/8/layout/cycle1"/>
    <dgm:cxn modelId="{386A497F-DA13-4F68-9EF6-5C83A9995D39}" type="presOf" srcId="{B41BBBB6-467E-4992-BE79-0E6A1BEA5F10}" destId="{7E8E61BC-D870-4852-93CD-DF2925ABBA1D}" srcOrd="0" destOrd="0" presId="urn:microsoft.com/office/officeart/2005/8/layout/cycle1"/>
    <dgm:cxn modelId="{8AFB9431-D89F-4D77-A226-497C2FEB14EC}" type="presOf" srcId="{6A92291E-9B61-4C86-B654-ED62C4E75FBA}" destId="{EBA12EED-4898-4835-9D18-B66443C7BC64}" srcOrd="0" destOrd="0" presId="urn:microsoft.com/office/officeart/2005/8/layout/cycle1"/>
    <dgm:cxn modelId="{3AA1FFEF-BB61-417B-9A7E-4889C0D6239F}" type="presOf" srcId="{76ED0C4B-999F-4B74-9F12-AB20CB0664E6}" destId="{C30965A6-4536-4C96-B130-FE2E7B07984C}" srcOrd="0" destOrd="0" presId="urn:microsoft.com/office/officeart/2005/8/layout/cycle1"/>
    <dgm:cxn modelId="{DEE28089-F3D1-4BA0-9596-CAA72546B935}" type="presOf" srcId="{3FEB0F5E-F5A7-4695-9C1E-582AFDA52562}" destId="{2ECE911E-E43D-4C57-BE68-A646F08096F8}" srcOrd="0" destOrd="0" presId="urn:microsoft.com/office/officeart/2005/8/layout/cycle1"/>
    <dgm:cxn modelId="{09458C67-162B-474D-9EC7-C618A79E144F}" type="presOf" srcId="{41E3FEA8-21BF-467B-BE91-10AD11E8E9B3}" destId="{6C926F14-CF3D-47B5-B2BA-F0BF5292AB00}" srcOrd="0" destOrd="0" presId="urn:microsoft.com/office/officeart/2005/8/layout/cycle1"/>
    <dgm:cxn modelId="{EC8C88EE-1697-47CC-A5E0-28D8803D492E}" type="presOf" srcId="{22A573BD-14FE-4A0A-970D-167A43A81B48}" destId="{DD583032-1C87-4A65-BB6B-39F47F97158D}" srcOrd="0" destOrd="0" presId="urn:microsoft.com/office/officeart/2005/8/layout/cycle1"/>
    <dgm:cxn modelId="{A8B44BEB-D8FB-46F6-A9CA-6767BAC1E2D6}" srcId="{6A92291E-9B61-4C86-B654-ED62C4E75FBA}" destId="{B857A7FE-D842-419B-8FC5-038A69582FAA}" srcOrd="1" destOrd="0" parTransId="{9C73F3DA-8477-4F00-B94F-9C5075E3D378}" sibTransId="{B67D7333-3BB0-4220-ACBD-96713347DFBA}"/>
    <dgm:cxn modelId="{87650B29-CFB9-4E57-ABD5-F96BA18104F7}" srcId="{6A92291E-9B61-4C86-B654-ED62C4E75FBA}" destId="{41E3FEA8-21BF-467B-BE91-10AD11E8E9B3}" srcOrd="3" destOrd="0" parTransId="{ED0F8B0D-7D78-4FFE-ACF3-2ACE4095C83A}" sibTransId="{ECD496E4-9326-4AE6-BC92-3E3B3B85A509}"/>
    <dgm:cxn modelId="{66501000-AD11-42E5-8742-487D75520140}" srcId="{6A92291E-9B61-4C86-B654-ED62C4E75FBA}" destId="{B41BBBB6-467E-4992-BE79-0E6A1BEA5F10}" srcOrd="4" destOrd="0" parTransId="{4B91F5A3-1516-40C5-9866-39D26D6B6720}" sibTransId="{76ED0C4B-999F-4B74-9F12-AB20CB0664E6}"/>
    <dgm:cxn modelId="{C1B57703-0850-41E2-B874-F02116E88D6A}" srcId="{6A92291E-9B61-4C86-B654-ED62C4E75FBA}" destId="{90947DD9-996E-40A1-986D-0FFDFF0BF8E4}" srcOrd="2" destOrd="0" parTransId="{8E82291A-C007-4502-AD84-5FBE1BFA0CE6}" sibTransId="{22A573BD-14FE-4A0A-970D-167A43A81B48}"/>
    <dgm:cxn modelId="{8261E4C5-406A-4392-A995-598381E4B1F5}" type="presParOf" srcId="{EBA12EED-4898-4835-9D18-B66443C7BC64}" destId="{35A8BFB3-BB21-462A-AE02-C70571C3EF70}" srcOrd="0" destOrd="0" presId="urn:microsoft.com/office/officeart/2005/8/layout/cycle1"/>
    <dgm:cxn modelId="{DDC2AC36-B2D6-4C8E-B9AC-1677D6B5B0A0}" type="presParOf" srcId="{EBA12EED-4898-4835-9D18-B66443C7BC64}" destId="{8323E897-6FBD-4A16-82B2-6C7A28C8F692}" srcOrd="1" destOrd="0" presId="urn:microsoft.com/office/officeart/2005/8/layout/cycle1"/>
    <dgm:cxn modelId="{86628EE3-9A44-4EFD-8C93-39FF6140BB43}" type="presParOf" srcId="{EBA12EED-4898-4835-9D18-B66443C7BC64}" destId="{2ECE911E-E43D-4C57-BE68-A646F08096F8}" srcOrd="2" destOrd="0" presId="urn:microsoft.com/office/officeart/2005/8/layout/cycle1"/>
    <dgm:cxn modelId="{F9444B35-42C0-4FDA-BDA3-A0D7C0EE4374}" type="presParOf" srcId="{EBA12EED-4898-4835-9D18-B66443C7BC64}" destId="{29B82225-30C2-411F-914C-2C1A5A235F77}" srcOrd="3" destOrd="0" presId="urn:microsoft.com/office/officeart/2005/8/layout/cycle1"/>
    <dgm:cxn modelId="{11B5E3CC-3E8D-4899-84B1-A78A57A2CCD3}" type="presParOf" srcId="{EBA12EED-4898-4835-9D18-B66443C7BC64}" destId="{0C1BAEB9-7805-46B1-BFBB-DBCE33F499FE}" srcOrd="4" destOrd="0" presId="urn:microsoft.com/office/officeart/2005/8/layout/cycle1"/>
    <dgm:cxn modelId="{54E7E87C-FB4E-4149-9C08-17C6A3759FA3}" type="presParOf" srcId="{EBA12EED-4898-4835-9D18-B66443C7BC64}" destId="{D39B60C8-7024-4FE5-800B-F536795DF78E}" srcOrd="5" destOrd="0" presId="urn:microsoft.com/office/officeart/2005/8/layout/cycle1"/>
    <dgm:cxn modelId="{9A7AA096-15A1-4F67-8B3C-B55A488A3502}" type="presParOf" srcId="{EBA12EED-4898-4835-9D18-B66443C7BC64}" destId="{26A9EC21-861D-4E17-BD95-2812260095C0}" srcOrd="6" destOrd="0" presId="urn:microsoft.com/office/officeart/2005/8/layout/cycle1"/>
    <dgm:cxn modelId="{F1C7E5D1-4691-4075-8460-CB6EE21A72A2}" type="presParOf" srcId="{EBA12EED-4898-4835-9D18-B66443C7BC64}" destId="{552C2FE9-0F61-44A6-92B9-1F088F56AF71}" srcOrd="7" destOrd="0" presId="urn:microsoft.com/office/officeart/2005/8/layout/cycle1"/>
    <dgm:cxn modelId="{40219FB2-554D-41FA-8B23-7A43342C9B99}" type="presParOf" srcId="{EBA12EED-4898-4835-9D18-B66443C7BC64}" destId="{DD583032-1C87-4A65-BB6B-39F47F97158D}" srcOrd="8" destOrd="0" presId="urn:microsoft.com/office/officeart/2005/8/layout/cycle1"/>
    <dgm:cxn modelId="{346ADF57-9BE7-49B1-B50A-C344C3FA56A9}" type="presParOf" srcId="{EBA12EED-4898-4835-9D18-B66443C7BC64}" destId="{CE1A3CC2-4647-4612-A246-E6A8878213E8}" srcOrd="9" destOrd="0" presId="urn:microsoft.com/office/officeart/2005/8/layout/cycle1"/>
    <dgm:cxn modelId="{4F4EAC53-21D5-4C7D-8B29-2B8DEB26A85B}" type="presParOf" srcId="{EBA12EED-4898-4835-9D18-B66443C7BC64}" destId="{6C926F14-CF3D-47B5-B2BA-F0BF5292AB00}" srcOrd="10" destOrd="0" presId="urn:microsoft.com/office/officeart/2005/8/layout/cycle1"/>
    <dgm:cxn modelId="{FA4E15C7-7E19-4FC9-857B-A21B3FC657C2}" type="presParOf" srcId="{EBA12EED-4898-4835-9D18-B66443C7BC64}" destId="{9A169ECA-E759-4CDF-9966-4E45132BE46F}" srcOrd="11" destOrd="0" presId="urn:microsoft.com/office/officeart/2005/8/layout/cycle1"/>
    <dgm:cxn modelId="{36623554-C369-4B33-9C95-4FC167C537DA}" type="presParOf" srcId="{EBA12EED-4898-4835-9D18-B66443C7BC64}" destId="{F9EFBBDA-897F-4796-966F-04266D2FB718}" srcOrd="12" destOrd="0" presId="urn:microsoft.com/office/officeart/2005/8/layout/cycle1"/>
    <dgm:cxn modelId="{5DCDF25D-CC0F-41EE-AAB8-E1879D761E05}" type="presParOf" srcId="{EBA12EED-4898-4835-9D18-B66443C7BC64}" destId="{7E8E61BC-D870-4852-93CD-DF2925ABBA1D}" srcOrd="13" destOrd="0" presId="urn:microsoft.com/office/officeart/2005/8/layout/cycle1"/>
    <dgm:cxn modelId="{495F7480-C535-43B8-8FD7-4CBF00AE344D}" type="presParOf" srcId="{EBA12EED-4898-4835-9D18-B66443C7BC64}" destId="{C30965A6-4536-4C96-B130-FE2E7B07984C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828B60-6406-44A0-A53C-3F2D17724BFC}" type="doc">
      <dgm:prSet loTypeId="urn:microsoft.com/office/officeart/2005/8/layout/pList2#1" loCatId="list" qsTypeId="urn:microsoft.com/office/officeart/2005/8/quickstyle/simple1" qsCatId="simple" csTypeId="urn:microsoft.com/office/officeart/2005/8/colors/accent1_2" csCatId="accent1" phldr="1"/>
      <dgm:spPr/>
    </dgm:pt>
    <dgm:pt modelId="{80A91B83-F4C5-420D-9484-D0484129FEB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Организация комплексного психолого-педагогического изучения ребенка с целью его реабилитации</a:t>
          </a:r>
          <a:endParaRPr lang="ru-RU" sz="2000" b="1" dirty="0">
            <a:solidFill>
              <a:schemeClr val="bg1"/>
            </a:solidFill>
          </a:endParaRPr>
        </a:p>
      </dgm:t>
    </dgm:pt>
    <dgm:pt modelId="{DFFF49AF-D757-4AD3-B6C6-800C2B604629}" type="parTrans" cxnId="{7E945643-31D4-43F5-B3E7-2411AE1F1EAC}">
      <dgm:prSet/>
      <dgm:spPr/>
      <dgm:t>
        <a:bodyPr/>
        <a:lstStyle/>
        <a:p>
          <a:endParaRPr lang="ru-RU"/>
        </a:p>
      </dgm:t>
    </dgm:pt>
    <dgm:pt modelId="{533E3CC7-81D2-4BD4-B80A-66B06CA53F23}" type="sibTrans" cxnId="{7E945643-31D4-43F5-B3E7-2411AE1F1EAC}">
      <dgm:prSet/>
      <dgm:spPr/>
      <dgm:t>
        <a:bodyPr/>
        <a:lstStyle/>
        <a:p>
          <a:endParaRPr lang="ru-RU"/>
        </a:p>
      </dgm:t>
    </dgm:pt>
    <dgm:pt modelId="{A2056F5E-1534-431D-AE92-441D04032EB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Развитие компенсаторных механизмов становления деятельности ребенка, преодоление и предупреждение вторичных отклонений.</a:t>
          </a:r>
          <a:endParaRPr lang="ru-RU" sz="1800" b="1" dirty="0">
            <a:solidFill>
              <a:schemeClr val="bg1"/>
            </a:solidFill>
          </a:endParaRPr>
        </a:p>
      </dgm:t>
    </dgm:pt>
    <dgm:pt modelId="{C1D23207-16A5-4435-9FFA-039696D93B54}" type="parTrans" cxnId="{1EE97DAF-0D95-4327-AD7C-AEF652F092E9}">
      <dgm:prSet/>
      <dgm:spPr/>
      <dgm:t>
        <a:bodyPr/>
        <a:lstStyle/>
        <a:p>
          <a:endParaRPr lang="ru-RU"/>
        </a:p>
      </dgm:t>
    </dgm:pt>
    <dgm:pt modelId="{35043111-7B2E-4FBA-85EC-50A4D7153A3F}" type="sibTrans" cxnId="{1EE97DAF-0D95-4327-AD7C-AEF652F092E9}">
      <dgm:prSet/>
      <dgm:spPr/>
      <dgm:t>
        <a:bodyPr/>
        <a:lstStyle/>
        <a:p>
          <a:endParaRPr lang="ru-RU"/>
        </a:p>
      </dgm:t>
    </dgm:pt>
    <dgm:pt modelId="{4A62B92A-452C-43AA-9AB9-B52BE1A8ACA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Формирование у педагогов и родителей информационной готовности к логопедической работе</a:t>
          </a:r>
          <a:endParaRPr lang="ru-RU" sz="2000" b="1" dirty="0">
            <a:solidFill>
              <a:schemeClr val="bg1"/>
            </a:solidFill>
          </a:endParaRPr>
        </a:p>
      </dgm:t>
    </dgm:pt>
    <dgm:pt modelId="{43ADB0A1-169C-4EFE-8F69-58C959AD8C20}" type="parTrans" cxnId="{4E8FA6A8-258D-4467-8CC5-112E58EF4C9B}">
      <dgm:prSet/>
      <dgm:spPr/>
      <dgm:t>
        <a:bodyPr/>
        <a:lstStyle/>
        <a:p>
          <a:endParaRPr lang="ru-RU"/>
        </a:p>
      </dgm:t>
    </dgm:pt>
    <dgm:pt modelId="{86106334-67C9-47A1-8C94-DED3F314CED5}" type="sibTrans" cxnId="{4E8FA6A8-258D-4467-8CC5-112E58EF4C9B}">
      <dgm:prSet/>
      <dgm:spPr/>
      <dgm:t>
        <a:bodyPr/>
        <a:lstStyle/>
        <a:p>
          <a:endParaRPr lang="ru-RU"/>
        </a:p>
      </dgm:t>
    </dgm:pt>
    <dgm:pt modelId="{1F11582A-25AD-4127-A801-AD1CB357768C}" type="pres">
      <dgm:prSet presAssocID="{F5828B60-6406-44A0-A53C-3F2D17724BFC}" presName="Name0" presStyleCnt="0">
        <dgm:presLayoutVars>
          <dgm:dir/>
          <dgm:resizeHandles val="exact"/>
        </dgm:presLayoutVars>
      </dgm:prSet>
      <dgm:spPr/>
    </dgm:pt>
    <dgm:pt modelId="{E225F0A6-1424-4FAE-8820-BD8D72BE3AF6}" type="pres">
      <dgm:prSet presAssocID="{F5828B60-6406-44A0-A53C-3F2D17724BFC}" presName="bkgdShp" presStyleLbl="alignAccFollowNode1" presStyleIdx="0" presStyleCnt="1"/>
      <dgm:spPr/>
    </dgm:pt>
    <dgm:pt modelId="{4F1B574E-4BBC-445C-BA8E-DE67A0CCE0F8}" type="pres">
      <dgm:prSet presAssocID="{F5828B60-6406-44A0-A53C-3F2D17724BFC}" presName="linComp" presStyleCnt="0"/>
      <dgm:spPr/>
    </dgm:pt>
    <dgm:pt modelId="{63FF7545-BF78-45E3-943C-AB39D41E2EE4}" type="pres">
      <dgm:prSet presAssocID="{80A91B83-F4C5-420D-9484-D0484129FEB7}" presName="compNode" presStyleCnt="0"/>
      <dgm:spPr/>
    </dgm:pt>
    <dgm:pt modelId="{47E1938C-B1E7-40C8-810B-A3C42DA517B1}" type="pres">
      <dgm:prSet presAssocID="{80A91B83-F4C5-420D-9484-D0484129FEB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A2077-62EC-4389-AC07-80750FEEB244}" type="pres">
      <dgm:prSet presAssocID="{80A91B83-F4C5-420D-9484-D0484129FEB7}" presName="invisiNode" presStyleLbl="node1" presStyleIdx="0" presStyleCnt="3"/>
      <dgm:spPr/>
    </dgm:pt>
    <dgm:pt modelId="{56F6B759-9451-40F9-B355-CD82AA16B8C9}" type="pres">
      <dgm:prSet presAssocID="{80A91B83-F4C5-420D-9484-D0484129FEB7}" presName="imagNode" presStyleLbl="fgImgPlace1" presStyleIdx="0" presStyleCnt="3"/>
      <dgm:spPr/>
    </dgm:pt>
    <dgm:pt modelId="{B87410C6-5E63-41E0-9245-E583C8BA273B}" type="pres">
      <dgm:prSet presAssocID="{533E3CC7-81D2-4BD4-B80A-66B06CA53F2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351473C-F452-44B6-A6E5-54B9E59D8299}" type="pres">
      <dgm:prSet presAssocID="{A2056F5E-1534-431D-AE92-441D04032EB1}" presName="compNode" presStyleCnt="0"/>
      <dgm:spPr/>
    </dgm:pt>
    <dgm:pt modelId="{694991DD-1588-43BD-81DA-666458EF3574}" type="pres">
      <dgm:prSet presAssocID="{A2056F5E-1534-431D-AE92-441D04032EB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04B6E-B9E2-477C-8BD0-3F2D8CD66F04}" type="pres">
      <dgm:prSet presAssocID="{A2056F5E-1534-431D-AE92-441D04032EB1}" presName="invisiNode" presStyleLbl="node1" presStyleIdx="1" presStyleCnt="3"/>
      <dgm:spPr/>
    </dgm:pt>
    <dgm:pt modelId="{D48A8433-E951-469A-AE0B-6692BA83BACB}" type="pres">
      <dgm:prSet presAssocID="{A2056F5E-1534-431D-AE92-441D04032EB1}" presName="imagNode" presStyleLbl="fgImgPlace1" presStyleIdx="1" presStyleCnt="3"/>
      <dgm:spPr/>
    </dgm:pt>
    <dgm:pt modelId="{3BE0EA51-8985-49B9-A279-E0E3BE2282F6}" type="pres">
      <dgm:prSet presAssocID="{35043111-7B2E-4FBA-85EC-50A4D7153A3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4778D88-AA28-491A-8E83-17EFAB2AB9F0}" type="pres">
      <dgm:prSet presAssocID="{4A62B92A-452C-43AA-9AB9-B52BE1A8ACAC}" presName="compNode" presStyleCnt="0"/>
      <dgm:spPr/>
    </dgm:pt>
    <dgm:pt modelId="{88EFD64D-BD1A-4754-8C92-3C6D8A04D1B9}" type="pres">
      <dgm:prSet presAssocID="{4A62B92A-452C-43AA-9AB9-B52BE1A8ACAC}" presName="node" presStyleLbl="node1" presStyleIdx="2" presStyleCnt="3" custScaleX="110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B721C-33EC-4758-8523-5AA28548DE8E}" type="pres">
      <dgm:prSet presAssocID="{4A62B92A-452C-43AA-9AB9-B52BE1A8ACAC}" presName="invisiNode" presStyleLbl="node1" presStyleIdx="2" presStyleCnt="3"/>
      <dgm:spPr/>
    </dgm:pt>
    <dgm:pt modelId="{68DB1DCF-406A-4C79-9A5B-5791D3525661}" type="pres">
      <dgm:prSet presAssocID="{4A62B92A-452C-43AA-9AB9-B52BE1A8ACAC}" presName="imagNode" presStyleLbl="fgImgPlace1" presStyleIdx="2" presStyleCnt="3" custLinFactNeighborX="2000" custLinFactNeighborY="-3535"/>
      <dgm:spPr/>
    </dgm:pt>
  </dgm:ptLst>
  <dgm:cxnLst>
    <dgm:cxn modelId="{246878A9-38EF-464A-862C-CA79DB29EB20}" type="presOf" srcId="{80A91B83-F4C5-420D-9484-D0484129FEB7}" destId="{47E1938C-B1E7-40C8-810B-A3C42DA517B1}" srcOrd="0" destOrd="0" presId="urn:microsoft.com/office/officeart/2005/8/layout/pList2#1"/>
    <dgm:cxn modelId="{1B441C7B-5CD1-40F9-8C9E-8524D02BEF81}" type="presOf" srcId="{35043111-7B2E-4FBA-85EC-50A4D7153A3F}" destId="{3BE0EA51-8985-49B9-A279-E0E3BE2282F6}" srcOrd="0" destOrd="0" presId="urn:microsoft.com/office/officeart/2005/8/layout/pList2#1"/>
    <dgm:cxn modelId="{79952F06-CC43-4416-9256-C069B85C4595}" type="presOf" srcId="{533E3CC7-81D2-4BD4-B80A-66B06CA53F23}" destId="{B87410C6-5E63-41E0-9245-E583C8BA273B}" srcOrd="0" destOrd="0" presId="urn:microsoft.com/office/officeart/2005/8/layout/pList2#1"/>
    <dgm:cxn modelId="{1EE97DAF-0D95-4327-AD7C-AEF652F092E9}" srcId="{F5828B60-6406-44A0-A53C-3F2D17724BFC}" destId="{A2056F5E-1534-431D-AE92-441D04032EB1}" srcOrd="1" destOrd="0" parTransId="{C1D23207-16A5-4435-9FFA-039696D93B54}" sibTransId="{35043111-7B2E-4FBA-85EC-50A4D7153A3F}"/>
    <dgm:cxn modelId="{7E945643-31D4-43F5-B3E7-2411AE1F1EAC}" srcId="{F5828B60-6406-44A0-A53C-3F2D17724BFC}" destId="{80A91B83-F4C5-420D-9484-D0484129FEB7}" srcOrd="0" destOrd="0" parTransId="{DFFF49AF-D757-4AD3-B6C6-800C2B604629}" sibTransId="{533E3CC7-81D2-4BD4-B80A-66B06CA53F23}"/>
    <dgm:cxn modelId="{4E8FA6A8-258D-4467-8CC5-112E58EF4C9B}" srcId="{F5828B60-6406-44A0-A53C-3F2D17724BFC}" destId="{4A62B92A-452C-43AA-9AB9-B52BE1A8ACAC}" srcOrd="2" destOrd="0" parTransId="{43ADB0A1-169C-4EFE-8F69-58C959AD8C20}" sibTransId="{86106334-67C9-47A1-8C94-DED3F314CED5}"/>
    <dgm:cxn modelId="{909EA8B0-16F5-47F7-803B-6E1AE4F6571D}" type="presOf" srcId="{A2056F5E-1534-431D-AE92-441D04032EB1}" destId="{694991DD-1588-43BD-81DA-666458EF3574}" srcOrd="0" destOrd="0" presId="urn:microsoft.com/office/officeart/2005/8/layout/pList2#1"/>
    <dgm:cxn modelId="{E5B0B17F-7FD0-4EEA-ADA7-396DB6A075AC}" type="presOf" srcId="{4A62B92A-452C-43AA-9AB9-B52BE1A8ACAC}" destId="{88EFD64D-BD1A-4754-8C92-3C6D8A04D1B9}" srcOrd="0" destOrd="0" presId="urn:microsoft.com/office/officeart/2005/8/layout/pList2#1"/>
    <dgm:cxn modelId="{9E88BCC3-01E5-4A8B-9D32-2A7BAE9E558E}" type="presOf" srcId="{F5828B60-6406-44A0-A53C-3F2D17724BFC}" destId="{1F11582A-25AD-4127-A801-AD1CB357768C}" srcOrd="0" destOrd="0" presId="urn:microsoft.com/office/officeart/2005/8/layout/pList2#1"/>
    <dgm:cxn modelId="{AFAE4240-8E0E-42A9-9B6C-18A1DAC72F34}" type="presParOf" srcId="{1F11582A-25AD-4127-A801-AD1CB357768C}" destId="{E225F0A6-1424-4FAE-8820-BD8D72BE3AF6}" srcOrd="0" destOrd="0" presId="urn:microsoft.com/office/officeart/2005/8/layout/pList2#1"/>
    <dgm:cxn modelId="{D5AC05D8-0FFE-4072-AAF0-4EB844500979}" type="presParOf" srcId="{1F11582A-25AD-4127-A801-AD1CB357768C}" destId="{4F1B574E-4BBC-445C-BA8E-DE67A0CCE0F8}" srcOrd="1" destOrd="0" presId="urn:microsoft.com/office/officeart/2005/8/layout/pList2#1"/>
    <dgm:cxn modelId="{E0F4C869-85B7-41E2-B722-2C7C1B747F84}" type="presParOf" srcId="{4F1B574E-4BBC-445C-BA8E-DE67A0CCE0F8}" destId="{63FF7545-BF78-45E3-943C-AB39D41E2EE4}" srcOrd="0" destOrd="0" presId="urn:microsoft.com/office/officeart/2005/8/layout/pList2#1"/>
    <dgm:cxn modelId="{4809C9BD-E419-4C4D-9831-0E199839AA1B}" type="presParOf" srcId="{63FF7545-BF78-45E3-943C-AB39D41E2EE4}" destId="{47E1938C-B1E7-40C8-810B-A3C42DA517B1}" srcOrd="0" destOrd="0" presId="urn:microsoft.com/office/officeart/2005/8/layout/pList2#1"/>
    <dgm:cxn modelId="{5EAE8CFF-F978-44A9-AFB6-3F6502C266F3}" type="presParOf" srcId="{63FF7545-BF78-45E3-943C-AB39D41E2EE4}" destId="{913A2077-62EC-4389-AC07-80750FEEB244}" srcOrd="1" destOrd="0" presId="urn:microsoft.com/office/officeart/2005/8/layout/pList2#1"/>
    <dgm:cxn modelId="{BCBAB006-7237-4DC2-8A19-4711E600FC5A}" type="presParOf" srcId="{63FF7545-BF78-45E3-943C-AB39D41E2EE4}" destId="{56F6B759-9451-40F9-B355-CD82AA16B8C9}" srcOrd="2" destOrd="0" presId="urn:microsoft.com/office/officeart/2005/8/layout/pList2#1"/>
    <dgm:cxn modelId="{859759CC-268A-466D-8500-75068E876AB2}" type="presParOf" srcId="{4F1B574E-4BBC-445C-BA8E-DE67A0CCE0F8}" destId="{B87410C6-5E63-41E0-9245-E583C8BA273B}" srcOrd="1" destOrd="0" presId="urn:microsoft.com/office/officeart/2005/8/layout/pList2#1"/>
    <dgm:cxn modelId="{5F0883CA-BE3B-4317-A479-CBBC61D1ADD5}" type="presParOf" srcId="{4F1B574E-4BBC-445C-BA8E-DE67A0CCE0F8}" destId="{9351473C-F452-44B6-A6E5-54B9E59D8299}" srcOrd="2" destOrd="0" presId="urn:microsoft.com/office/officeart/2005/8/layout/pList2#1"/>
    <dgm:cxn modelId="{DCB5BD8C-69ED-4D85-8699-700E1E4F7D1C}" type="presParOf" srcId="{9351473C-F452-44B6-A6E5-54B9E59D8299}" destId="{694991DD-1588-43BD-81DA-666458EF3574}" srcOrd="0" destOrd="0" presId="urn:microsoft.com/office/officeart/2005/8/layout/pList2#1"/>
    <dgm:cxn modelId="{989EF833-24AF-4F64-9768-EE972B03969A}" type="presParOf" srcId="{9351473C-F452-44B6-A6E5-54B9E59D8299}" destId="{0E604B6E-B9E2-477C-8BD0-3F2D8CD66F04}" srcOrd="1" destOrd="0" presId="urn:microsoft.com/office/officeart/2005/8/layout/pList2#1"/>
    <dgm:cxn modelId="{6CCECB3C-7D5F-4BAC-B5DF-43E1DE903D88}" type="presParOf" srcId="{9351473C-F452-44B6-A6E5-54B9E59D8299}" destId="{D48A8433-E951-469A-AE0B-6692BA83BACB}" srcOrd="2" destOrd="0" presId="urn:microsoft.com/office/officeart/2005/8/layout/pList2#1"/>
    <dgm:cxn modelId="{4F35489E-CCA6-41BB-B7C0-0FB2E319A538}" type="presParOf" srcId="{4F1B574E-4BBC-445C-BA8E-DE67A0CCE0F8}" destId="{3BE0EA51-8985-49B9-A279-E0E3BE2282F6}" srcOrd="3" destOrd="0" presId="urn:microsoft.com/office/officeart/2005/8/layout/pList2#1"/>
    <dgm:cxn modelId="{0670A1B1-B439-4F6F-A33B-A2192EDE8E6B}" type="presParOf" srcId="{4F1B574E-4BBC-445C-BA8E-DE67A0CCE0F8}" destId="{F4778D88-AA28-491A-8E83-17EFAB2AB9F0}" srcOrd="4" destOrd="0" presId="urn:microsoft.com/office/officeart/2005/8/layout/pList2#1"/>
    <dgm:cxn modelId="{C5CA132E-D5B0-455A-943C-3B1BF892C61C}" type="presParOf" srcId="{F4778D88-AA28-491A-8E83-17EFAB2AB9F0}" destId="{88EFD64D-BD1A-4754-8C92-3C6D8A04D1B9}" srcOrd="0" destOrd="0" presId="urn:microsoft.com/office/officeart/2005/8/layout/pList2#1"/>
    <dgm:cxn modelId="{041053D2-CF60-4660-B78B-2B2C6F053191}" type="presParOf" srcId="{F4778D88-AA28-491A-8E83-17EFAB2AB9F0}" destId="{051B721C-33EC-4758-8523-5AA28548DE8E}" srcOrd="1" destOrd="0" presId="urn:microsoft.com/office/officeart/2005/8/layout/pList2#1"/>
    <dgm:cxn modelId="{D3FC4F6C-CC35-4CD6-8434-D5BF6D77BF78}" type="presParOf" srcId="{F4778D88-AA28-491A-8E83-17EFAB2AB9F0}" destId="{68DB1DCF-406A-4C79-9A5B-5791D3525661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3DB10A-19CD-4820-A367-12B808AA4FAC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49EB37-B985-4C5E-AADE-F971D63EB784}">
      <dgm:prSet phldrT="[Текст]" custT="1"/>
      <dgm:spPr/>
      <dgm:t>
        <a:bodyPr/>
        <a:lstStyle/>
        <a:p>
          <a:r>
            <a:rPr lang="ru-RU" sz="2000" b="1" u="sng" dirty="0" smtClean="0">
              <a:solidFill>
                <a:schemeClr val="bg1"/>
              </a:solidFill>
            </a:rPr>
            <a:t>Воспитатели: </a:t>
          </a:r>
          <a:r>
            <a:rPr lang="ru-RU" sz="2000" b="1" dirty="0" smtClean="0">
              <a:solidFill>
                <a:schemeClr val="bg1"/>
              </a:solidFill>
            </a:rPr>
            <a:t>закрепляют приобретённые знания, отрабатывают умения до автоматизации навыков, интегрируя логопедические цели, содержание, технологии в повседневную жизнь детей </a:t>
          </a:r>
          <a:endParaRPr lang="ru-RU" sz="2000" b="1" dirty="0">
            <a:solidFill>
              <a:schemeClr val="bg1"/>
            </a:solidFill>
          </a:endParaRPr>
        </a:p>
      </dgm:t>
    </dgm:pt>
    <dgm:pt modelId="{A4CFA945-3992-4816-B55C-22D7D3B279C5}" type="parTrans" cxnId="{8D799FEA-DF24-4922-B94C-D8742CE600F5}">
      <dgm:prSet/>
      <dgm:spPr/>
      <dgm:t>
        <a:bodyPr/>
        <a:lstStyle/>
        <a:p>
          <a:endParaRPr lang="ru-RU"/>
        </a:p>
      </dgm:t>
    </dgm:pt>
    <dgm:pt modelId="{AEA944B4-9AEE-41CD-9B84-7B396D9937AD}" type="sibTrans" cxnId="{8D799FEA-DF24-4922-B94C-D8742CE600F5}">
      <dgm:prSet/>
      <dgm:spPr/>
      <dgm:t>
        <a:bodyPr/>
        <a:lstStyle/>
        <a:p>
          <a:endParaRPr lang="ru-RU"/>
        </a:p>
      </dgm:t>
    </dgm:pt>
    <dgm:pt modelId="{2CA7F080-4F44-4DCE-BB9B-F1E166B1DE14}">
      <dgm:prSet phldrT="[Текст]" custT="1"/>
      <dgm:spPr/>
      <dgm:t>
        <a:bodyPr/>
        <a:lstStyle/>
        <a:p>
          <a:r>
            <a:rPr lang="ru-RU" sz="2000" b="1" u="sng" dirty="0" smtClean="0">
              <a:solidFill>
                <a:schemeClr val="bg1"/>
              </a:solidFill>
            </a:rPr>
            <a:t>Психолог : </a:t>
          </a:r>
          <a:r>
            <a:rPr lang="ru-RU" sz="2000" b="1" dirty="0" err="1" smtClean="0">
              <a:solidFill>
                <a:schemeClr val="bg1"/>
              </a:solidFill>
            </a:rPr>
            <a:t>коррекционно</a:t>
          </a:r>
          <a:r>
            <a:rPr lang="ru-RU" sz="2000" b="1" dirty="0" smtClean="0">
              <a:solidFill>
                <a:schemeClr val="bg1"/>
              </a:solidFill>
            </a:rPr>
            <a:t> – развивающая работа с детьми с ОНР по развитию высших психических функций; работа с детьми, имеющих отклонения в поведении; коррекция агрессивности; профилактическая работа по развитию эмоций.</a:t>
          </a:r>
          <a:endParaRPr lang="ru-RU" sz="2000" b="1" dirty="0">
            <a:solidFill>
              <a:schemeClr val="bg1"/>
            </a:solidFill>
          </a:endParaRPr>
        </a:p>
      </dgm:t>
    </dgm:pt>
    <dgm:pt modelId="{B7294ACA-69F6-44CF-A045-6A404BF7913B}" type="parTrans" cxnId="{81B9AAB1-834B-4868-A5A7-109837271818}">
      <dgm:prSet/>
      <dgm:spPr/>
      <dgm:t>
        <a:bodyPr/>
        <a:lstStyle/>
        <a:p>
          <a:endParaRPr lang="ru-RU"/>
        </a:p>
      </dgm:t>
    </dgm:pt>
    <dgm:pt modelId="{D71411E0-6E28-422A-B455-46EDF5177057}" type="sibTrans" cxnId="{81B9AAB1-834B-4868-A5A7-109837271818}">
      <dgm:prSet/>
      <dgm:spPr/>
      <dgm:t>
        <a:bodyPr/>
        <a:lstStyle/>
        <a:p>
          <a:endParaRPr lang="ru-RU"/>
        </a:p>
      </dgm:t>
    </dgm:pt>
    <dgm:pt modelId="{5DE7F869-E96F-4A3E-892A-D665DFE68D8D}" type="pres">
      <dgm:prSet presAssocID="{2B3DB10A-19CD-4820-A367-12B808AA4FA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9BF570-9D1E-498A-8AD6-D6377BA0D43D}" type="pres">
      <dgm:prSet presAssocID="{8F49EB37-B985-4C5E-AADE-F971D63EB784}" presName="node" presStyleLbl="node1" presStyleIdx="0" presStyleCnt="2" custScaleX="173838" custScaleY="153782" custLinFactNeighborX="-57038" custLinFactNeighborY="-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C1CC8-CDAA-4439-85D8-0A23BE8E1093}" type="pres">
      <dgm:prSet presAssocID="{AEA944B4-9AEE-41CD-9B84-7B396D9937AD}" presName="sibTrans" presStyleCnt="0"/>
      <dgm:spPr/>
    </dgm:pt>
    <dgm:pt modelId="{0807F828-4374-47F6-B229-29C652C8895F}" type="pres">
      <dgm:prSet presAssocID="{2CA7F080-4F44-4DCE-BB9B-F1E166B1DE14}" presName="node" presStyleLbl="node1" presStyleIdx="1" presStyleCnt="2" custScaleX="191805" custScaleY="146728" custLinFactNeighborX="61743" custLinFactNeighborY="-15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C60EB4-044A-44F9-9154-2EDA44EA8848}" type="presOf" srcId="{2CA7F080-4F44-4DCE-BB9B-F1E166B1DE14}" destId="{0807F828-4374-47F6-B229-29C652C8895F}" srcOrd="0" destOrd="0" presId="urn:microsoft.com/office/officeart/2005/8/layout/default#1"/>
    <dgm:cxn modelId="{8D799FEA-DF24-4922-B94C-D8742CE600F5}" srcId="{2B3DB10A-19CD-4820-A367-12B808AA4FAC}" destId="{8F49EB37-B985-4C5E-AADE-F971D63EB784}" srcOrd="0" destOrd="0" parTransId="{A4CFA945-3992-4816-B55C-22D7D3B279C5}" sibTransId="{AEA944B4-9AEE-41CD-9B84-7B396D9937AD}"/>
    <dgm:cxn modelId="{DD143D7F-5C83-48A6-A4DF-B3747BD185B5}" type="presOf" srcId="{8F49EB37-B985-4C5E-AADE-F971D63EB784}" destId="{989BF570-9D1E-498A-8AD6-D6377BA0D43D}" srcOrd="0" destOrd="0" presId="urn:microsoft.com/office/officeart/2005/8/layout/default#1"/>
    <dgm:cxn modelId="{81B9AAB1-834B-4868-A5A7-109837271818}" srcId="{2B3DB10A-19CD-4820-A367-12B808AA4FAC}" destId="{2CA7F080-4F44-4DCE-BB9B-F1E166B1DE14}" srcOrd="1" destOrd="0" parTransId="{B7294ACA-69F6-44CF-A045-6A404BF7913B}" sibTransId="{D71411E0-6E28-422A-B455-46EDF5177057}"/>
    <dgm:cxn modelId="{D315F44F-143E-4F20-87B2-75AE299655DA}" type="presOf" srcId="{2B3DB10A-19CD-4820-A367-12B808AA4FAC}" destId="{5DE7F869-E96F-4A3E-892A-D665DFE68D8D}" srcOrd="0" destOrd="0" presId="urn:microsoft.com/office/officeart/2005/8/layout/default#1"/>
    <dgm:cxn modelId="{E08CB67D-CE03-4E2E-A805-7506B0E9CEBD}" type="presParOf" srcId="{5DE7F869-E96F-4A3E-892A-D665DFE68D8D}" destId="{989BF570-9D1E-498A-8AD6-D6377BA0D43D}" srcOrd="0" destOrd="0" presId="urn:microsoft.com/office/officeart/2005/8/layout/default#1"/>
    <dgm:cxn modelId="{86903124-B039-4409-908D-2325127D6EC1}" type="presParOf" srcId="{5DE7F869-E96F-4A3E-892A-D665DFE68D8D}" destId="{7F9C1CC8-CDAA-4439-85D8-0A23BE8E1093}" srcOrd="1" destOrd="0" presId="urn:microsoft.com/office/officeart/2005/8/layout/default#1"/>
    <dgm:cxn modelId="{459EEC14-E376-4E92-9BB1-736B9A2BADE3}" type="presParOf" srcId="{5DE7F869-E96F-4A3E-892A-D665DFE68D8D}" destId="{0807F828-4374-47F6-B229-29C652C8895F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1F7101-15AE-4419-A9FD-5170AF0A5652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D427B5-79D2-4F4A-87B7-D50191E482B5}">
      <dgm:prSet phldrT="[Текст]"/>
      <dgm:spPr/>
      <dgm:t>
        <a:bodyPr/>
        <a:lstStyle/>
        <a:p>
          <a:r>
            <a:rPr lang="ru-RU" b="1" u="sng" dirty="0" smtClean="0">
              <a:solidFill>
                <a:schemeClr val="bg1"/>
              </a:solidFill>
            </a:rPr>
            <a:t>Музыкальный руководитель: </a:t>
          </a:r>
          <a:r>
            <a:rPr lang="ru-RU" b="1" dirty="0" smtClean="0">
              <a:solidFill>
                <a:schemeClr val="bg1"/>
              </a:solidFill>
            </a:rPr>
            <a:t>осуществляет подбор и внедрение в повседневную жизнь ребёнка </a:t>
          </a:r>
          <a:r>
            <a:rPr lang="ru-RU" b="1" dirty="0" err="1" smtClean="0">
              <a:solidFill>
                <a:schemeClr val="bg1"/>
              </a:solidFill>
            </a:rPr>
            <a:t>музыкотерапевтических</a:t>
          </a:r>
          <a:r>
            <a:rPr lang="ru-RU" b="1" dirty="0" smtClean="0">
              <a:solidFill>
                <a:schemeClr val="bg1"/>
              </a:solidFill>
            </a:rPr>
            <a:t> произведений, что сводит к минимуму поведенческие и организационные проблемы.   На </a:t>
          </a:r>
          <a:r>
            <a:rPr lang="ru-RU" b="1" dirty="0" err="1" smtClean="0">
              <a:solidFill>
                <a:schemeClr val="bg1"/>
              </a:solidFill>
            </a:rPr>
            <a:t>логоритмике</a:t>
          </a:r>
          <a:r>
            <a:rPr lang="ru-RU" b="1" dirty="0" smtClean="0">
              <a:solidFill>
                <a:schemeClr val="bg1"/>
              </a:solidFill>
            </a:rPr>
            <a:t> совершенствуется общая и мелкая моторика, выразительность мимики, пластика движений, постановка дыхания, голоса, чувства ритма.  </a:t>
          </a:r>
          <a:endParaRPr lang="ru-RU" dirty="0"/>
        </a:p>
      </dgm:t>
    </dgm:pt>
    <dgm:pt modelId="{F392741C-D966-48D3-9FB9-B53491457126}" type="parTrans" cxnId="{5E6ABA51-C127-4A6F-8567-C68C83F4BA36}">
      <dgm:prSet/>
      <dgm:spPr/>
      <dgm:t>
        <a:bodyPr/>
        <a:lstStyle/>
        <a:p>
          <a:endParaRPr lang="ru-RU"/>
        </a:p>
      </dgm:t>
    </dgm:pt>
    <dgm:pt modelId="{C93930AF-372F-4AE1-9C52-16E5500F3DA3}" type="sibTrans" cxnId="{5E6ABA51-C127-4A6F-8567-C68C83F4BA36}">
      <dgm:prSet/>
      <dgm:spPr/>
      <dgm:t>
        <a:bodyPr/>
        <a:lstStyle/>
        <a:p>
          <a:endParaRPr lang="ru-RU"/>
        </a:p>
      </dgm:t>
    </dgm:pt>
    <dgm:pt modelId="{E82A5DC7-6AF8-4C8E-8360-29C92FE9BD0A}">
      <dgm:prSet phldrT="[Текст]" custT="1"/>
      <dgm:spPr/>
      <dgm:t>
        <a:bodyPr/>
        <a:lstStyle/>
        <a:p>
          <a:r>
            <a:rPr lang="ru-RU" sz="1800" b="1" u="sng" dirty="0" smtClean="0">
              <a:solidFill>
                <a:schemeClr val="bg1"/>
              </a:solidFill>
            </a:rPr>
            <a:t>Инструктор по ФИЗО: </a:t>
          </a:r>
          <a:r>
            <a:rPr lang="ru-RU" sz="1800" b="1" dirty="0" smtClean="0">
              <a:solidFill>
                <a:schemeClr val="bg1"/>
              </a:solidFill>
            </a:rPr>
            <a:t>решает традиционные задачи по общему физическому воспитанию и развитию и специальные </a:t>
          </a:r>
          <a:r>
            <a:rPr lang="ru-RU" sz="1800" b="1" dirty="0" err="1" smtClean="0">
              <a:solidFill>
                <a:schemeClr val="bg1"/>
              </a:solidFill>
            </a:rPr>
            <a:t>коррекционно</a:t>
          </a:r>
          <a:r>
            <a:rPr lang="ru-RU" sz="1800" b="1" dirty="0" smtClean="0">
              <a:solidFill>
                <a:schemeClr val="bg1"/>
              </a:solidFill>
            </a:rPr>
            <a:t> – развивающие: развитие моторной памяти, способности к восприятию и передаче движений по </a:t>
          </a:r>
          <a:r>
            <a:rPr lang="ru-RU" sz="1800" b="1" dirty="0" err="1" smtClean="0">
              <a:solidFill>
                <a:schemeClr val="bg1"/>
              </a:solidFill>
            </a:rPr>
            <a:t>пространственно</a:t>
          </a:r>
          <a:r>
            <a:rPr lang="ru-RU" sz="1800" b="1" dirty="0" smtClean="0">
              <a:solidFill>
                <a:schemeClr val="bg1"/>
              </a:solidFill>
            </a:rPr>
            <a:t> – временным характеристикам, совершенствование ориентировки в пространстве. Особое внимание обращается на возможность закрепления </a:t>
          </a:r>
          <a:r>
            <a:rPr lang="ru-RU" sz="1800" b="1" dirty="0" err="1" smtClean="0">
              <a:solidFill>
                <a:schemeClr val="bg1"/>
              </a:solidFill>
            </a:rPr>
            <a:t>лексико</a:t>
          </a:r>
          <a:r>
            <a:rPr lang="ru-RU" sz="1800" b="1" dirty="0" smtClean="0">
              <a:solidFill>
                <a:schemeClr val="bg1"/>
              </a:solidFill>
            </a:rPr>
            <a:t> – грамматических средств языка путём специально подобранных подвижных игр и упражнений, разработанных с учётом изучаемой лексической </a:t>
          </a:r>
          <a:r>
            <a:rPr lang="ru-RU" sz="2000" b="1" dirty="0" smtClean="0">
              <a:solidFill>
                <a:schemeClr val="bg1"/>
              </a:solidFill>
            </a:rPr>
            <a:t>темой.</a:t>
          </a:r>
          <a:endParaRPr lang="ru-RU" sz="2000" dirty="0"/>
        </a:p>
      </dgm:t>
    </dgm:pt>
    <dgm:pt modelId="{78E00B72-9C72-4454-AE60-5ADD54217BC9}" type="parTrans" cxnId="{CE900497-3A9E-4304-93E5-B87327AD6450}">
      <dgm:prSet/>
      <dgm:spPr/>
      <dgm:t>
        <a:bodyPr/>
        <a:lstStyle/>
        <a:p>
          <a:endParaRPr lang="ru-RU"/>
        </a:p>
      </dgm:t>
    </dgm:pt>
    <dgm:pt modelId="{6529823D-A000-4FBB-80FC-F1F542936999}" type="sibTrans" cxnId="{CE900497-3A9E-4304-93E5-B87327AD6450}">
      <dgm:prSet/>
      <dgm:spPr/>
      <dgm:t>
        <a:bodyPr/>
        <a:lstStyle/>
        <a:p>
          <a:endParaRPr lang="ru-RU"/>
        </a:p>
      </dgm:t>
    </dgm:pt>
    <dgm:pt modelId="{50D2ABED-4EBE-46A8-9341-FF16C2D03612}" type="pres">
      <dgm:prSet presAssocID="{431F7101-15AE-4419-A9FD-5170AF0A565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291F90-53AC-4C24-A064-70730D893C5F}" type="pres">
      <dgm:prSet presAssocID="{A7D427B5-79D2-4F4A-87B7-D50191E482B5}" presName="node" presStyleLbl="node1" presStyleIdx="0" presStyleCnt="2" custScaleX="83885" custScaleY="42950" custLinFactNeighborX="-6148" custLinFactNeighborY="-13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17544-0301-4E58-AE14-3A8393F6E91E}" type="pres">
      <dgm:prSet presAssocID="{C93930AF-372F-4AE1-9C52-16E5500F3DA3}" presName="sibTrans" presStyleCnt="0"/>
      <dgm:spPr/>
    </dgm:pt>
    <dgm:pt modelId="{2FCAFF9F-6E60-477C-8F8D-0EF4671CD225}" type="pres">
      <dgm:prSet presAssocID="{E82A5DC7-6AF8-4C8E-8360-29C92FE9BD0A}" presName="node" presStyleLbl="node1" presStyleIdx="1" presStyleCnt="2" custScaleX="79959" custScaleY="43457" custLinFactNeighborX="8774" custLinFactNeighborY="3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277386-E8FF-4CC7-9F75-34FDD9580641}" type="presOf" srcId="{431F7101-15AE-4419-A9FD-5170AF0A5652}" destId="{50D2ABED-4EBE-46A8-9341-FF16C2D03612}" srcOrd="0" destOrd="0" presId="urn:microsoft.com/office/officeart/2005/8/layout/default#2"/>
    <dgm:cxn modelId="{4A1D4FD3-606B-4440-B1BB-D2369E30D825}" type="presOf" srcId="{A7D427B5-79D2-4F4A-87B7-D50191E482B5}" destId="{51291F90-53AC-4C24-A064-70730D893C5F}" srcOrd="0" destOrd="0" presId="urn:microsoft.com/office/officeart/2005/8/layout/default#2"/>
    <dgm:cxn modelId="{CE900497-3A9E-4304-93E5-B87327AD6450}" srcId="{431F7101-15AE-4419-A9FD-5170AF0A5652}" destId="{E82A5DC7-6AF8-4C8E-8360-29C92FE9BD0A}" srcOrd="1" destOrd="0" parTransId="{78E00B72-9C72-4454-AE60-5ADD54217BC9}" sibTransId="{6529823D-A000-4FBB-80FC-F1F542936999}"/>
    <dgm:cxn modelId="{5E6ABA51-C127-4A6F-8567-C68C83F4BA36}" srcId="{431F7101-15AE-4419-A9FD-5170AF0A5652}" destId="{A7D427B5-79D2-4F4A-87B7-D50191E482B5}" srcOrd="0" destOrd="0" parTransId="{F392741C-D966-48D3-9FB9-B53491457126}" sibTransId="{C93930AF-372F-4AE1-9C52-16E5500F3DA3}"/>
    <dgm:cxn modelId="{5470BF96-ACDB-41EC-906B-5E9BE048F304}" type="presOf" srcId="{E82A5DC7-6AF8-4C8E-8360-29C92FE9BD0A}" destId="{2FCAFF9F-6E60-477C-8F8D-0EF4671CD225}" srcOrd="0" destOrd="0" presId="urn:microsoft.com/office/officeart/2005/8/layout/default#2"/>
    <dgm:cxn modelId="{5B053AFE-41C0-42EB-BAAF-9EA1C4789EAA}" type="presParOf" srcId="{50D2ABED-4EBE-46A8-9341-FF16C2D03612}" destId="{51291F90-53AC-4C24-A064-70730D893C5F}" srcOrd="0" destOrd="0" presId="urn:microsoft.com/office/officeart/2005/8/layout/default#2"/>
    <dgm:cxn modelId="{2F26398B-63F5-4171-A828-E6DAB654418F}" type="presParOf" srcId="{50D2ABED-4EBE-46A8-9341-FF16C2D03612}" destId="{24217544-0301-4E58-AE14-3A8393F6E91E}" srcOrd="1" destOrd="0" presId="urn:microsoft.com/office/officeart/2005/8/layout/default#2"/>
    <dgm:cxn modelId="{BECB4058-DAFC-4ADB-AD55-1DB37188023D}" type="presParOf" srcId="{50D2ABED-4EBE-46A8-9341-FF16C2D03612}" destId="{2FCAFF9F-6E60-477C-8F8D-0EF4671CD225}" srcOrd="2" destOrd="0" presId="urn:microsoft.com/office/officeart/2005/8/layout/default#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23E897-6FBD-4A16-82B2-6C7A28C8F692}">
      <dsp:nvSpPr>
        <dsp:cNvPr id="0" name=""/>
        <dsp:cNvSpPr/>
      </dsp:nvSpPr>
      <dsp:spPr>
        <a:xfrm>
          <a:off x="5321079" y="30840"/>
          <a:ext cx="2484933" cy="1140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Педагог-психолог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5321079" y="30840"/>
        <a:ext cx="2484933" cy="1140243"/>
      </dsp:txXfrm>
    </dsp:sp>
    <dsp:sp modelId="{2ECE911E-E43D-4C57-BE68-A646F08096F8}">
      <dsp:nvSpPr>
        <dsp:cNvPr id="0" name=""/>
        <dsp:cNvSpPr/>
      </dsp:nvSpPr>
      <dsp:spPr>
        <a:xfrm>
          <a:off x="2983354" y="-159346"/>
          <a:ext cx="4276986" cy="4276986"/>
        </a:xfrm>
        <a:prstGeom prst="circularArrow">
          <a:avLst>
            <a:gd name="adj1" fmla="val 5199"/>
            <a:gd name="adj2" fmla="val 335807"/>
            <a:gd name="adj3" fmla="val 5503"/>
            <a:gd name="adj4" fmla="val 20087807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BAEB9-7805-46B1-BFBB-DBCE33F499FE}">
      <dsp:nvSpPr>
        <dsp:cNvPr id="0" name=""/>
        <dsp:cNvSpPr/>
      </dsp:nvSpPr>
      <dsp:spPr>
        <a:xfrm>
          <a:off x="5626316" y="2167238"/>
          <a:ext cx="2643222" cy="1140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Музыкальный руководитель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5626316" y="2167238"/>
        <a:ext cx="2643222" cy="1140243"/>
      </dsp:txXfrm>
    </dsp:sp>
    <dsp:sp modelId="{D39B60C8-7024-4FE5-800B-F536795DF78E}">
      <dsp:nvSpPr>
        <dsp:cNvPr id="0" name=""/>
        <dsp:cNvSpPr/>
      </dsp:nvSpPr>
      <dsp:spPr>
        <a:xfrm>
          <a:off x="3759780" y="-519246"/>
          <a:ext cx="4276986" cy="4276986"/>
        </a:xfrm>
        <a:prstGeom prst="circularArrow">
          <a:avLst>
            <a:gd name="adj1" fmla="val 5199"/>
            <a:gd name="adj2" fmla="val 335807"/>
            <a:gd name="adj3" fmla="val 5843870"/>
            <a:gd name="adj4" fmla="val 3769840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2C2FE9-0F61-44A6-92B9-1F088F56AF71}">
      <dsp:nvSpPr>
        <dsp:cNvPr id="0" name=""/>
        <dsp:cNvSpPr/>
      </dsp:nvSpPr>
      <dsp:spPr>
        <a:xfrm>
          <a:off x="3031858" y="3468268"/>
          <a:ext cx="2453610" cy="1140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Инструктор по </a:t>
          </a:r>
          <a:r>
            <a:rPr lang="ru-RU" sz="2000" b="1" kern="1200" dirty="0" err="1" smtClean="0">
              <a:solidFill>
                <a:schemeClr val="bg1"/>
              </a:solidFill>
            </a:rPr>
            <a:t>ф.к</a:t>
          </a:r>
          <a:r>
            <a:rPr lang="ru-RU" sz="2000" b="1" kern="1200" dirty="0" smtClean="0">
              <a:solidFill>
                <a:schemeClr val="bg1"/>
              </a:solidFill>
            </a:rPr>
            <a:t>.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3031858" y="3468268"/>
        <a:ext cx="2453610" cy="1140243"/>
      </dsp:txXfrm>
    </dsp:sp>
    <dsp:sp modelId="{DD583032-1C87-4A65-BB6B-39F47F97158D}">
      <dsp:nvSpPr>
        <dsp:cNvPr id="0" name=""/>
        <dsp:cNvSpPr/>
      </dsp:nvSpPr>
      <dsp:spPr>
        <a:xfrm>
          <a:off x="1983213" y="20779"/>
          <a:ext cx="4276986" cy="4276986"/>
        </a:xfrm>
        <a:prstGeom prst="circularArrow">
          <a:avLst>
            <a:gd name="adj1" fmla="val 5199"/>
            <a:gd name="adj2" fmla="val 335807"/>
            <a:gd name="adj3" fmla="val 8257442"/>
            <a:gd name="adj4" fmla="val 7503143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26F14-CF3D-47B5-B2BA-F0BF5292AB00}">
      <dsp:nvSpPr>
        <dsp:cNvPr id="0" name=""/>
        <dsp:cNvSpPr/>
      </dsp:nvSpPr>
      <dsp:spPr>
        <a:xfrm>
          <a:off x="1048289" y="2155194"/>
          <a:ext cx="2506495" cy="1140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воспитатель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1048289" y="2155194"/>
        <a:ext cx="2506495" cy="1140243"/>
      </dsp:txXfrm>
    </dsp:sp>
    <dsp:sp modelId="{9A169ECA-E759-4CDF-9966-4E45132BE46F}">
      <dsp:nvSpPr>
        <dsp:cNvPr id="0" name=""/>
        <dsp:cNvSpPr/>
      </dsp:nvSpPr>
      <dsp:spPr>
        <a:xfrm>
          <a:off x="1967784" y="427"/>
          <a:ext cx="4276986" cy="4276986"/>
        </a:xfrm>
        <a:prstGeom prst="circularArrow">
          <a:avLst>
            <a:gd name="adj1" fmla="val 5199"/>
            <a:gd name="adj2" fmla="val 335807"/>
            <a:gd name="adj3" fmla="val 12298335"/>
            <a:gd name="adj4" fmla="val 10770518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E61BC-D870-4852-93CD-DF2925ABBA1D}">
      <dsp:nvSpPr>
        <dsp:cNvPr id="0" name=""/>
        <dsp:cNvSpPr/>
      </dsp:nvSpPr>
      <dsp:spPr>
        <a:xfrm>
          <a:off x="1740524" y="33594"/>
          <a:ext cx="2500725" cy="1140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Учитель-логопед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1740524" y="33594"/>
        <a:ext cx="2500725" cy="1140243"/>
      </dsp:txXfrm>
    </dsp:sp>
    <dsp:sp modelId="{C30965A6-4536-4C96-B130-FE2E7B07984C}">
      <dsp:nvSpPr>
        <dsp:cNvPr id="0" name=""/>
        <dsp:cNvSpPr/>
      </dsp:nvSpPr>
      <dsp:spPr>
        <a:xfrm>
          <a:off x="3220643" y="-358995"/>
          <a:ext cx="4276986" cy="4276986"/>
        </a:xfrm>
        <a:prstGeom prst="circularArrow">
          <a:avLst>
            <a:gd name="adj1" fmla="val 5199"/>
            <a:gd name="adj2" fmla="val 335807"/>
            <a:gd name="adj3" fmla="val 17235396"/>
            <a:gd name="adj4" fmla="val 14034409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25F0A6-1424-4FAE-8820-BD8D72BE3AF6}">
      <dsp:nvSpPr>
        <dsp:cNvPr id="0" name=""/>
        <dsp:cNvSpPr/>
      </dsp:nvSpPr>
      <dsp:spPr>
        <a:xfrm>
          <a:off x="0" y="0"/>
          <a:ext cx="8208912" cy="223584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F6B759-9451-40F9-B355-CD82AA16B8C9}">
      <dsp:nvSpPr>
        <dsp:cNvPr id="0" name=""/>
        <dsp:cNvSpPr/>
      </dsp:nvSpPr>
      <dsp:spPr>
        <a:xfrm>
          <a:off x="246507" y="298113"/>
          <a:ext cx="2336012" cy="163962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1938C-B1E7-40C8-810B-A3C42DA517B1}">
      <dsp:nvSpPr>
        <dsp:cNvPr id="0" name=""/>
        <dsp:cNvSpPr/>
      </dsp:nvSpPr>
      <dsp:spPr>
        <a:xfrm rot="10800000">
          <a:off x="246507" y="2235848"/>
          <a:ext cx="2336012" cy="2732703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Организация комплексного психолого-педагогического изучения ребенка с целью его реабилитации</a:t>
          </a:r>
          <a:endParaRPr lang="ru-RU" sz="2000" b="1" kern="1200" dirty="0">
            <a:solidFill>
              <a:schemeClr val="bg1"/>
            </a:solidFill>
          </a:endParaRPr>
        </a:p>
      </dsp:txBody>
      <dsp:txXfrm rot="10800000">
        <a:off x="246507" y="2235848"/>
        <a:ext cx="2336012" cy="2732703"/>
      </dsp:txXfrm>
    </dsp:sp>
    <dsp:sp modelId="{D48A8433-E951-469A-AE0B-6692BA83BACB}">
      <dsp:nvSpPr>
        <dsp:cNvPr id="0" name=""/>
        <dsp:cNvSpPr/>
      </dsp:nvSpPr>
      <dsp:spPr>
        <a:xfrm>
          <a:off x="2816121" y="298113"/>
          <a:ext cx="2336012" cy="163962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4991DD-1588-43BD-81DA-666458EF3574}">
      <dsp:nvSpPr>
        <dsp:cNvPr id="0" name=""/>
        <dsp:cNvSpPr/>
      </dsp:nvSpPr>
      <dsp:spPr>
        <a:xfrm rot="10800000">
          <a:off x="2816121" y="2235848"/>
          <a:ext cx="2336012" cy="2732703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Развитие компенсаторных механизмов становления деятельности ребенка, преодоление и предупреждение вторичных отклонений.</a:t>
          </a:r>
          <a:endParaRPr lang="ru-RU" sz="1800" b="1" kern="1200" dirty="0">
            <a:solidFill>
              <a:schemeClr val="bg1"/>
            </a:solidFill>
          </a:endParaRPr>
        </a:p>
      </dsp:txBody>
      <dsp:txXfrm rot="10800000">
        <a:off x="2816121" y="2235848"/>
        <a:ext cx="2336012" cy="2732703"/>
      </dsp:txXfrm>
    </dsp:sp>
    <dsp:sp modelId="{68DB1DCF-406A-4C79-9A5B-5791D3525661}">
      <dsp:nvSpPr>
        <dsp:cNvPr id="0" name=""/>
        <dsp:cNvSpPr/>
      </dsp:nvSpPr>
      <dsp:spPr>
        <a:xfrm>
          <a:off x="5552783" y="240152"/>
          <a:ext cx="2336012" cy="163962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EFD64D-BD1A-4754-8C92-3C6D8A04D1B9}">
      <dsp:nvSpPr>
        <dsp:cNvPr id="0" name=""/>
        <dsp:cNvSpPr/>
      </dsp:nvSpPr>
      <dsp:spPr>
        <a:xfrm rot="10800000">
          <a:off x="5385735" y="2235848"/>
          <a:ext cx="2576668" cy="2732703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Формирование у педагогов и родителей информационной готовности к логопедической работе</a:t>
          </a:r>
          <a:endParaRPr lang="ru-RU" sz="2000" b="1" kern="1200" dirty="0">
            <a:solidFill>
              <a:schemeClr val="bg1"/>
            </a:solidFill>
          </a:endParaRPr>
        </a:p>
      </dsp:txBody>
      <dsp:txXfrm rot="10800000">
        <a:off x="5385735" y="2235848"/>
        <a:ext cx="2576668" cy="273270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9BF570-9D1E-498A-8AD6-D6377BA0D43D}">
      <dsp:nvSpPr>
        <dsp:cNvPr id="0" name=""/>
        <dsp:cNvSpPr/>
      </dsp:nvSpPr>
      <dsp:spPr>
        <a:xfrm>
          <a:off x="144024" y="0"/>
          <a:ext cx="5130312" cy="27230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chemeClr val="bg1"/>
              </a:solidFill>
            </a:rPr>
            <a:t>Воспитатели: </a:t>
          </a:r>
          <a:r>
            <a:rPr lang="ru-RU" sz="2000" b="1" kern="1200" dirty="0" smtClean="0">
              <a:solidFill>
                <a:schemeClr val="bg1"/>
              </a:solidFill>
            </a:rPr>
            <a:t>закрепляют приобретённые знания, отрабатывают умения до автоматизации навыков, интегрируя логопедические цели, содержание, технологии в повседневную жизнь детей 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144024" y="0"/>
        <a:ext cx="5130312" cy="2723051"/>
      </dsp:txXfrm>
    </dsp:sp>
    <dsp:sp modelId="{0807F828-4374-47F6-B229-29C652C8895F}">
      <dsp:nvSpPr>
        <dsp:cNvPr id="0" name=""/>
        <dsp:cNvSpPr/>
      </dsp:nvSpPr>
      <dsp:spPr>
        <a:xfrm>
          <a:off x="3124421" y="2736302"/>
          <a:ext cx="5660554" cy="259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chemeClr val="bg1"/>
              </a:solidFill>
            </a:rPr>
            <a:t>Психолог : </a:t>
          </a:r>
          <a:r>
            <a:rPr lang="ru-RU" sz="2000" b="1" kern="1200" dirty="0" err="1" smtClean="0">
              <a:solidFill>
                <a:schemeClr val="bg1"/>
              </a:solidFill>
            </a:rPr>
            <a:t>коррекционно</a:t>
          </a:r>
          <a:r>
            <a:rPr lang="ru-RU" sz="2000" b="1" kern="1200" dirty="0" smtClean="0">
              <a:solidFill>
                <a:schemeClr val="bg1"/>
              </a:solidFill>
            </a:rPr>
            <a:t> – развивающая работа с детьми с ОНР по развитию высших психических функций; работа с детьми, имеющих отклонения в поведении; коррекция агрессивности; профилактическая работа по развитию эмоций.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3124421" y="2736302"/>
        <a:ext cx="5660554" cy="259814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291F90-53AC-4C24-A064-70730D893C5F}">
      <dsp:nvSpPr>
        <dsp:cNvPr id="0" name=""/>
        <dsp:cNvSpPr/>
      </dsp:nvSpPr>
      <dsp:spPr>
        <a:xfrm>
          <a:off x="175386" y="360041"/>
          <a:ext cx="7512517" cy="2307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u="sng" kern="1200" dirty="0" smtClean="0">
              <a:solidFill>
                <a:schemeClr val="bg1"/>
              </a:solidFill>
            </a:rPr>
            <a:t>Музыкальный руководитель: </a:t>
          </a:r>
          <a:r>
            <a:rPr lang="ru-RU" sz="2100" b="1" kern="1200" dirty="0" smtClean="0">
              <a:solidFill>
                <a:schemeClr val="bg1"/>
              </a:solidFill>
            </a:rPr>
            <a:t>осуществляет подбор и внедрение в повседневную жизнь ребёнка </a:t>
          </a:r>
          <a:r>
            <a:rPr lang="ru-RU" sz="2100" b="1" kern="1200" dirty="0" err="1" smtClean="0">
              <a:solidFill>
                <a:schemeClr val="bg1"/>
              </a:solidFill>
            </a:rPr>
            <a:t>музыкотерапевтических</a:t>
          </a:r>
          <a:r>
            <a:rPr lang="ru-RU" sz="2100" b="1" kern="1200" dirty="0" smtClean="0">
              <a:solidFill>
                <a:schemeClr val="bg1"/>
              </a:solidFill>
            </a:rPr>
            <a:t> произведений, что сводит к минимуму поведенческие и организационные проблемы.   На </a:t>
          </a:r>
          <a:r>
            <a:rPr lang="ru-RU" sz="2100" b="1" kern="1200" dirty="0" err="1" smtClean="0">
              <a:solidFill>
                <a:schemeClr val="bg1"/>
              </a:solidFill>
            </a:rPr>
            <a:t>логоритмике</a:t>
          </a:r>
          <a:r>
            <a:rPr lang="ru-RU" sz="2100" b="1" kern="1200" dirty="0" smtClean="0">
              <a:solidFill>
                <a:schemeClr val="bg1"/>
              </a:solidFill>
            </a:rPr>
            <a:t> совершенствуется общая и мелкая моторика, выразительность мимики, пластика движений, постановка дыхания, голоса, чувства ритма.  </a:t>
          </a:r>
          <a:endParaRPr lang="ru-RU" sz="2100" kern="1200" dirty="0"/>
        </a:p>
      </dsp:txBody>
      <dsp:txXfrm>
        <a:off x="175386" y="360041"/>
        <a:ext cx="7512517" cy="2307892"/>
      </dsp:txXfrm>
    </dsp:sp>
    <dsp:sp modelId="{2FCAFF9F-6E60-477C-8F8D-0EF4671CD225}">
      <dsp:nvSpPr>
        <dsp:cNvPr id="0" name=""/>
        <dsp:cNvSpPr/>
      </dsp:nvSpPr>
      <dsp:spPr>
        <a:xfrm>
          <a:off x="1687562" y="3816435"/>
          <a:ext cx="7160915" cy="2335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chemeClr val="bg1"/>
              </a:solidFill>
            </a:rPr>
            <a:t>Инструктор по ФИЗО: </a:t>
          </a:r>
          <a:r>
            <a:rPr lang="ru-RU" sz="1800" b="1" kern="1200" dirty="0" smtClean="0">
              <a:solidFill>
                <a:schemeClr val="bg1"/>
              </a:solidFill>
            </a:rPr>
            <a:t>решает традиционные задачи по общему физическому воспитанию и развитию и специальные </a:t>
          </a:r>
          <a:r>
            <a:rPr lang="ru-RU" sz="1800" b="1" kern="1200" dirty="0" err="1" smtClean="0">
              <a:solidFill>
                <a:schemeClr val="bg1"/>
              </a:solidFill>
            </a:rPr>
            <a:t>коррекционно</a:t>
          </a:r>
          <a:r>
            <a:rPr lang="ru-RU" sz="1800" b="1" kern="1200" dirty="0" smtClean="0">
              <a:solidFill>
                <a:schemeClr val="bg1"/>
              </a:solidFill>
            </a:rPr>
            <a:t> – развивающие: развитие моторной памяти, способности к восприятию и передаче движений по </a:t>
          </a:r>
          <a:r>
            <a:rPr lang="ru-RU" sz="1800" b="1" kern="1200" dirty="0" err="1" smtClean="0">
              <a:solidFill>
                <a:schemeClr val="bg1"/>
              </a:solidFill>
            </a:rPr>
            <a:t>пространственно</a:t>
          </a:r>
          <a:r>
            <a:rPr lang="ru-RU" sz="1800" b="1" kern="1200" dirty="0" smtClean="0">
              <a:solidFill>
                <a:schemeClr val="bg1"/>
              </a:solidFill>
            </a:rPr>
            <a:t> – временным характеристикам, совершенствование ориентировки в пространстве. Особое внимание обращается на возможность закрепления </a:t>
          </a:r>
          <a:r>
            <a:rPr lang="ru-RU" sz="1800" b="1" kern="1200" dirty="0" err="1" smtClean="0">
              <a:solidFill>
                <a:schemeClr val="bg1"/>
              </a:solidFill>
            </a:rPr>
            <a:t>лексико</a:t>
          </a:r>
          <a:r>
            <a:rPr lang="ru-RU" sz="1800" b="1" kern="1200" dirty="0" smtClean="0">
              <a:solidFill>
                <a:schemeClr val="bg1"/>
              </a:solidFill>
            </a:rPr>
            <a:t> – грамматических средств языка путём специально подобранных подвижных игр и упражнений, разработанных с учётом изучаемой лексической </a:t>
          </a:r>
          <a:r>
            <a:rPr lang="ru-RU" sz="2000" b="1" kern="1200" dirty="0" smtClean="0">
              <a:solidFill>
                <a:schemeClr val="bg1"/>
              </a:solidFill>
            </a:rPr>
            <a:t>темой.</a:t>
          </a:r>
          <a:endParaRPr lang="ru-RU" sz="2000" kern="1200" dirty="0"/>
        </a:p>
      </dsp:txBody>
      <dsp:txXfrm>
        <a:off x="1687562" y="3816435"/>
        <a:ext cx="7160915" cy="2335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476672"/>
            <a:ext cx="3886200" cy="1524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ПРОЕКТ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420888"/>
            <a:ext cx="7414592" cy="224827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Организация сотрудничества специалистов ДОУ в работе с детьми с общим недоразвитием речи</a:t>
            </a:r>
          </a:p>
          <a:p>
            <a:pPr algn="ctr"/>
            <a:r>
              <a:rPr lang="ru-RU" sz="3200" b="1" dirty="0"/>
              <a:t> 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1466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404225038"/>
              </p:ext>
            </p:extLst>
          </p:nvPr>
        </p:nvGraphicFramePr>
        <p:xfrm>
          <a:off x="4156" y="116632"/>
          <a:ext cx="896448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91455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72400" cy="12870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Предполагаемые результаты взаимодействия: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обеспечение </a:t>
            </a:r>
            <a:r>
              <a:rPr lang="ru-RU" b="1" dirty="0">
                <a:solidFill>
                  <a:schemeClr val="bg1"/>
                </a:solidFill>
              </a:rPr>
              <a:t>целостности, единства коррекционно-развивающего пространства в содержательном и организационном планах;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осуществление </a:t>
            </a:r>
            <a:r>
              <a:rPr lang="ru-RU" b="1" dirty="0">
                <a:solidFill>
                  <a:schemeClr val="bg1"/>
                </a:solidFill>
              </a:rPr>
              <a:t>полноценного профессионального взаимодействия в педагогическом процессе;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обновление </a:t>
            </a:r>
            <a:r>
              <a:rPr lang="ru-RU" b="1" dirty="0">
                <a:solidFill>
                  <a:schemeClr val="bg1"/>
                </a:solidFill>
              </a:rPr>
              <a:t>форм и содержания коррекционно-развивающей работы с детьми;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высокий </a:t>
            </a:r>
            <a:r>
              <a:rPr lang="ru-RU" b="1" dirty="0">
                <a:solidFill>
                  <a:schemeClr val="bg1"/>
                </a:solidFill>
              </a:rPr>
              <a:t>профессиональный уровень и творческий характер деятельности педагогов;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одним </a:t>
            </a:r>
            <a:r>
              <a:rPr lang="ru-RU" b="1" dirty="0">
                <a:solidFill>
                  <a:schemeClr val="bg1"/>
                </a:solidFill>
              </a:rPr>
              <a:t>из важных результатов деятельности представляется модель личности ребенка, адаптированного к взаимодействию с внешней средой, обучению в школе.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10146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Модель выпускника:</a:t>
            </a:r>
            <a:r>
              <a:rPr lang="ru-RU" b="1" dirty="0">
                <a:solidFill>
                  <a:schemeClr val="bg1"/>
                </a:solidFill>
              </a:rPr>
              <a:t> 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 </a:t>
            </a:r>
            <a:br>
              <a:rPr lang="ru-RU" b="1" dirty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061047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</a:t>
            </a:r>
            <a:r>
              <a:rPr lang="ru-RU" sz="3200" b="1" dirty="0">
                <a:solidFill>
                  <a:schemeClr val="bg1"/>
                </a:solidFill>
              </a:rPr>
              <a:t>Социально адаптированный, с хорошими навыками </a:t>
            </a:r>
            <a:r>
              <a:rPr lang="ru-RU" sz="3200" b="1" dirty="0" smtClean="0">
                <a:solidFill>
                  <a:schemeClr val="bg1"/>
                </a:solidFill>
              </a:rPr>
              <a:t>самообслуживания</a:t>
            </a:r>
            <a:r>
              <a:rPr lang="ru-RU" sz="3200" b="1" dirty="0">
                <a:solidFill>
                  <a:schemeClr val="bg1"/>
                </a:solidFill>
              </a:rPr>
              <a:t>;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</a:rPr>
              <a:t>С развивающимися и элементарными познавательными интересами, потребностью и умением </a:t>
            </a:r>
            <a:r>
              <a:rPr lang="ru-RU" sz="3200" b="1" dirty="0" smtClean="0">
                <a:solidFill>
                  <a:schemeClr val="bg1"/>
                </a:solidFill>
              </a:rPr>
              <a:t>общаться</a:t>
            </a:r>
            <a:r>
              <a:rPr lang="ru-RU" sz="3200" b="1" dirty="0">
                <a:solidFill>
                  <a:schemeClr val="bg1"/>
                </a:solidFill>
              </a:rPr>
              <a:t>;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</a:rPr>
              <a:t>С устраненными или сведенными к минимуму отклонениями в сенсорной, моторной и интеллектуальной сферах и речевом </a:t>
            </a:r>
            <a:r>
              <a:rPr lang="ru-RU" sz="3200" b="1" dirty="0" smtClean="0">
                <a:solidFill>
                  <a:schemeClr val="bg1"/>
                </a:solidFill>
              </a:rPr>
              <a:t>развитии;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С </a:t>
            </a:r>
            <a:r>
              <a:rPr lang="ru-RU" sz="3200" b="1" dirty="0">
                <a:solidFill>
                  <a:schemeClr val="bg1"/>
                </a:solidFill>
              </a:rPr>
              <a:t>обобщенными представлениями об окружающем мире, способствующими к дальнейшему развитию и совершенствованию психических </a:t>
            </a:r>
            <a:r>
              <a:rPr lang="ru-RU" sz="3200" b="1" dirty="0" smtClean="0">
                <a:solidFill>
                  <a:schemeClr val="bg1"/>
                </a:solidFill>
              </a:rPr>
              <a:t>процессов;</a:t>
            </a:r>
            <a:endParaRPr lang="ru-RU" sz="3200" b="1" dirty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Ребенок</a:t>
            </a:r>
            <a:r>
              <a:rPr lang="ru-RU" sz="3200" b="1" dirty="0">
                <a:solidFill>
                  <a:schemeClr val="bg1"/>
                </a:solidFill>
              </a:rPr>
              <a:t>, освоивший все виды деятельности, предусмотренные программой обучения и воспитания детей с нарушением </a:t>
            </a:r>
            <a:r>
              <a:rPr lang="ru-RU" sz="3200" b="1" dirty="0" smtClean="0">
                <a:solidFill>
                  <a:schemeClr val="bg1"/>
                </a:solidFill>
              </a:rPr>
              <a:t>речи;</a:t>
            </a:r>
            <a:endParaRPr lang="ru-RU" sz="3200" b="1" dirty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Психически </a:t>
            </a:r>
            <a:r>
              <a:rPr lang="ru-RU" sz="3200" b="1" dirty="0">
                <a:solidFill>
                  <a:schemeClr val="bg1"/>
                </a:solidFill>
              </a:rPr>
              <a:t>подготовленный к обучению в массовой </a:t>
            </a:r>
            <a:r>
              <a:rPr lang="ru-RU" sz="3200" b="1" dirty="0" smtClean="0">
                <a:solidFill>
                  <a:schemeClr val="bg1"/>
                </a:solidFill>
              </a:rPr>
              <a:t>школе;</a:t>
            </a:r>
            <a:endParaRPr lang="ru-RU" sz="3200" b="1" dirty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Достаточность </a:t>
            </a:r>
            <a:r>
              <a:rPr lang="ru-RU" sz="3200" b="1" dirty="0">
                <a:solidFill>
                  <a:schemeClr val="bg1"/>
                </a:solidFill>
              </a:rPr>
              <a:t>уровня физического </a:t>
            </a:r>
            <a:r>
              <a:rPr lang="ru-RU" sz="3200" b="1" dirty="0" smtClean="0">
                <a:solidFill>
                  <a:schemeClr val="bg1"/>
                </a:solidFill>
              </a:rPr>
              <a:t>развития</a:t>
            </a:r>
            <a:r>
              <a:rPr lang="ru-RU" sz="3200" b="1" dirty="0">
                <a:solidFill>
                  <a:schemeClr val="bg1"/>
                </a:solidFill>
              </a:rPr>
              <a:t>;</a:t>
            </a:r>
          </a:p>
          <a:p>
            <a:pPr marL="68580" indent="0">
              <a:buNone/>
            </a:pPr>
            <a:endParaRPr lang="ru-RU" sz="2900" dirty="0"/>
          </a:p>
        </p:txBody>
      </p:sp>
      <p:pic>
        <p:nvPicPr>
          <p:cNvPr id="5122" name="Picture 2" descr="D:\Прошлое\Natasha\Моя работа\Раб. моменты 2\IMG_717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229200"/>
            <a:ext cx="2185108" cy="15373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9442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4" descr="mickey_mouse_19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340" y="5013176"/>
            <a:ext cx="1132520" cy="1359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80102" y="1052736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Только в тесном взаимодействии всех участников педагогического процесса возможно успешное формирование личностной готовности детей с нарушениями развития к школьному обучению, социализации и адаптации их в обществе.</a:t>
            </a:r>
          </a:p>
        </p:txBody>
      </p:sp>
    </p:spTree>
    <p:extLst>
      <p:ext uri="{BB962C8B-B14F-4D97-AF65-F5344CB8AC3E}">
        <p14:creationId xmlns="" xmlns:p14="http://schemas.microsoft.com/office/powerpoint/2010/main" val="66495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ПРОБЛЕМЫ: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дети характеризуются </a:t>
            </a:r>
            <a:r>
              <a:rPr lang="ru-RU" b="1" dirty="0">
                <a:solidFill>
                  <a:schemeClr val="bg1"/>
                </a:solidFill>
              </a:rPr>
              <a:t>различной природой </a:t>
            </a:r>
            <a:r>
              <a:rPr lang="ru-RU" b="1" dirty="0" smtClean="0">
                <a:solidFill>
                  <a:schemeClr val="bg1"/>
                </a:solidFill>
              </a:rPr>
              <a:t>дефектов </a:t>
            </a:r>
            <a:r>
              <a:rPr lang="ru-RU" b="1" dirty="0">
                <a:solidFill>
                  <a:schemeClr val="bg1"/>
                </a:solidFill>
              </a:rPr>
              <a:t>и неоднородностью клинических </a:t>
            </a:r>
            <a:r>
              <a:rPr lang="ru-RU" b="1" dirty="0" smtClean="0">
                <a:solidFill>
                  <a:schemeClr val="bg1"/>
                </a:solidFill>
              </a:rPr>
              <a:t>проявлений</a:t>
            </a:r>
            <a:r>
              <a:rPr lang="ru-RU" b="1" dirty="0">
                <a:solidFill>
                  <a:schemeClr val="bg1"/>
                </a:solidFill>
              </a:rPr>
              <a:t>;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о</a:t>
            </a:r>
            <a:r>
              <a:rPr lang="ru-RU" b="1" dirty="0" smtClean="0">
                <a:solidFill>
                  <a:schemeClr val="bg1"/>
                </a:solidFill>
              </a:rPr>
              <a:t>тклонения </a:t>
            </a:r>
            <a:r>
              <a:rPr lang="ru-RU" b="1" dirty="0">
                <a:solidFill>
                  <a:schemeClr val="bg1"/>
                </a:solidFill>
              </a:rPr>
              <a:t>в речевом развитии и обусловленные речевые трудности могут повлечь за собой определенные негативные проявления во всех сферах </a:t>
            </a:r>
            <a:r>
              <a:rPr lang="ru-RU" b="1" dirty="0" smtClean="0">
                <a:solidFill>
                  <a:schemeClr val="bg1"/>
                </a:solidFill>
              </a:rPr>
              <a:t>жизни ребенка;</a:t>
            </a:r>
          </a:p>
          <a:p>
            <a:r>
              <a:rPr lang="ru-RU" b="1" dirty="0">
                <a:solidFill>
                  <a:schemeClr val="bg1"/>
                </a:solidFill>
              </a:rPr>
              <a:t>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детей при нормальном интеллекте зачастую наблюдается снижение познавательной деятельности и входящих в её структуру </a:t>
            </a:r>
            <a:r>
              <a:rPr lang="ru-RU" b="1" dirty="0" smtClean="0">
                <a:solidFill>
                  <a:schemeClr val="bg1"/>
                </a:solidFill>
              </a:rPr>
              <a:t>процессов;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4661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ЦЕЛИ ПРОЕКТА: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научно-обоснованная организации коррекционно-педагогического процесса с едиными требованиями к ребенку с целью своевременной коррекции речевых, сенсорных, умственных, моторных нарушений, профилактики школьной неуспеваемости, социальной   адаптации в условиях ДОУ.</a:t>
            </a:r>
          </a:p>
          <a:p>
            <a:r>
              <a:rPr lang="ru-RU" b="1" dirty="0">
                <a:solidFill>
                  <a:schemeClr val="bg1"/>
                </a:solidFill>
              </a:rPr>
              <a:t>Совершенствовать систему взаимодействия специалистов ДОУ в работе с детьми с общим недоразвитием речи. 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8822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ЗАДАЧИ ПРОЕКТА: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Создать </a:t>
            </a:r>
            <a:r>
              <a:rPr lang="ru-RU" b="1" dirty="0">
                <a:solidFill>
                  <a:schemeClr val="bg1"/>
                </a:solidFill>
              </a:rPr>
              <a:t>единое коррекционно-образовательное пространство, стимулирующее речевое и личностное развитие детей.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Разработать </a:t>
            </a:r>
            <a:r>
              <a:rPr lang="ru-RU" b="1" dirty="0">
                <a:solidFill>
                  <a:schemeClr val="bg1"/>
                </a:solidFill>
              </a:rPr>
              <a:t>модель психолого-педагогического сопровождения детей с общим недоразвитием речи.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Разработать </a:t>
            </a:r>
            <a:r>
              <a:rPr lang="ru-RU" b="1" dirty="0">
                <a:solidFill>
                  <a:schemeClr val="bg1"/>
                </a:solidFill>
              </a:rPr>
              <a:t>конкретные механизмы внедрения модели </a:t>
            </a:r>
            <a:r>
              <a:rPr lang="ru-RU" b="1" dirty="0" err="1">
                <a:solidFill>
                  <a:schemeClr val="bg1"/>
                </a:solidFill>
              </a:rPr>
              <a:t>психолого</a:t>
            </a:r>
            <a:r>
              <a:rPr lang="ru-RU" b="1" dirty="0">
                <a:solidFill>
                  <a:schemeClr val="bg1"/>
                </a:solidFill>
              </a:rPr>
              <a:t> -педагогического сопровождения детей с общим недоразвитием речи в практику работы дошкольного учреждения.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Создать </a:t>
            </a:r>
            <a:r>
              <a:rPr lang="ru-RU" b="1" dirty="0">
                <a:solidFill>
                  <a:schemeClr val="bg1"/>
                </a:solidFill>
              </a:rPr>
              <a:t>команду единомышленников из всех специалистов (учителя-логопеда, педагога-психолога, воспитателей, музыкального руководителя,  </a:t>
            </a:r>
            <a:r>
              <a:rPr lang="ru-RU" b="1" dirty="0" err="1">
                <a:solidFill>
                  <a:schemeClr val="bg1"/>
                </a:solidFill>
              </a:rPr>
              <a:t>инструктра</a:t>
            </a:r>
            <a:r>
              <a:rPr lang="ru-RU" b="1" dirty="0">
                <a:solidFill>
                  <a:schemeClr val="bg1"/>
                </a:solidFill>
              </a:rPr>
              <a:t> по физической культуре) и повышение их профессионального уровня.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061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Общие задачи работы педагогов  ДОУ: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Создание </a:t>
            </a:r>
            <a:r>
              <a:rPr lang="ru-RU" b="1" dirty="0">
                <a:solidFill>
                  <a:schemeClr val="bg1"/>
                </a:solidFill>
              </a:rPr>
              <a:t>среды психологической поддержки   детям с нарушениями речи.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Развитие </a:t>
            </a:r>
            <a:r>
              <a:rPr lang="ru-RU" b="1" dirty="0">
                <a:solidFill>
                  <a:schemeClr val="bg1"/>
                </a:solidFill>
              </a:rPr>
              <a:t>памяти, внимания, мышления,   пространственной ориентировки.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Совершенствование мелкой  моторики.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Развитие </a:t>
            </a:r>
            <a:r>
              <a:rPr lang="ru-RU" b="1" dirty="0">
                <a:solidFill>
                  <a:schemeClr val="bg1"/>
                </a:solidFill>
              </a:rPr>
              <a:t>слухового внимания и фонематического  слуха.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Развитие </a:t>
            </a:r>
            <a:r>
              <a:rPr lang="ru-RU" b="1" dirty="0">
                <a:solidFill>
                  <a:schemeClr val="bg1"/>
                </a:solidFill>
              </a:rPr>
              <a:t>зрительно-моторной координации.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Развитие   произвольности и навыков самоконтроля, волевых качеств.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Активизация</a:t>
            </a:r>
            <a:r>
              <a:rPr lang="ru-RU" b="1" dirty="0">
                <a:solidFill>
                  <a:schemeClr val="bg1"/>
                </a:solidFill>
              </a:rPr>
              <a:t>   отработанной лексики.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Снятие </a:t>
            </a:r>
            <a:r>
              <a:rPr lang="ru-RU" b="1" dirty="0">
                <a:solidFill>
                  <a:schemeClr val="bg1"/>
                </a:solidFill>
              </a:rPr>
              <a:t>тревожности у детей при негативном настрое на   логопедические занятия.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Обеспечение </a:t>
            </a:r>
            <a:r>
              <a:rPr lang="ru-RU" b="1" dirty="0">
                <a:solidFill>
                  <a:schemeClr val="bg1"/>
                </a:solidFill>
              </a:rPr>
              <a:t>психологической готовности к школьному   обучению.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Повышение психологической культуры родителей и   педагогов.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46614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Модель </a:t>
            </a:r>
            <a:r>
              <a:rPr lang="ru-RU" b="1" dirty="0">
                <a:solidFill>
                  <a:schemeClr val="bg1"/>
                </a:solidFill>
              </a:rPr>
              <a:t>взаимодействия специалистов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91955849"/>
              </p:ext>
            </p:extLst>
          </p:nvPr>
        </p:nvGraphicFramePr>
        <p:xfrm>
          <a:off x="395536" y="1556792"/>
          <a:ext cx="828092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07904" y="3126361"/>
            <a:ext cx="1956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Ребенок с ОНР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3731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ФУНКЦИИ ВЗАИМОДЕЙСТВИЯ: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01753767"/>
              </p:ext>
            </p:extLst>
          </p:nvPr>
        </p:nvGraphicFramePr>
        <p:xfrm>
          <a:off x="395536" y="1556792"/>
          <a:ext cx="820891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2204864"/>
            <a:ext cx="2403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ДИАГНОСТИЧЕСКАЯ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9872" y="2108928"/>
            <a:ext cx="2120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КОРРЕКЦИОННО-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РАЗВИВАЮЩАЯ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30570" y="2254562"/>
            <a:ext cx="2610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ПСИХО-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ПРОФИЛАКТИЧЕСКАЯ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3438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ПРИНЦИПЫ ВЗАИМОДЕЙСТВИЯ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Принцип комплексного подхода к организации коррекционно-педагогического  процесса.</a:t>
            </a:r>
          </a:p>
          <a:p>
            <a:r>
              <a:rPr lang="ru-RU" b="1" dirty="0">
                <a:solidFill>
                  <a:schemeClr val="bg1"/>
                </a:solidFill>
              </a:rPr>
              <a:t>Принцип единства диагностики  и непосредственного коррекционно-педагогического процесса.</a:t>
            </a:r>
          </a:p>
          <a:p>
            <a:r>
              <a:rPr lang="ru-RU" b="1" dirty="0">
                <a:solidFill>
                  <a:schemeClr val="bg1"/>
                </a:solidFill>
              </a:rPr>
              <a:t>Принцип сотрудничества между учителем-логопедом, воспитателями и детьми.</a:t>
            </a:r>
          </a:p>
          <a:p>
            <a:r>
              <a:rPr lang="ru-RU" b="1" dirty="0">
                <a:solidFill>
                  <a:schemeClr val="bg1"/>
                </a:solidFill>
              </a:rPr>
              <a:t>Принцип учёта интересов всех участников коррекционно-педагогического процесса.</a:t>
            </a:r>
          </a:p>
          <a:p>
            <a:r>
              <a:rPr lang="ru-RU" b="1" dirty="0">
                <a:solidFill>
                  <a:schemeClr val="bg1"/>
                </a:solidFill>
              </a:rPr>
              <a:t>Принцип дифференцированного подхода к логопатам в процессе воспитания у них правильной речи.      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078991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486600" cy="99412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направления работы: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43596760"/>
              </p:ext>
            </p:extLst>
          </p:nvPr>
        </p:nvGraphicFramePr>
        <p:xfrm>
          <a:off x="107504" y="1124744"/>
          <a:ext cx="87849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232732121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TC101859862[[fn=Поп-музыка]]</Template>
  <TotalTime>155</TotalTime>
  <Words>571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Urban Pop</vt:lpstr>
      <vt:lpstr>ПРОЕКТ</vt:lpstr>
      <vt:lpstr>ПРОБЛЕМЫ:</vt:lpstr>
      <vt:lpstr>ЦЕЛИ ПРОЕКТА:</vt:lpstr>
      <vt:lpstr>ЗАДАЧИ ПРОЕКТА:</vt:lpstr>
      <vt:lpstr>Общие задачи работы педагогов  ДОУ: </vt:lpstr>
      <vt:lpstr> Модель взаимодействия специалистов  </vt:lpstr>
      <vt:lpstr>ФУНКЦИИ ВЗАИМОДЕЙСТВИЯ:</vt:lpstr>
      <vt:lpstr>ПРИНЦИПЫ ВЗАИМОДЕЙСТВИЯ</vt:lpstr>
      <vt:lpstr>направления работы:</vt:lpstr>
      <vt:lpstr>Слайд 10</vt:lpstr>
      <vt:lpstr>Предполагаемые результаты взаимодействия: </vt:lpstr>
      <vt:lpstr> Модель выпускника:    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FIFA</dc:creator>
  <cp:lastModifiedBy>рита</cp:lastModifiedBy>
  <cp:revision>15</cp:revision>
  <dcterms:created xsi:type="dcterms:W3CDTF">2013-11-28T13:36:01Z</dcterms:created>
  <dcterms:modified xsi:type="dcterms:W3CDTF">2014-02-22T11:09:15Z</dcterms:modified>
</cp:coreProperties>
</file>