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82" r:id="rId2"/>
    <p:sldId id="281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F43E0-3295-4941-8238-D9ECF1C84AD0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BB1A4-9F7C-4DC0-A43C-1E9DD7B56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88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97F5CF-0E41-43D5-B993-F82381251D24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6B1EB4-BCAF-4ABC-B890-457A0DEFEE89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55EBEE-C295-499A-93FA-AF7EDB92BEA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9B9AD5-9B05-439B-B47B-EC96DEA9EE9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AADC7B-AE05-4206-88D5-BE35FE10C544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9AF3EE-95C1-4D57-9D8A-07A2A7D743C9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F23F97-7F48-42B3-8C67-1937A42ADABB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633BD4-7F70-4B1E-A0FE-11E0E4F8C0F4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823F4E-BC3D-40A6-9D41-0B4AFF818649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BF74C7-0460-43DE-A6C5-8B20B4BF0037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D9D1D7-C286-4503-930B-ED16E31886F0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A1DFD8-AE7C-410D-81D0-6BFF4CE3F7A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3D06BC-B6E8-4378-8D00-532D06C592E7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1EC36-607B-4710-A816-798BA814D45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4D190E-8E86-4AB4-883B-A9CCA4BC1FE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46489442_1247982706_3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4300"/>
            <a:ext cx="9144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8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4" name="Рисунок 8" descr="63637715_2caa93e6683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63637715_2caa93e6683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63637715_2caa93e6683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1" descr="63637715_2caa93e6683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Рисунок 12" descr="лев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365625"/>
            <a:ext cx="14446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 descr="просьба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652963"/>
            <a:ext cx="1282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 descr="кувырок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1364">
            <a:off x="3465513" y="4073525"/>
            <a:ext cx="14827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 descr="пугает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24400"/>
            <a:ext cx="133508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6" descr="смеется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868863"/>
            <a:ext cx="1549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7" descr="машет лапкой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57563"/>
            <a:ext cx="11303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68776316_94ac70e4f77f3074a94043f2f6e6845d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03913"/>
            <a:ext cx="30749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0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5" name="Рисунок 7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8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9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Рисунок 11" descr="лев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508500"/>
            <a:ext cx="159067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5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4" name="Рисунок 7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8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9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Рисунок 11" descr="93578a989ca4d5625deac32e5a4513a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581525"/>
            <a:ext cx="15128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19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5" name="Рисунок 7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8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9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Рисунок 11" descr="кувырок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894138"/>
            <a:ext cx="1800225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31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3" name="Рисунок 7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Рисунок 8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11" descr="146217b1ded284022cfde1884793a28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508500"/>
            <a:ext cx="14763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26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4" name="Рисунок 7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8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9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Рисунок 11" descr="bcf6a3f2b43bb0d7607ba6139faafab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940300"/>
            <a:ext cx="1979613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37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4" name="Рисунок 7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8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9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Рисунок 11" descr="машет лапкой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365625"/>
            <a:ext cx="15621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0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FFCC"/>
            </a:gs>
            <a:gs pos="50000">
              <a:srgbClr val="FFFFCC"/>
            </a:gs>
            <a:gs pos="99001">
              <a:srgbClr val="FFDDDD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load/321-1-0-3764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3.bp.blogspot.com/-TpE-KI22GV4/T4K7y2DLHOI/AAAAAAAABmU/oYRX64bEUfQ/s1600/Baba_Yaga-01.jpg" TargetMode="External"/><Relationship Id="rId5" Type="http://schemas.openxmlformats.org/officeDocument/2006/relationships/hyperlink" Target="http://img-fotki.yandex.ru/get/3302/madam-27.2d/0_21fc0_d5b9ea8c_XL" TargetMode="External"/><Relationship Id="rId4" Type="http://schemas.openxmlformats.org/officeDocument/2006/relationships/hyperlink" Target="http://i009.radikal.ru/1201/c1/b571643f2ff8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557338"/>
            <a:ext cx="7772400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>
                <a:solidFill>
                  <a:srgbClr val="FF0000"/>
                </a:solidFill>
                <a:latin typeface="+mn-lt"/>
              </a:rPr>
            </a:b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spcBef>
                <a:spcPct val="0"/>
              </a:spcBef>
              <a:defRPr/>
            </a:pPr>
            <a:endParaRPr lang="ru-RU" sz="800" dirty="0">
              <a:solidFill>
                <a:srgbClr val="7030A0"/>
              </a:solidFill>
              <a:latin typeface="Lucida Sans Unicode"/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9220" name="Picture 5" descr="http://forumsmile.ru/u/7/4/e/74efe6fe552811906694bd626eebf6a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61" y="2348880"/>
            <a:ext cx="4035365" cy="350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8088" y="925270"/>
            <a:ext cx="6408712" cy="156966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i="1" dirty="0">
                <a:ln>
                  <a:solidFill>
                    <a:srgbClr val="FF00FF"/>
                  </a:solidFill>
                </a:ln>
                <a:solidFill>
                  <a:schemeClr val="accent3"/>
                </a:solidFill>
                <a:latin typeface="Arial Black" panose="020B0A04020102020204" pitchFamily="34" charset="0"/>
              </a:rPr>
              <a:t>Литературная викторина</a:t>
            </a:r>
          </a:p>
          <a:p>
            <a:pPr algn="ctr">
              <a:defRPr/>
            </a:pPr>
            <a:endParaRPr lang="ru-RU" sz="3200" i="1" dirty="0">
              <a:ln>
                <a:solidFill>
                  <a:srgbClr val="FF00FF"/>
                </a:solidFill>
              </a:ln>
              <a:solidFill>
                <a:schemeClr val="accent3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3200" i="1" dirty="0">
                <a:ln>
                  <a:solidFill>
                    <a:srgbClr val="FF00FF"/>
                  </a:solidFill>
                </a:ln>
                <a:solidFill>
                  <a:schemeClr val="accent3"/>
                </a:solidFill>
                <a:latin typeface="Arial Black" panose="020B0A04020102020204" pitchFamily="34" charset="0"/>
              </a:rPr>
              <a:t>«В гостях у сказки»</a:t>
            </a:r>
          </a:p>
        </p:txBody>
      </p:sp>
      <p:sp>
        <p:nvSpPr>
          <p:cNvPr id="9222" name="TextBox 4"/>
          <p:cNvSpPr txBox="1">
            <a:spLocks noChangeArrowheads="1"/>
          </p:cNvSpPr>
          <p:nvPr/>
        </p:nvSpPr>
        <p:spPr bwMode="auto">
          <a:xfrm>
            <a:off x="1403350" y="1341438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24" y="6021287"/>
            <a:ext cx="4384352" cy="758947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5596" y="5636301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7030A0"/>
                </a:solidFill>
              </a:rPr>
              <a:t>Полищук Татьяна Константиновна,</a:t>
            </a:r>
          </a:p>
          <a:p>
            <a:pPr>
              <a:defRPr/>
            </a:pPr>
            <a:r>
              <a:rPr lang="ru-RU" sz="1400" b="1" dirty="0">
                <a:solidFill>
                  <a:srgbClr val="7030A0"/>
                </a:solidFill>
              </a:rPr>
              <a:t>учитель начальных классов,   </a:t>
            </a:r>
          </a:p>
          <a:p>
            <a:pPr>
              <a:defRPr/>
            </a:pPr>
            <a:r>
              <a:rPr lang="ru-RU" sz="1400" b="1" dirty="0">
                <a:solidFill>
                  <a:srgbClr val="7030A0"/>
                </a:solidFill>
              </a:rPr>
              <a:t>МБОУ Семёновская СОШ, </a:t>
            </a:r>
          </a:p>
          <a:p>
            <a:pPr>
              <a:defRPr/>
            </a:pPr>
            <a:r>
              <a:rPr lang="ru-RU" sz="1400" b="1" dirty="0">
                <a:solidFill>
                  <a:srgbClr val="7030A0"/>
                </a:solidFill>
              </a:rPr>
              <a:t>с. Семёновское,</a:t>
            </a:r>
          </a:p>
          <a:p>
            <a:pPr>
              <a:defRPr/>
            </a:pPr>
            <a:r>
              <a:rPr lang="ru-RU" sz="1400" b="1" dirty="0">
                <a:solidFill>
                  <a:srgbClr val="7030A0"/>
                </a:solidFill>
              </a:rPr>
              <a:t>Иркутская </a:t>
            </a:r>
            <a:r>
              <a:rPr lang="ru-RU" sz="1400" b="1" dirty="0" err="1">
                <a:solidFill>
                  <a:srgbClr val="7030A0"/>
                </a:solidFill>
              </a:rPr>
              <a:t>обл</a:t>
            </a:r>
            <a:endParaRPr lang="ru-RU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0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11300" y="2492375"/>
            <a:ext cx="6121400" cy="2449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600"/>
              </a:spcAft>
              <a:defRPr/>
            </a:pPr>
            <a: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Негде, в тридевятом царстве,</a:t>
            </a:r>
            <a:b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тридесятом государстве,</a:t>
            </a:r>
            <a:b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Жил-был славный царь Дадон,</a:t>
            </a:r>
            <a:b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Смолоду был грозен он</a:t>
            </a:r>
            <a:b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соседям то и дело</a:t>
            </a:r>
            <a:b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Наносил обиды смело.</a:t>
            </a:r>
            <a:endParaRPr lang="ru-RU" altLang="ru-RU" sz="200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11300" y="2492374"/>
            <a:ext cx="6121400" cy="2449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2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А.С.Пушкин</a:t>
            </a: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>
              <a:defRPr/>
            </a:pP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«Сказка о Золотом петушке».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11300" y="2519363"/>
            <a:ext cx="6119813" cy="244951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437" name="Прямоугольник 1"/>
          <p:cNvSpPr>
            <a:spLocks noChangeArrowheads="1"/>
          </p:cNvSpPr>
          <p:nvPr/>
        </p:nvSpPr>
        <p:spPr bwMode="auto">
          <a:xfrm>
            <a:off x="1835150" y="5445125"/>
            <a:ext cx="5154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  <a:latin typeface="Constantia" pitchFamily="18" charset="0"/>
              </a:rPr>
              <a:t>Кликни по карточке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  <a:latin typeface="Constantia" pitchFamily="18" charset="0"/>
              </a:rPr>
              <a:t>и увидишь правильный ответ</a:t>
            </a:r>
            <a:endParaRPr lang="ru-RU" altLang="ru-RU" sz="240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18438" name="Прямоугольник 1"/>
          <p:cNvSpPr>
            <a:spLocks noChangeArrowheads="1"/>
          </p:cNvSpPr>
          <p:nvPr/>
        </p:nvSpPr>
        <p:spPr bwMode="auto">
          <a:xfrm>
            <a:off x="3275013" y="476250"/>
            <a:ext cx="26574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4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Угадай-ка</a:t>
            </a:r>
            <a:endParaRPr lang="ru-RU" altLang="ru-RU" sz="4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28738"/>
            <a:ext cx="66976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0538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11300" y="2492375"/>
            <a:ext cx="6121400" cy="2449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Наварила манной каши и размазала по тарелке:</a:t>
            </a:r>
            <a:br>
              <a:rPr lang="ru-RU" alt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Не обессудь, куманек, больше потчевать нечем!</a:t>
            </a:r>
            <a:endParaRPr lang="ru-RU" altLang="ru-RU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87760" y="2518891"/>
            <a:ext cx="6121400" cy="2449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Русская народная сказка</a:t>
            </a:r>
          </a:p>
          <a:p>
            <a:pPr algn="ctr">
              <a:defRPr/>
            </a:pP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«Лиса и Журавль».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85900" y="2519363"/>
            <a:ext cx="6119813" cy="244951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/>
          </a:p>
        </p:txBody>
      </p:sp>
      <p:sp>
        <p:nvSpPr>
          <p:cNvPr id="19461" name="Прямоугольник 1"/>
          <p:cNvSpPr>
            <a:spLocks noChangeArrowheads="1"/>
          </p:cNvSpPr>
          <p:nvPr/>
        </p:nvSpPr>
        <p:spPr bwMode="auto">
          <a:xfrm>
            <a:off x="1835150" y="5445125"/>
            <a:ext cx="5154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  <a:latin typeface="Constantia" pitchFamily="18" charset="0"/>
              </a:rPr>
              <a:t>Кликни по карточке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  <a:latin typeface="Constantia" pitchFamily="18" charset="0"/>
              </a:rPr>
              <a:t>и увидишь правильный ответ</a:t>
            </a:r>
            <a:endParaRPr lang="ru-RU" altLang="ru-RU" sz="240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3275013" y="476250"/>
            <a:ext cx="26574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4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Угадай-ка</a:t>
            </a:r>
            <a:endParaRPr lang="ru-RU" altLang="ru-RU" sz="4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28738"/>
            <a:ext cx="66976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1927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11300" y="2492375"/>
            <a:ext cx="6121400" cy="2449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светлой горнице;  кругом</a:t>
            </a:r>
            <a:br>
              <a:rPr lang="ru-RU" alt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Лавки, крытые ковром,</a:t>
            </a:r>
            <a:br>
              <a:rPr lang="ru-RU" alt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святыми стол дубовый,</a:t>
            </a:r>
            <a:br>
              <a:rPr lang="ru-RU" alt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Печь с лежанкой изразцовой. </a:t>
            </a:r>
            <a:endParaRPr lang="ru-RU" altLang="ru-RU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3050" y="2492375"/>
            <a:ext cx="6121400" cy="24495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А.С.Пушкин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«Сказка о мертвой царевне и семи богатырях»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54163" y="2492375"/>
            <a:ext cx="6119812" cy="244951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/>
          </a:p>
        </p:txBody>
      </p:sp>
      <p:sp>
        <p:nvSpPr>
          <p:cNvPr id="20485" name="Прямоугольник 1"/>
          <p:cNvSpPr>
            <a:spLocks noChangeArrowheads="1"/>
          </p:cNvSpPr>
          <p:nvPr/>
        </p:nvSpPr>
        <p:spPr bwMode="auto">
          <a:xfrm>
            <a:off x="1835150" y="5445125"/>
            <a:ext cx="5154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  <a:latin typeface="Constantia" pitchFamily="18" charset="0"/>
              </a:rPr>
              <a:t>Кликни по карточке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  <a:latin typeface="Constantia" pitchFamily="18" charset="0"/>
              </a:rPr>
              <a:t>и увидишь правильный ответ</a:t>
            </a:r>
            <a:endParaRPr lang="ru-RU" altLang="ru-RU" sz="240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20486" name="Прямоугольник 1"/>
          <p:cNvSpPr>
            <a:spLocks noChangeArrowheads="1"/>
          </p:cNvSpPr>
          <p:nvPr/>
        </p:nvSpPr>
        <p:spPr bwMode="auto">
          <a:xfrm>
            <a:off x="3275013" y="476250"/>
            <a:ext cx="26574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4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Угадай-ка</a:t>
            </a:r>
            <a:endParaRPr lang="ru-RU" altLang="ru-RU" sz="4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28738"/>
            <a:ext cx="66976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9079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11300" y="2492375"/>
            <a:ext cx="6121400" cy="2449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Съешь моего ржаного пирожка.</a:t>
            </a:r>
            <a:br>
              <a:rPr lang="ru-RU" alt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Не стану я  ржаной пирог есть!                                                                                                         У моего батюшки и пшеничные не едятся.</a:t>
            </a:r>
            <a:endParaRPr lang="ru-RU" altLang="ru-RU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11300" y="2493963"/>
            <a:ext cx="6121400" cy="24479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Русская народная сказка</a:t>
            </a:r>
          </a:p>
          <a:p>
            <a:pPr algn="ctr">
              <a:defRPr/>
            </a:pP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«Гуси-лебеди».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90663" y="2492375"/>
            <a:ext cx="6119812" cy="244951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/>
          </a:p>
        </p:txBody>
      </p:sp>
      <p:sp>
        <p:nvSpPr>
          <p:cNvPr id="21509" name="Прямоугольник 1"/>
          <p:cNvSpPr>
            <a:spLocks noChangeArrowheads="1"/>
          </p:cNvSpPr>
          <p:nvPr/>
        </p:nvSpPr>
        <p:spPr bwMode="auto">
          <a:xfrm>
            <a:off x="1835150" y="5445125"/>
            <a:ext cx="5154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  <a:latin typeface="Constantia" pitchFamily="18" charset="0"/>
              </a:rPr>
              <a:t>Кликни по карточке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  <a:latin typeface="Constantia" pitchFamily="18" charset="0"/>
              </a:rPr>
              <a:t>и увидишь правильный ответ</a:t>
            </a:r>
            <a:endParaRPr lang="ru-RU" altLang="ru-RU" sz="240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21510" name="Прямоугольник 1"/>
          <p:cNvSpPr>
            <a:spLocks noChangeArrowheads="1"/>
          </p:cNvSpPr>
          <p:nvPr/>
        </p:nvSpPr>
        <p:spPr bwMode="auto">
          <a:xfrm>
            <a:off x="3275013" y="476250"/>
            <a:ext cx="26574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4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Угадай-ка</a:t>
            </a:r>
            <a:endParaRPr lang="ru-RU" altLang="ru-RU" sz="4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28738"/>
            <a:ext cx="66976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0406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387475" y="1341438"/>
            <a:ext cx="6369050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4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«Сказка – ложь,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4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 в ней намёк,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4400" b="1" i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добрым молодцам урок».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4400" b="1" i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(А.С.Пушкин)</a:t>
            </a:r>
            <a:endParaRPr lang="ru-RU" altLang="ru-RU" sz="4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Picture 10" descr="http://3.bp.blogspot.com/-TpE-KI22GV4/T4K7y2DLHOI/AAAAAAAABmU/oYRX64bEUfQ/s1600/Baba_Yaga-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1"/>
            <a:ext cx="3275856" cy="314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6194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889000" y="1592263"/>
            <a:ext cx="82978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Times New Roman" pitchFamily="18" charset="0"/>
              </a:rPr>
              <a:t>Автор шаблона: Бугаева Светлана Васильевна, учитель английского  языка -</a:t>
            </a:r>
            <a:r>
              <a:rPr lang="en-US" altLang="ru-RU" sz="1800" b="1">
                <a:solidFill>
                  <a:srgbClr val="2F08D6"/>
                </a:solidFill>
                <a:latin typeface="Times New Roman" pitchFamily="18" charset="0"/>
                <a:hlinkClick r:id="rId3"/>
              </a:rPr>
              <a:t>http://pedsovet.su/load/321-1-0-37641</a:t>
            </a:r>
            <a:r>
              <a:rPr lang="ru-RU" altLang="ru-RU" sz="1800" b="1">
                <a:solidFill>
                  <a:srgbClr val="2F08D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93368" y="476672"/>
            <a:ext cx="272625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</a:rPr>
              <a:t>ИНТЕРНЕТ РЕСУРСЫ:</a:t>
            </a:r>
          </a:p>
        </p:txBody>
      </p:sp>
      <p:sp>
        <p:nvSpPr>
          <p:cNvPr id="23556" name="Прямоугольник 1"/>
          <p:cNvSpPr>
            <a:spLocks noChangeArrowheads="1"/>
          </p:cNvSpPr>
          <p:nvPr/>
        </p:nvSpPr>
        <p:spPr bwMode="auto">
          <a:xfrm>
            <a:off x="846138" y="2325688"/>
            <a:ext cx="559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charset="0"/>
                <a:hlinkClick r:id="rId4"/>
              </a:rPr>
              <a:t>http://i009.radikal.ru/1201/c1/b571643f2ff8.jpg</a:t>
            </a:r>
            <a:endParaRPr lang="ru-RU" altLang="ru-RU" sz="1800">
              <a:latin typeface="Arial" charset="0"/>
            </a:endParaRPr>
          </a:p>
        </p:txBody>
      </p:sp>
      <p:sp>
        <p:nvSpPr>
          <p:cNvPr id="23557" name="Прямоугольник 3"/>
          <p:cNvSpPr>
            <a:spLocks noChangeArrowheads="1"/>
          </p:cNvSpPr>
          <p:nvPr/>
        </p:nvSpPr>
        <p:spPr bwMode="auto">
          <a:xfrm>
            <a:off x="846138" y="2667000"/>
            <a:ext cx="8101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charset="0"/>
                <a:hlinkClick r:id="rId5"/>
              </a:rPr>
              <a:t>http://img-fotki.yandex.ru/get/3302/madam-27.2d/0_21fc0_d5b9ea8c_XL</a:t>
            </a:r>
            <a:endParaRPr lang="ru-RU" altLang="ru-RU" sz="1800">
              <a:latin typeface="Arial" charset="0"/>
            </a:endParaRPr>
          </a:p>
        </p:txBody>
      </p:sp>
      <p:sp>
        <p:nvSpPr>
          <p:cNvPr id="23558" name="Прямоугольник 1"/>
          <p:cNvSpPr>
            <a:spLocks noChangeArrowheads="1"/>
          </p:cNvSpPr>
          <p:nvPr/>
        </p:nvSpPr>
        <p:spPr bwMode="auto">
          <a:xfrm>
            <a:off x="889000" y="2987675"/>
            <a:ext cx="7416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>
                <a:latin typeface="Arial" charset="0"/>
                <a:hlinkClick r:id="rId6"/>
              </a:rPr>
              <a:t>http://3.bp.blogspot.com/-TpE-KI22GV4/T4K7y2DLHOI/AAAAAAAABmU/oYRX64bEUfQ/s1600/Baba_Yaga-01.jpg</a:t>
            </a:r>
            <a:endParaRPr lang="ru-RU" altLang="ru-RU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822720"/>
              </p:ext>
            </p:extLst>
          </p:nvPr>
        </p:nvGraphicFramePr>
        <p:xfrm>
          <a:off x="691332" y="360061"/>
          <a:ext cx="7832724" cy="6021267"/>
        </p:xfrm>
        <a:graphic>
          <a:graphicData uri="http://schemas.openxmlformats.org/drawingml/2006/table">
            <a:tbl>
              <a:tblPr/>
              <a:tblGrid>
                <a:gridCol w="2610908"/>
                <a:gridCol w="2610908"/>
                <a:gridCol w="2610908"/>
              </a:tblGrid>
              <a:tr h="6021267">
                <a:tc>
                  <a:txBody>
                    <a:bodyPr/>
                    <a:lstStyle/>
                    <a:p>
                      <a:r>
                        <a:rPr lang="ru-RU" sz="1700" b="0" i="1" dirty="0">
                          <a:solidFill>
                            <a:srgbClr val="7030A0"/>
                          </a:solidFill>
                        </a:rPr>
                        <a:t>Начинаются наши сказки,</a:t>
                      </a:r>
                      <a:br>
                        <a:rPr lang="ru-RU" sz="1700" b="0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700" b="0" i="1" dirty="0">
                          <a:solidFill>
                            <a:srgbClr val="7030A0"/>
                          </a:solidFill>
                        </a:rPr>
                        <a:t>Заплетаются наши сказки.</a:t>
                      </a:r>
                      <a:br>
                        <a:rPr lang="ru-RU" sz="1700" b="0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700" b="0" i="1" dirty="0">
                          <a:solidFill>
                            <a:srgbClr val="7030A0"/>
                          </a:solidFill>
                        </a:rPr>
                        <a:t>На море-</a:t>
                      </a:r>
                      <a:r>
                        <a:rPr lang="ru-RU" sz="1700" b="0" i="1" dirty="0" err="1">
                          <a:solidFill>
                            <a:srgbClr val="7030A0"/>
                          </a:solidFill>
                        </a:rPr>
                        <a:t>окияне</a:t>
                      </a:r>
                      <a:r>
                        <a:rPr lang="ru-RU" sz="1700" b="0" i="1" dirty="0">
                          <a:solidFill>
                            <a:srgbClr val="7030A0"/>
                          </a:solidFill>
                        </a:rPr>
                        <a:t>,</a:t>
                      </a:r>
                      <a:br>
                        <a:rPr lang="ru-RU" sz="1700" b="0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700" b="0" i="1" dirty="0">
                          <a:solidFill>
                            <a:srgbClr val="7030A0"/>
                          </a:solidFill>
                        </a:rPr>
                        <a:t>На </a:t>
                      </a:r>
                      <a:r>
                        <a:rPr lang="ru-RU" sz="1700" b="0" i="1" dirty="0" err="1">
                          <a:solidFill>
                            <a:srgbClr val="7030A0"/>
                          </a:solidFill>
                        </a:rPr>
                        <a:t>остраве</a:t>
                      </a:r>
                      <a:r>
                        <a:rPr lang="ru-RU" sz="1700" b="0" i="1" dirty="0">
                          <a:solidFill>
                            <a:srgbClr val="7030A0"/>
                          </a:solidFill>
                        </a:rPr>
                        <a:t> Буяне.</a:t>
                      </a:r>
                      <a:br>
                        <a:rPr lang="ru-RU" sz="1700" b="0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700" b="0" i="1" dirty="0">
                          <a:solidFill>
                            <a:srgbClr val="7030A0"/>
                          </a:solidFill>
                        </a:rPr>
                        <a:t>Там березонька шумит,</a:t>
                      </a:r>
                      <a:br>
                        <a:rPr lang="ru-RU" sz="1700" b="0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700" b="0" i="1" dirty="0">
                          <a:solidFill>
                            <a:srgbClr val="7030A0"/>
                          </a:solidFill>
                        </a:rPr>
                        <a:t>Под ней колыбель стоит,</a:t>
                      </a:r>
                      <a:br>
                        <a:rPr lang="ru-RU" sz="1700" b="0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700" b="0" i="1" dirty="0">
                          <a:solidFill>
                            <a:srgbClr val="7030A0"/>
                          </a:solidFill>
                        </a:rPr>
                        <a:t>В колыбели зайка крепко спит.</a:t>
                      </a:r>
                      <a:br>
                        <a:rPr lang="ru-RU" sz="1700" b="0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700" b="0" i="1" dirty="0">
                          <a:solidFill>
                            <a:srgbClr val="7030A0"/>
                          </a:solidFill>
                        </a:rPr>
                        <a:t>Как у нашего зайки</a:t>
                      </a:r>
                      <a:br>
                        <a:rPr lang="ru-RU" sz="1700" b="0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700" b="0" i="1" dirty="0">
                          <a:solidFill>
                            <a:srgbClr val="7030A0"/>
                          </a:solidFill>
                        </a:rPr>
                        <a:t>Одеяльце шелково,</a:t>
                      </a:r>
                      <a:br>
                        <a:rPr lang="ru-RU" sz="1700" b="0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700" b="0" i="1" dirty="0" err="1">
                          <a:solidFill>
                            <a:srgbClr val="7030A0"/>
                          </a:solidFill>
                        </a:rPr>
                        <a:t>Перинушка</a:t>
                      </a:r>
                      <a:r>
                        <a:rPr lang="ru-RU" sz="1700" b="0" i="1" dirty="0">
                          <a:solidFill>
                            <a:srgbClr val="7030A0"/>
                          </a:solidFill>
                        </a:rPr>
                        <a:t> пухова,</a:t>
                      </a:r>
                      <a:br>
                        <a:rPr lang="ru-RU" sz="1700" b="0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700" b="0" i="1" dirty="0">
                          <a:solidFill>
                            <a:srgbClr val="7030A0"/>
                          </a:solidFill>
                        </a:rPr>
                        <a:t>Подушечка в головах.</a:t>
                      </a:r>
                      <a:br>
                        <a:rPr lang="ru-RU" sz="1700" b="0" i="1" dirty="0">
                          <a:solidFill>
                            <a:srgbClr val="7030A0"/>
                          </a:solidFill>
                        </a:rPr>
                      </a:br>
                      <a:endParaRPr lang="ru-RU" sz="1700" b="0" i="1" dirty="0">
                        <a:solidFill>
                          <a:srgbClr val="7030A0"/>
                        </a:solidFill>
                      </a:endParaRPr>
                    </a:p>
                  </a:txBody>
                  <a:tcPr marL="87031" marR="87031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7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L="87031" marR="87031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i="1" dirty="0">
                          <a:solidFill>
                            <a:srgbClr val="7030A0"/>
                          </a:solidFill>
                        </a:rPr>
                        <a:t>Рядом бабушка сидит,</a:t>
                      </a:r>
                      <a:br>
                        <a:rPr lang="ru-RU" sz="1700" b="0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700" b="0" i="1" dirty="0">
                          <a:solidFill>
                            <a:srgbClr val="7030A0"/>
                          </a:solidFill>
                        </a:rPr>
                        <a:t>Зайке сказки говорит.</a:t>
                      </a:r>
                      <a:br>
                        <a:rPr lang="ru-RU" sz="1700" b="0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700" b="0" i="1" dirty="0">
                          <a:solidFill>
                            <a:srgbClr val="7030A0"/>
                          </a:solidFill>
                        </a:rPr>
                        <a:t>Сказки старинные,</a:t>
                      </a:r>
                      <a:br>
                        <a:rPr lang="ru-RU" sz="1700" b="0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700" b="0" i="1" dirty="0">
                          <a:solidFill>
                            <a:srgbClr val="7030A0"/>
                          </a:solidFill>
                        </a:rPr>
                        <a:t>Не короткие, не длинные,</a:t>
                      </a:r>
                      <a:br>
                        <a:rPr lang="ru-RU" sz="1700" b="0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700" b="0" i="1" dirty="0">
                          <a:solidFill>
                            <a:srgbClr val="7030A0"/>
                          </a:solidFill>
                        </a:rPr>
                        <a:t>Про дуб высокий,</a:t>
                      </a:r>
                      <a:br>
                        <a:rPr lang="ru-RU" sz="1700" b="0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700" b="0" i="1" dirty="0">
                          <a:solidFill>
                            <a:srgbClr val="7030A0"/>
                          </a:solidFill>
                        </a:rPr>
                        <a:t>Про колодец глубокий,</a:t>
                      </a:r>
                      <a:br>
                        <a:rPr lang="ru-RU" sz="1700" b="0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700" b="0" i="1" dirty="0">
                          <a:solidFill>
                            <a:srgbClr val="7030A0"/>
                          </a:solidFill>
                        </a:rPr>
                        <a:t>Про лису, про быка,</a:t>
                      </a:r>
                      <a:br>
                        <a:rPr lang="ru-RU" sz="1700" b="0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700" b="0" i="1" dirty="0">
                          <a:solidFill>
                            <a:srgbClr val="7030A0"/>
                          </a:solidFill>
                        </a:rPr>
                        <a:t>Про кота и петуха,</a:t>
                      </a:r>
                      <a:br>
                        <a:rPr lang="ru-RU" sz="1700" b="0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700" b="0" i="1" dirty="0">
                          <a:solidFill>
                            <a:srgbClr val="7030A0"/>
                          </a:solidFill>
                        </a:rPr>
                        <a:t>Про гусей-лебедей,</a:t>
                      </a:r>
                      <a:br>
                        <a:rPr lang="ru-RU" sz="1700" b="0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700" b="0" i="1" dirty="0">
                          <a:solidFill>
                            <a:srgbClr val="7030A0"/>
                          </a:solidFill>
                        </a:rPr>
                        <a:t>Про смышленых зверей.</a:t>
                      </a:r>
                      <a:br>
                        <a:rPr lang="ru-RU" sz="1700" b="0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700" b="0" i="1" dirty="0">
                          <a:solidFill>
                            <a:srgbClr val="7030A0"/>
                          </a:solidFill>
                        </a:rPr>
                        <a:t>Это присказка, а сказка? –</a:t>
                      </a:r>
                      <a:br>
                        <a:rPr lang="ru-RU" sz="1700" b="0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1700" b="0" i="1" dirty="0">
                          <a:solidFill>
                            <a:srgbClr val="7030A0"/>
                          </a:solidFill>
                        </a:rPr>
                        <a:t>Сказка будет впереди!</a:t>
                      </a:r>
                    </a:p>
                  </a:txBody>
                  <a:tcPr marL="87031" marR="87031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8799"/>
            <a:ext cx="2087612" cy="29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9EB"/>
              </a:clrFrom>
              <a:clrTo>
                <a:srgbClr val="FFF9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8" y="4868863"/>
            <a:ext cx="26289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3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11300" y="2492375"/>
            <a:ext cx="6121400" cy="2449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Пришёл солдат с походу на квартиру и говорит хозяйке:</a:t>
            </a:r>
            <a:br>
              <a:rPr lang="ru-RU" alt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 Здравствуй, божья старушка! Дай-ка мне чего-нибудь поесть.</a:t>
            </a:r>
            <a:br>
              <a:rPr lang="ru-RU" alt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3050" y="2492375"/>
            <a:ext cx="6121400" cy="2449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Русская народная сказка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«Каша из топора»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44638" y="2492375"/>
            <a:ext cx="6119812" cy="244951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/>
          </a:p>
        </p:txBody>
      </p:sp>
      <p:sp>
        <p:nvSpPr>
          <p:cNvPr id="11269" name="Прямоугольник 1"/>
          <p:cNvSpPr>
            <a:spLocks noChangeArrowheads="1"/>
          </p:cNvSpPr>
          <p:nvPr/>
        </p:nvSpPr>
        <p:spPr bwMode="auto">
          <a:xfrm>
            <a:off x="1835150" y="5445125"/>
            <a:ext cx="5154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  <a:latin typeface="Constantia" pitchFamily="18" charset="0"/>
              </a:rPr>
              <a:t>Кликни по карточке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  <a:latin typeface="Constantia" pitchFamily="18" charset="0"/>
              </a:rPr>
              <a:t>и увидишь правильный ответ</a:t>
            </a:r>
            <a:endParaRPr lang="ru-RU" altLang="ru-RU" sz="240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11270" name="Прямоугольник 1"/>
          <p:cNvSpPr>
            <a:spLocks noChangeArrowheads="1"/>
          </p:cNvSpPr>
          <p:nvPr/>
        </p:nvSpPr>
        <p:spPr bwMode="auto">
          <a:xfrm>
            <a:off x="3275013" y="476250"/>
            <a:ext cx="26574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4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Угадай-ка</a:t>
            </a:r>
            <a:endParaRPr lang="ru-RU" altLang="ru-RU" sz="4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28738"/>
            <a:ext cx="66976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6066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11300" y="2492375"/>
            <a:ext cx="6121400" cy="2449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«Ах, Иван-Царевич, что же ты наделал! Если бы ты ещё 3 дня подождал, я бы вечно твоя была. А теперь прощай, ищи меня за тридевять земель, в тридесятом царстве, в подсолнечном государстве у Кощея Бессмертного!» </a:t>
            </a:r>
            <a:endParaRPr lang="ru-RU" altLang="ru-RU" sz="24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11300" y="2492375"/>
            <a:ext cx="6121400" cy="2449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«Царевна-лягушка»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7963" y="2492375"/>
            <a:ext cx="6119812" cy="244951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/>
          </a:p>
        </p:txBody>
      </p:sp>
      <p:sp>
        <p:nvSpPr>
          <p:cNvPr id="12293" name="Прямоугольник 1"/>
          <p:cNvSpPr>
            <a:spLocks noChangeArrowheads="1"/>
          </p:cNvSpPr>
          <p:nvPr/>
        </p:nvSpPr>
        <p:spPr bwMode="auto">
          <a:xfrm>
            <a:off x="1835150" y="5445125"/>
            <a:ext cx="5154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  <a:latin typeface="Constantia" pitchFamily="18" charset="0"/>
              </a:rPr>
              <a:t>Кликни по карточке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  <a:latin typeface="Constantia" pitchFamily="18" charset="0"/>
              </a:rPr>
              <a:t>и увидишь правильный ответ</a:t>
            </a:r>
            <a:endParaRPr lang="ru-RU" altLang="ru-RU" sz="240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12294" name="Прямоугольник 1"/>
          <p:cNvSpPr>
            <a:spLocks noChangeArrowheads="1"/>
          </p:cNvSpPr>
          <p:nvPr/>
        </p:nvSpPr>
        <p:spPr bwMode="auto">
          <a:xfrm>
            <a:off x="3275013" y="476250"/>
            <a:ext cx="26574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4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Угадай-ка</a:t>
            </a:r>
            <a:endParaRPr lang="ru-RU" altLang="ru-RU" sz="4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28738"/>
            <a:ext cx="66976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0512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11300" y="2492375"/>
            <a:ext cx="6121400" cy="2449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Наступило время младшего брата идти стеречь. Пошёл Иван-Царевич стеречь отцов сад и даже присесть  боится, не то,  что прилечь. Половина ночи проходит, ему и чудится: в саду свет. </a:t>
            </a:r>
            <a:endParaRPr lang="ru-RU" altLang="ru-RU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11300" y="2492374"/>
            <a:ext cx="6121400" cy="24479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Русская народная сказка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«Иван-Царевич и Серый Волк».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03363" y="2493963"/>
            <a:ext cx="6119812" cy="244792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/>
          </a:p>
        </p:txBody>
      </p:sp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1835150" y="5445125"/>
            <a:ext cx="5154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  <a:latin typeface="Constantia" pitchFamily="18" charset="0"/>
              </a:rPr>
              <a:t>Кликни по карточке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  <a:latin typeface="Constantia" pitchFamily="18" charset="0"/>
              </a:rPr>
              <a:t>и увидишь правильный ответ</a:t>
            </a:r>
            <a:endParaRPr lang="ru-RU" altLang="ru-RU" sz="240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13318" name="Прямоугольник 1"/>
          <p:cNvSpPr>
            <a:spLocks noChangeArrowheads="1"/>
          </p:cNvSpPr>
          <p:nvPr/>
        </p:nvSpPr>
        <p:spPr bwMode="auto">
          <a:xfrm>
            <a:off x="3275013" y="476250"/>
            <a:ext cx="26574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4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Угадай-ка</a:t>
            </a:r>
            <a:endParaRPr lang="ru-RU" altLang="ru-RU" sz="4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28738"/>
            <a:ext cx="66976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3043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11300" y="2492375"/>
            <a:ext cx="6121400" cy="2449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некотором царстве, в некотором государстве жили-были старик и старуха, и было у них три сына. Младшего звали Иванушка. Жили они – не ленились, целый день трудились, пашню пахали да хлеба засевали.</a:t>
            </a:r>
            <a:endParaRPr lang="ru-RU" altLang="ru-RU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11300" y="2492374"/>
            <a:ext cx="6121400" cy="2449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600"/>
              </a:spcAft>
              <a:defRPr/>
            </a:pPr>
            <a:r>
              <a:rPr lang="ru-RU" alt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Русская народная сказка</a:t>
            </a:r>
          </a:p>
          <a:p>
            <a:pPr algn="ctr" eaLnBrk="1" hangingPunct="1">
              <a:lnSpc>
                <a:spcPct val="115000"/>
              </a:lnSpc>
              <a:spcAft>
                <a:spcPts val="600"/>
              </a:spcAft>
              <a:defRPr/>
            </a:pPr>
            <a:r>
              <a:rPr lang="ru-RU" alt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«Иван – крестьянский сын и Чудо-юдо»</a:t>
            </a:r>
            <a:endParaRPr lang="ru-RU" alt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11300" y="2514600"/>
            <a:ext cx="6119813" cy="244951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/>
          </a:p>
        </p:txBody>
      </p:sp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1835150" y="5445125"/>
            <a:ext cx="5154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  <a:latin typeface="Constantia" pitchFamily="18" charset="0"/>
              </a:rPr>
              <a:t>Кликни по карточке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  <a:latin typeface="Constantia" pitchFamily="18" charset="0"/>
              </a:rPr>
              <a:t>и увидишь правильный ответ</a:t>
            </a:r>
            <a:endParaRPr lang="ru-RU" altLang="ru-RU" sz="240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14342" name="Прямоугольник 1"/>
          <p:cNvSpPr>
            <a:spLocks noChangeArrowheads="1"/>
          </p:cNvSpPr>
          <p:nvPr/>
        </p:nvSpPr>
        <p:spPr bwMode="auto">
          <a:xfrm>
            <a:off x="3275013" y="476250"/>
            <a:ext cx="26574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4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Угадай-ка</a:t>
            </a:r>
            <a:endParaRPr lang="ru-RU" altLang="ru-RU" sz="4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28738"/>
            <a:ext cx="66976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015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11300" y="2492375"/>
            <a:ext cx="6121400" cy="2449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Говорят, царевна есть,</a:t>
            </a:r>
            <a:b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не можно глаз отвесть.</a:t>
            </a:r>
            <a:b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Днём свет божий затмевает,</a:t>
            </a:r>
            <a:b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Ночью землю освещает  – </a:t>
            </a:r>
            <a:b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Месяц под косой блестит,</a:t>
            </a:r>
            <a:b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во лбу звезда горит.</a:t>
            </a:r>
            <a:b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b="1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11300" y="2492375"/>
            <a:ext cx="6121400" cy="2449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2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А.С.Пушкин</a:t>
            </a: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«Сказка о царе </a:t>
            </a:r>
            <a:r>
              <a:rPr lang="ru-RU" sz="2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Салтане</a:t>
            </a: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14475" y="2492375"/>
            <a:ext cx="6119813" cy="244951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/>
          </a:p>
        </p:txBody>
      </p:sp>
      <p:sp>
        <p:nvSpPr>
          <p:cNvPr id="15365" name="Прямоугольник 1"/>
          <p:cNvSpPr>
            <a:spLocks noChangeArrowheads="1"/>
          </p:cNvSpPr>
          <p:nvPr/>
        </p:nvSpPr>
        <p:spPr bwMode="auto">
          <a:xfrm>
            <a:off x="1835150" y="5445125"/>
            <a:ext cx="5154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  <a:latin typeface="Constantia" pitchFamily="18" charset="0"/>
              </a:rPr>
              <a:t>Кликни по карточке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  <a:latin typeface="Constantia" pitchFamily="18" charset="0"/>
              </a:rPr>
              <a:t>и увидишь правильный ответ</a:t>
            </a:r>
            <a:endParaRPr lang="ru-RU" altLang="ru-RU" sz="240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15366" name="Прямоугольник 1"/>
          <p:cNvSpPr>
            <a:spLocks noChangeArrowheads="1"/>
          </p:cNvSpPr>
          <p:nvPr/>
        </p:nvSpPr>
        <p:spPr bwMode="auto">
          <a:xfrm>
            <a:off x="3275013" y="476250"/>
            <a:ext cx="26574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4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Угадай-ка</a:t>
            </a:r>
            <a:endParaRPr lang="ru-RU" altLang="ru-RU" sz="4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28738"/>
            <a:ext cx="66976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991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11300" y="2492375"/>
            <a:ext cx="6121400" cy="2449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Жили-были Лиса и Заяц. У Лисы была избенка ледяная, а у Зайчика – лубяная: пришла весна-красна – у лисицы избушка растаяла, а у зайчика стоит по-старому. </a:t>
            </a:r>
            <a:endParaRPr lang="ru-RU" alt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11300" y="2492375"/>
            <a:ext cx="6121400" cy="2449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i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Русская народная сказка </a:t>
            </a:r>
          </a:p>
          <a:p>
            <a:pPr algn="ctr" eaLnBrk="1" hangingPunct="1">
              <a:defRPr/>
            </a:pPr>
            <a:r>
              <a:rPr lang="ru-RU" altLang="ru-RU" sz="2800" b="1" i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«Лиса, заяц и петух»</a:t>
            </a:r>
            <a:endParaRPr lang="ru-RU" altLang="ru-RU" sz="2800" b="1" cap="all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08125" y="2492375"/>
            <a:ext cx="6119813" cy="244951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/>
          </a:p>
        </p:txBody>
      </p:sp>
      <p:sp>
        <p:nvSpPr>
          <p:cNvPr id="16389" name="Прямоугольник 1"/>
          <p:cNvSpPr>
            <a:spLocks noChangeArrowheads="1"/>
          </p:cNvSpPr>
          <p:nvPr/>
        </p:nvSpPr>
        <p:spPr bwMode="auto">
          <a:xfrm>
            <a:off x="1835150" y="5445125"/>
            <a:ext cx="5154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  <a:latin typeface="Constantia" pitchFamily="18" charset="0"/>
              </a:rPr>
              <a:t>Кликни по карточке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  <a:latin typeface="Constantia" pitchFamily="18" charset="0"/>
              </a:rPr>
              <a:t>и увидишь правильный ответ</a:t>
            </a:r>
            <a:endParaRPr lang="ru-RU" altLang="ru-RU" sz="240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16390" name="Прямоугольник 1"/>
          <p:cNvSpPr>
            <a:spLocks noChangeArrowheads="1"/>
          </p:cNvSpPr>
          <p:nvPr/>
        </p:nvSpPr>
        <p:spPr bwMode="auto">
          <a:xfrm>
            <a:off x="3275013" y="476250"/>
            <a:ext cx="26574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4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Угадай-ка</a:t>
            </a:r>
            <a:endParaRPr lang="ru-RU" altLang="ru-RU" sz="4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28738"/>
            <a:ext cx="66976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5289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11300" y="2492375"/>
            <a:ext cx="6121400" cy="2449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горами, за лесами,</a:t>
            </a:r>
            <a:br>
              <a:rPr lang="ru-RU" alt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широкими морями</a:t>
            </a:r>
            <a:br>
              <a:rPr lang="ru-RU" alt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Против неба – на земле</a:t>
            </a:r>
            <a:br>
              <a:rPr lang="ru-RU" alt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 старик в своем селе.</a:t>
            </a:r>
            <a:endParaRPr lang="ru-RU" altLang="ru-RU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83916" y="2468463"/>
            <a:ext cx="6121400" cy="24495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600"/>
              </a:spcAft>
              <a:defRPr/>
            </a:pPr>
            <a:r>
              <a:rPr lang="ru-RU" alt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  </a:t>
            </a:r>
            <a:r>
              <a:rPr lang="ru-RU" altLang="ru-RU" sz="28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П.П.Ершов</a:t>
            </a:r>
            <a:r>
              <a:rPr lang="ru-RU" alt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5000"/>
              </a:lnSpc>
              <a:spcAft>
                <a:spcPts val="600"/>
              </a:spcAft>
              <a:defRPr/>
            </a:pPr>
            <a:r>
              <a:rPr lang="ru-RU" alt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«Конек-горбунок».</a:t>
            </a:r>
            <a:endParaRPr lang="ru-RU" alt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7963" y="2466975"/>
            <a:ext cx="6121400" cy="24511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/>
          </a:p>
        </p:txBody>
      </p:sp>
      <p:sp>
        <p:nvSpPr>
          <p:cNvPr id="17413" name="Прямоугольник 1"/>
          <p:cNvSpPr>
            <a:spLocks noChangeArrowheads="1"/>
          </p:cNvSpPr>
          <p:nvPr/>
        </p:nvSpPr>
        <p:spPr bwMode="auto">
          <a:xfrm>
            <a:off x="1835150" y="5445125"/>
            <a:ext cx="5154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  <a:latin typeface="Constantia" pitchFamily="18" charset="0"/>
              </a:rPr>
              <a:t>Кликни по карточке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  <a:latin typeface="Constantia" pitchFamily="18" charset="0"/>
              </a:rPr>
              <a:t>и увидишь правильный ответ</a:t>
            </a:r>
            <a:endParaRPr lang="ru-RU" altLang="ru-RU" sz="240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17414" name="Прямоугольник 1"/>
          <p:cNvSpPr>
            <a:spLocks noChangeArrowheads="1"/>
          </p:cNvSpPr>
          <p:nvPr/>
        </p:nvSpPr>
        <p:spPr bwMode="auto">
          <a:xfrm>
            <a:off x="3275013" y="476250"/>
            <a:ext cx="26574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4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Угадай-ка</a:t>
            </a:r>
            <a:endParaRPr lang="ru-RU" altLang="ru-RU" sz="4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28738"/>
            <a:ext cx="66976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471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РЫЖИЙ КОТЕН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РЫЖИЙ КОТЕНОК</Template>
  <TotalTime>27</TotalTime>
  <Words>429</Words>
  <Application>Microsoft Office PowerPoint</Application>
  <PresentationFormat>Экран (4:3)</PresentationFormat>
  <Paragraphs>100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РЫЖИЙ КОТЕНОК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8</cp:revision>
  <dcterms:modified xsi:type="dcterms:W3CDTF">2014-05-16T11:29:51Z</dcterms:modified>
</cp:coreProperties>
</file>