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2" r:id="rId3"/>
    <p:sldId id="272" r:id="rId4"/>
    <p:sldId id="259" r:id="rId5"/>
    <p:sldId id="260" r:id="rId6"/>
    <p:sldId id="261" r:id="rId7"/>
    <p:sldId id="263" r:id="rId8"/>
    <p:sldId id="258" r:id="rId9"/>
    <p:sldId id="257" r:id="rId10"/>
    <p:sldId id="264" r:id="rId11"/>
    <p:sldId id="267" r:id="rId12"/>
    <p:sldId id="268" r:id="rId13"/>
    <p:sldId id="269" r:id="rId14"/>
    <p:sldId id="270" r:id="rId15"/>
    <p:sldId id="273" r:id="rId16"/>
    <p:sldId id="266" r:id="rId17"/>
    <p:sldId id="274" r:id="rId18"/>
    <p:sldId id="265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7B4A7EA-9BC3-4C23-B8E1-5A9B1CFB8E3C}" type="datetimeFigureOut">
              <a:rPr lang="ru-RU" smtClean="0"/>
              <a:pPr/>
              <a:t>01.03.2014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C26D1D-783B-4083-BB27-39C2A5B6B5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/>
              <a:t>Преемственность дошкольного и начального </a:t>
            </a:r>
            <a:br>
              <a:rPr lang="ru-RU" sz="4400" b="1" dirty="0"/>
            </a:br>
            <a:r>
              <a:rPr lang="ru-RU" sz="4400" b="1" dirty="0"/>
              <a:t>образования </a:t>
            </a:r>
            <a:br>
              <a:rPr lang="ru-RU" sz="4400" b="1" dirty="0"/>
            </a:br>
            <a:r>
              <a:rPr lang="ru-RU" sz="4400" b="1" dirty="0"/>
              <a:t>в рамках </a:t>
            </a:r>
            <a:br>
              <a:rPr lang="ru-RU" sz="4400" b="1" dirty="0"/>
            </a:br>
            <a:r>
              <a:rPr lang="ru-RU" sz="4400" b="1" dirty="0"/>
              <a:t>реализации </a:t>
            </a:r>
            <a:br>
              <a:rPr lang="ru-RU" sz="4400" b="1" dirty="0"/>
            </a:br>
            <a:r>
              <a:rPr lang="ru-RU" sz="4400" b="1" dirty="0"/>
              <a:t>федерального государственного стандарта начального общего </a:t>
            </a:r>
            <a:br>
              <a:rPr lang="ru-RU" sz="4400" b="1" dirty="0"/>
            </a:br>
            <a:r>
              <a:rPr lang="ru-RU" sz="4400" b="1" dirty="0"/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359433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136904" cy="4032448"/>
          </a:xfrm>
        </p:spPr>
        <p:txBody>
          <a:bodyPr/>
          <a:lstStyle/>
          <a:p>
            <a:pPr algn="l"/>
            <a:r>
              <a:rPr lang="ru-RU" dirty="0" smtClean="0"/>
              <a:t>* Ст. 17 п. 3 Закон «Об образовании» - преемственность образовательных программ</a:t>
            </a:r>
          </a:p>
          <a:p>
            <a:pPr algn="l"/>
            <a:r>
              <a:rPr lang="ru-RU" dirty="0" smtClean="0"/>
              <a:t>* Ст. 18 п. 3 Закон «Об образовании» - доступность дошкольного образования</a:t>
            </a:r>
          </a:p>
          <a:p>
            <a:pPr algn="l"/>
            <a:r>
              <a:rPr lang="ru-RU" dirty="0" smtClean="0"/>
              <a:t>* Письмо </a:t>
            </a:r>
            <a:r>
              <a:rPr lang="ru-RU" dirty="0"/>
              <a:t>М</a:t>
            </a:r>
            <a:r>
              <a:rPr lang="ru-RU" dirty="0" smtClean="0"/>
              <a:t>инистерства образования РФ от 25 марта 1994 года № - 35 – М «Об организации взаимодействия образовательных учреждений и обеспечении преемственности дошкольного и начального общего образования»</a:t>
            </a:r>
          </a:p>
          <a:p>
            <a:pPr algn="l"/>
            <a:r>
              <a:rPr lang="ru-RU" dirty="0" smtClean="0"/>
              <a:t>* В документе выделены следующие основания преемственности, которые обеспечивают общую (психологическую) готовность детей к освоению программы начальной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18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792088"/>
          </a:xfrm>
        </p:spPr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136904" cy="4176464"/>
          </a:xfrm>
        </p:spPr>
        <p:txBody>
          <a:bodyPr/>
          <a:lstStyle/>
          <a:p>
            <a:pPr algn="l"/>
            <a:r>
              <a:rPr lang="ru-RU" dirty="0" smtClean="0"/>
              <a:t>- Теоретический анализ </a:t>
            </a:r>
            <a:r>
              <a:rPr lang="ru-RU" dirty="0"/>
              <a:t>состояния проблемы в научно-методической литературе, материалов передового педагогического опыта по проблеме преемственности</a:t>
            </a:r>
          </a:p>
          <a:p>
            <a:pPr algn="l"/>
            <a:r>
              <a:rPr lang="ru-RU" dirty="0" smtClean="0"/>
              <a:t>- Оценка </a:t>
            </a:r>
            <a:r>
              <a:rPr lang="ru-RU" dirty="0"/>
              <a:t>собственных возможностей и ресурсов в решении </a:t>
            </a:r>
            <a:r>
              <a:rPr lang="ru-RU" dirty="0" smtClean="0"/>
              <a:t>проблемы</a:t>
            </a:r>
          </a:p>
          <a:p>
            <a:pPr algn="l"/>
            <a:r>
              <a:rPr lang="ru-RU" dirty="0" smtClean="0"/>
              <a:t>- </a:t>
            </a:r>
            <a:r>
              <a:rPr lang="ru-RU" dirty="0"/>
              <a:t>Изучение социума (запросы родителей</a:t>
            </a:r>
            <a:r>
              <a:rPr lang="ru-RU" dirty="0" smtClean="0"/>
              <a:t>)</a:t>
            </a:r>
            <a:endParaRPr lang="ru-RU" dirty="0"/>
          </a:p>
          <a:p>
            <a:pPr algn="l"/>
            <a:r>
              <a:rPr lang="ru-RU" dirty="0" smtClean="0"/>
              <a:t>- Определение </a:t>
            </a:r>
            <a:r>
              <a:rPr lang="ru-RU" dirty="0"/>
              <a:t>уровня готовности детей к школе</a:t>
            </a:r>
            <a:r>
              <a:rPr lang="ru-RU" dirty="0" smtClean="0"/>
              <a:t> </a:t>
            </a:r>
          </a:p>
          <a:p>
            <a:pPr algn="l"/>
            <a:r>
              <a:rPr lang="ru-RU" dirty="0" smtClean="0"/>
              <a:t>- Выявление </a:t>
            </a:r>
            <a:r>
              <a:rPr lang="ru-RU" dirty="0"/>
              <a:t>интересов потребностей, проблем в </a:t>
            </a:r>
            <a:r>
              <a:rPr lang="ru-RU" dirty="0" smtClean="0"/>
              <a:t>развитии, определение </a:t>
            </a:r>
            <a:r>
              <a:rPr lang="ru-RU" dirty="0"/>
              <a:t>группы </a:t>
            </a:r>
            <a:r>
              <a:rPr lang="ru-RU" dirty="0" smtClean="0"/>
              <a:t>риска.</a:t>
            </a:r>
          </a:p>
          <a:p>
            <a:pPr algn="l"/>
            <a:r>
              <a:rPr lang="ru-RU" dirty="0" smtClean="0"/>
              <a:t>- Оценка </a:t>
            </a:r>
            <a:r>
              <a:rPr lang="ru-RU" dirty="0"/>
              <a:t>возможностей уровня развития и качества знаний с использованием новых технологий психолого-педагогического обследования.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200841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992888" cy="403244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- Организация </a:t>
            </a:r>
            <a:r>
              <a:rPr lang="ru-RU" dirty="0"/>
              <a:t>работы психолого-педагогической службы и сопровождение </a:t>
            </a:r>
            <a:r>
              <a:rPr lang="ru-RU" dirty="0" smtClean="0"/>
              <a:t>детей</a:t>
            </a:r>
          </a:p>
          <a:p>
            <a:pPr algn="l"/>
            <a:r>
              <a:rPr lang="ru-RU" dirty="0" smtClean="0"/>
              <a:t>- Консультирование </a:t>
            </a:r>
            <a:r>
              <a:rPr lang="ru-RU" dirty="0"/>
              <a:t>родителей </a:t>
            </a:r>
          </a:p>
          <a:p>
            <a:pPr algn="l"/>
            <a:r>
              <a:rPr lang="ru-RU" dirty="0" smtClean="0"/>
              <a:t>-Использования </a:t>
            </a:r>
            <a:r>
              <a:rPr lang="ru-RU" dirty="0"/>
              <a:t>разных видов </a:t>
            </a:r>
            <a:r>
              <a:rPr lang="ru-RU" dirty="0" smtClean="0"/>
              <a:t>деятельности</a:t>
            </a:r>
            <a:endParaRPr lang="ru-RU" dirty="0"/>
          </a:p>
          <a:p>
            <a:pPr algn="l"/>
            <a:r>
              <a:rPr lang="ru-RU" dirty="0" smtClean="0"/>
              <a:t>- Повышение </a:t>
            </a:r>
            <a:r>
              <a:rPr lang="ru-RU" dirty="0"/>
              <a:t>квалификации работников в рамках </a:t>
            </a:r>
            <a:r>
              <a:rPr lang="ru-RU" dirty="0" smtClean="0"/>
              <a:t>преемственности</a:t>
            </a:r>
          </a:p>
          <a:p>
            <a:pPr algn="l"/>
            <a:r>
              <a:rPr lang="ru-RU" dirty="0" smtClean="0"/>
              <a:t>- Организация </a:t>
            </a:r>
            <a:r>
              <a:rPr lang="ru-RU" dirty="0"/>
              <a:t>работы </a:t>
            </a:r>
            <a:r>
              <a:rPr lang="ru-RU" dirty="0" smtClean="0"/>
              <a:t>детского сада и школы, </a:t>
            </a:r>
            <a:r>
              <a:rPr lang="ru-RU" dirty="0"/>
              <a:t>творческие </a:t>
            </a:r>
            <a:r>
              <a:rPr lang="ru-RU" dirty="0" smtClean="0"/>
              <a:t>встречи</a:t>
            </a:r>
          </a:p>
          <a:p>
            <a:pPr marL="342900" indent="-342900" algn="l">
              <a:buFontTx/>
              <a:buChar char="-"/>
            </a:pPr>
            <a:r>
              <a:rPr lang="ru-RU" dirty="0" smtClean="0"/>
              <a:t>Обеспечение </a:t>
            </a:r>
            <a:r>
              <a:rPr lang="ru-RU" dirty="0"/>
              <a:t>пропаганды педагогических знаний и результатов работы через наглядную информацию, творческие отчеты пред </a:t>
            </a:r>
            <a:r>
              <a:rPr lang="ru-RU" dirty="0" smtClean="0"/>
              <a:t>родителями </a:t>
            </a:r>
          </a:p>
          <a:p>
            <a:pPr algn="l"/>
            <a:r>
              <a:rPr lang="ru-RU" dirty="0" smtClean="0"/>
              <a:t>- Анализ деятельности педагога и ребёнка с применением здоровье сберегающих технологий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152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III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208912" cy="3960440"/>
          </a:xfrm>
        </p:spPr>
        <p:txBody>
          <a:bodyPr/>
          <a:lstStyle/>
          <a:p>
            <a:pPr algn="l"/>
            <a:r>
              <a:rPr lang="ru-RU" dirty="0" smtClean="0"/>
              <a:t>- Обработка </a:t>
            </a:r>
            <a:r>
              <a:rPr lang="ru-RU" dirty="0"/>
              <a:t>информационно-аналитических материалов по сравнению двух </a:t>
            </a:r>
            <a:r>
              <a:rPr lang="ru-RU" dirty="0" smtClean="0"/>
              <a:t>этапов</a:t>
            </a:r>
            <a:endParaRPr lang="ru-RU" dirty="0"/>
          </a:p>
          <a:p>
            <a:pPr algn="l"/>
            <a:r>
              <a:rPr lang="ru-RU" dirty="0" smtClean="0"/>
              <a:t>- Определение </a:t>
            </a:r>
            <a:r>
              <a:rPr lang="ru-RU" dirty="0"/>
              <a:t>уровня и качества знаний детей в </a:t>
            </a:r>
            <a:r>
              <a:rPr lang="ru-RU" dirty="0" smtClean="0"/>
              <a:t>динамике</a:t>
            </a:r>
          </a:p>
          <a:p>
            <a:pPr algn="l"/>
            <a:r>
              <a:rPr lang="ru-RU" dirty="0" smtClean="0"/>
              <a:t>- Интеграция </a:t>
            </a:r>
            <a:r>
              <a:rPr lang="ru-RU" dirty="0"/>
              <a:t>образовательных </a:t>
            </a:r>
            <a:r>
              <a:rPr lang="ru-RU" dirty="0" smtClean="0"/>
              <a:t>областей, </a:t>
            </a:r>
            <a:r>
              <a:rPr lang="ru-RU" dirty="0"/>
              <a:t> </a:t>
            </a:r>
            <a:r>
              <a:rPr lang="ru-RU" dirty="0" smtClean="0"/>
              <a:t>собеседование</a:t>
            </a:r>
            <a:r>
              <a:rPr lang="ru-RU" dirty="0"/>
              <a:t>, изучение </a:t>
            </a:r>
            <a:r>
              <a:rPr lang="ru-RU" dirty="0" smtClean="0"/>
              <a:t>материалов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опыта </a:t>
            </a:r>
            <a:r>
              <a:rPr lang="ru-RU" dirty="0" smtClean="0"/>
              <a:t>работы,  определение </a:t>
            </a:r>
            <a:r>
              <a:rPr lang="ru-RU" dirty="0"/>
              <a:t>качества </a:t>
            </a:r>
            <a:r>
              <a:rPr lang="ru-RU" dirty="0" smtClean="0"/>
              <a:t>и результативности</a:t>
            </a:r>
          </a:p>
          <a:p>
            <a:pPr algn="l"/>
            <a:r>
              <a:rPr lang="ru-RU" dirty="0" smtClean="0"/>
              <a:t>- Обработка </a:t>
            </a:r>
            <a:r>
              <a:rPr lang="ru-RU" dirty="0"/>
              <a:t>результатов по усвоению </a:t>
            </a:r>
            <a:r>
              <a:rPr lang="ru-RU" dirty="0" smtClean="0"/>
              <a:t>программы </a:t>
            </a:r>
          </a:p>
          <a:p>
            <a:pPr algn="l"/>
            <a:r>
              <a:rPr lang="ru-RU" dirty="0" smtClean="0"/>
              <a:t>- Анализ </a:t>
            </a:r>
            <a:r>
              <a:rPr lang="ru-RU" dirty="0"/>
              <a:t>взаимодействия с семьей по достижению поставленной </a:t>
            </a:r>
            <a:r>
              <a:rPr lang="ru-RU" dirty="0" smtClean="0"/>
              <a:t>цели, </a:t>
            </a:r>
          </a:p>
          <a:p>
            <a:pPr algn="l"/>
            <a:r>
              <a:rPr lang="ru-RU" dirty="0" smtClean="0"/>
              <a:t>- Обобщение </a:t>
            </a:r>
            <a:r>
              <a:rPr lang="ru-RU" dirty="0"/>
              <a:t>опыта работы, внедрение и распространение в дошкольные учреждения </a:t>
            </a:r>
          </a:p>
        </p:txBody>
      </p:sp>
    </p:spTree>
    <p:extLst>
      <p:ext uri="{BB962C8B-B14F-4D97-AF65-F5344CB8AC3E}">
        <p14:creationId xmlns:p14="http://schemas.microsoft.com/office/powerpoint/2010/main" val="19245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136904" cy="424847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1 Встреча учителей начального звена и воспитателей подготовительных к школе групп</a:t>
            </a:r>
          </a:p>
          <a:p>
            <a:pPr algn="l"/>
            <a:r>
              <a:rPr lang="ru-RU" dirty="0" smtClean="0"/>
              <a:t>2 Диагностика, определяющая готовность детей к обучению к школе</a:t>
            </a:r>
          </a:p>
          <a:p>
            <a:pPr algn="l"/>
            <a:r>
              <a:rPr lang="ru-RU" dirty="0" smtClean="0"/>
              <a:t>3 совместные психолого – педагогические тренинги учителей и воспитателей</a:t>
            </a:r>
          </a:p>
          <a:p>
            <a:pPr algn="l"/>
            <a:r>
              <a:rPr lang="ru-RU" dirty="0"/>
              <a:t>4</a:t>
            </a:r>
            <a:r>
              <a:rPr lang="ru-RU" dirty="0" smtClean="0"/>
              <a:t> Совместный педсовет «Адаптация первоклассников»</a:t>
            </a:r>
          </a:p>
          <a:p>
            <a:pPr algn="l"/>
            <a:r>
              <a:rPr lang="ru-RU" dirty="0"/>
              <a:t>5</a:t>
            </a:r>
            <a:r>
              <a:rPr lang="ru-RU" dirty="0" smtClean="0"/>
              <a:t> </a:t>
            </a:r>
            <a:r>
              <a:rPr lang="ru-RU" dirty="0" err="1" smtClean="0"/>
              <a:t>Взаимопосещение</a:t>
            </a:r>
            <a:r>
              <a:rPr lang="ru-RU" dirty="0" smtClean="0"/>
              <a:t> учителей и воспитателей</a:t>
            </a:r>
          </a:p>
          <a:p>
            <a:pPr algn="l"/>
            <a:r>
              <a:rPr lang="ru-RU" dirty="0"/>
              <a:t>6</a:t>
            </a:r>
            <a:r>
              <a:rPr lang="ru-RU" dirty="0" smtClean="0"/>
              <a:t> Совместное проведение праздников и родительских собраний</a:t>
            </a:r>
          </a:p>
          <a:p>
            <a:pPr algn="l"/>
            <a:r>
              <a:rPr lang="ru-RU" dirty="0"/>
              <a:t>7</a:t>
            </a:r>
            <a:r>
              <a:rPr lang="ru-RU" dirty="0" smtClean="0"/>
              <a:t> Мастер-класс для учителей «Всестороннее развитие ребёнка в игровой деятельности»</a:t>
            </a:r>
          </a:p>
          <a:p>
            <a:pPr algn="l"/>
            <a:r>
              <a:rPr lang="ru-RU" dirty="0"/>
              <a:t>8</a:t>
            </a:r>
            <a:r>
              <a:rPr lang="ru-RU" dirty="0" smtClean="0"/>
              <a:t> Семинар – практикум «Использование здоровье сберегающих технологий»</a:t>
            </a:r>
          </a:p>
          <a:p>
            <a:pPr algn="l"/>
            <a:r>
              <a:rPr lang="ru-RU" dirty="0"/>
              <a:t>9</a:t>
            </a:r>
            <a:r>
              <a:rPr lang="ru-RU" dirty="0" smtClean="0"/>
              <a:t> Экскурсии дошкольников в помещения школы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532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8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Готовность к школе</a:t>
            </a:r>
            <a:endParaRPr lang="ru-RU" dirty="0"/>
          </a:p>
        </p:txBody>
      </p:sp>
      <p:pic>
        <p:nvPicPr>
          <p:cNvPr id="1026" name="Picture 2" descr="D:\Рабочий стол\Изображение 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07259"/>
            <a:ext cx="5760640" cy="592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817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08112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Ожидаемые результаты. Портрет выпускника детского сада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700808"/>
            <a:ext cx="8064896" cy="3400401"/>
          </a:xfrm>
        </p:spPr>
        <p:txBody>
          <a:bodyPr/>
          <a:lstStyle/>
          <a:p>
            <a:pPr algn="l"/>
            <a:r>
              <a:rPr lang="ru-RU" dirty="0" smtClean="0"/>
              <a:t>                                                       деятельный и активный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                                креативный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                                 любознательный</a:t>
            </a:r>
          </a:p>
          <a:p>
            <a:pPr algn="l"/>
            <a:r>
              <a:rPr lang="ru-RU" dirty="0"/>
              <a:t>	</a:t>
            </a:r>
            <a:r>
              <a:rPr lang="ru-RU" dirty="0" smtClean="0"/>
              <a:t>		       инициативный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                                  открытый внешнему миру, </a:t>
            </a:r>
          </a:p>
          <a:p>
            <a:pPr algn="l"/>
            <a:r>
              <a:rPr lang="ru-RU" dirty="0"/>
              <a:t> </a:t>
            </a:r>
            <a:r>
              <a:rPr lang="ru-RU" dirty="0" smtClean="0"/>
              <a:t>                                                         доброжелательный и отзывчивый</a:t>
            </a:r>
          </a:p>
          <a:p>
            <a:pPr algn="l"/>
            <a:r>
              <a:rPr lang="ru-RU" dirty="0"/>
              <a:t>п</a:t>
            </a:r>
            <a:r>
              <a:rPr lang="ru-RU" dirty="0" smtClean="0"/>
              <a:t>оложительное отношение к себе, уверенность в своих силах</a:t>
            </a:r>
          </a:p>
          <a:p>
            <a:pPr algn="l"/>
            <a:r>
              <a:rPr lang="ru-RU" dirty="0"/>
              <a:t>ч</a:t>
            </a:r>
            <a:r>
              <a:rPr lang="ru-RU" dirty="0" smtClean="0"/>
              <a:t>увство собственного достоинства</a:t>
            </a:r>
            <a:endParaRPr lang="ru-RU" dirty="0"/>
          </a:p>
        </p:txBody>
      </p:sp>
      <p:pic>
        <p:nvPicPr>
          <p:cNvPr id="1026" name="Picture 2" descr="D:\Рабочий стол\Папки\Фото\Детский Сад\2010-11-13\100_31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2880320" cy="216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99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Какого ученика хотят видеть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24936" cy="4248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323528" y="1612808"/>
            <a:ext cx="3456384" cy="273630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Интеллектуально развитого</a:t>
            </a:r>
            <a:endParaRPr lang="ru-RU" b="1" i="1" dirty="0"/>
          </a:p>
        </p:txBody>
      </p:sp>
      <p:sp>
        <p:nvSpPr>
          <p:cNvPr id="5" name="Выноска-облако 4"/>
          <p:cNvSpPr/>
          <p:nvPr/>
        </p:nvSpPr>
        <p:spPr>
          <a:xfrm>
            <a:off x="4283968" y="1612808"/>
            <a:ext cx="3456384" cy="273630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Развита мотивационная сторона</a:t>
            </a:r>
            <a:endParaRPr lang="ru-RU" b="1" i="1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2195736" y="3212976"/>
            <a:ext cx="3456384" cy="273630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Работоспособного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01235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Прогнозируемый результат: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44644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* Развитие </a:t>
            </a:r>
            <a:r>
              <a:rPr lang="ru-RU" dirty="0"/>
              <a:t>любознательности у дошкольников как ос­новы познавательной активности будущего </a:t>
            </a:r>
            <a:r>
              <a:rPr lang="ru-RU" dirty="0" smtClean="0"/>
              <a:t>ученика.</a:t>
            </a:r>
          </a:p>
          <a:p>
            <a:r>
              <a:rPr lang="ru-RU" dirty="0" smtClean="0"/>
              <a:t>* </a:t>
            </a:r>
            <a:r>
              <a:rPr lang="ru-RU" dirty="0" smtClean="0"/>
              <a:t>Развитие </a:t>
            </a:r>
            <a:r>
              <a:rPr lang="ru-RU" dirty="0"/>
              <a:t>способностей ребенка как способов само­стоятельного решения творческих (умственных, худо­жественных) и других задач, как средств, позволяю­щих быть успешным в разных видах деятельности, в том числе учебной.</a:t>
            </a:r>
          </a:p>
          <a:p>
            <a:r>
              <a:rPr lang="ru-RU" dirty="0" smtClean="0"/>
              <a:t>* </a:t>
            </a:r>
            <a:r>
              <a:rPr lang="ru-RU" dirty="0" smtClean="0"/>
              <a:t>Формирование </a:t>
            </a:r>
            <a:r>
              <a:rPr lang="ru-RU" dirty="0" smtClean="0"/>
              <a:t>способностей </a:t>
            </a:r>
            <a:r>
              <a:rPr lang="ru-RU" dirty="0"/>
              <a:t>ребенка перед вхождением в школьную жизнь к пространственно­му моделированию; использованию планов, схем, знаков, символов, предметов-заместителей.</a:t>
            </a:r>
          </a:p>
          <a:p>
            <a:r>
              <a:rPr lang="ru-RU" dirty="0" smtClean="0"/>
              <a:t>* Формирование у старших дошкольников и первоклассников творческого воображения как направления интеллектуального и личностного развития ребёнка через игру. </a:t>
            </a:r>
          </a:p>
          <a:p>
            <a:r>
              <a:rPr lang="ru-RU" dirty="0" smtClean="0"/>
              <a:t>* </a:t>
            </a:r>
            <a:r>
              <a:rPr lang="ru-RU" dirty="0" smtClean="0"/>
              <a:t>Сформировать </a:t>
            </a:r>
            <a:r>
              <a:rPr lang="ru-RU" dirty="0"/>
              <a:t>у старших дошкольников и первоклассников </a:t>
            </a:r>
            <a:r>
              <a:rPr lang="ru-RU" dirty="0" smtClean="0"/>
              <a:t>коммуникативные навыки </a:t>
            </a:r>
            <a:r>
              <a:rPr lang="ru-RU" dirty="0"/>
              <a:t>(умение общаться с взрослыми и сверстниками) как необхо­димого условия успешности учебной </a:t>
            </a:r>
            <a:r>
              <a:rPr lang="ru-RU" dirty="0" smtClean="0"/>
              <a:t>деятельности.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877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dirty="0"/>
              <a:t>Р</a:t>
            </a:r>
            <a:r>
              <a:rPr lang="ru-RU" dirty="0" smtClean="0"/>
              <a:t>иски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412776"/>
            <a:ext cx="7016824" cy="3816424"/>
          </a:xfrm>
        </p:spPr>
        <p:txBody>
          <a:bodyPr/>
          <a:lstStyle/>
          <a:p>
            <a:pPr algn="l"/>
            <a:r>
              <a:rPr lang="ru-RU" dirty="0" smtClean="0"/>
              <a:t>* Занятость родителей</a:t>
            </a:r>
          </a:p>
          <a:p>
            <a:pPr algn="l"/>
            <a:r>
              <a:rPr lang="ru-RU" dirty="0" smtClean="0"/>
              <a:t>* Низкая заинтересованность родителей о целях школьного и дошкольного образования</a:t>
            </a:r>
          </a:p>
          <a:p>
            <a:pPr algn="l"/>
            <a:r>
              <a:rPr lang="ru-RU" dirty="0" smtClean="0"/>
              <a:t>* Непонимание важности в сотрудничестве воспитателей и учителей</a:t>
            </a:r>
          </a:p>
          <a:p>
            <a:pPr algn="l"/>
            <a:r>
              <a:rPr lang="ru-RU" dirty="0" smtClean="0"/>
              <a:t>* Недостаток профессиональных знаний по анализу своей деятельности</a:t>
            </a:r>
          </a:p>
          <a:p>
            <a:pPr algn="l"/>
            <a:r>
              <a:rPr lang="ru-RU" dirty="0" smtClean="0"/>
              <a:t>* Ситуативная и личностная тревожность воспитателей и учителей</a:t>
            </a:r>
          </a:p>
          <a:p>
            <a:pPr algn="l"/>
            <a:r>
              <a:rPr lang="ru-RU" dirty="0" smtClean="0"/>
              <a:t>* Эмоциональное насыщение педагогических мероприятий</a:t>
            </a:r>
          </a:p>
          <a:p>
            <a:pPr algn="l"/>
            <a:r>
              <a:rPr lang="ru-RU" dirty="0" smtClean="0"/>
              <a:t>* Психологическая несовместимость педагога с ребёнком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44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704856" cy="3544417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Поступление ребёнка в школу всё чаще называют не иначе, как «психотравмирующей» ситуацией, </a:t>
            </a:r>
            <a:r>
              <a:rPr lang="ru-RU" sz="2800" dirty="0"/>
              <a:t>причем как для самого ребенка, так и для его семьи. </a:t>
            </a:r>
            <a:r>
              <a:rPr lang="ru-RU" sz="2800" dirty="0" smtClean="0"/>
              <a:t>Грамотный </a:t>
            </a:r>
            <a:r>
              <a:rPr lang="ru-RU" sz="2800" dirty="0"/>
              <a:t>подход к этой ситуации поможет не только детям, но и их родителям. Ведь именно родители, не до конца понимающие суть проблемы, зачастую вносят отрицательные ноты.</a:t>
            </a:r>
          </a:p>
        </p:txBody>
      </p:sp>
    </p:spTree>
    <p:extLst>
      <p:ext uri="{BB962C8B-B14F-4D97-AF65-F5344CB8AC3E}">
        <p14:creationId xmlns:p14="http://schemas.microsoft.com/office/powerpoint/2010/main" val="24705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66843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«...проблема состоит в ориентации содержания образовательных программ дошкольного образования преимущественно на умственное (интеллектуальное) развитие детей, что зачастую оставляет за рамками интересов педагогов физическое и социально-личностное развитие ребенка. Это также обусловливает неадекватную возрастным возможностям детей учебную нагрузку, что, в свою очередь, наносит серьезный ущерб как их личностному развитию, так и состоянию здоровья. </a:t>
            </a:r>
            <a:br>
              <a:rPr lang="ru-RU" sz="2800" dirty="0"/>
            </a:br>
            <a:r>
              <a:rPr lang="ru-RU" sz="2800" dirty="0"/>
              <a:t>Письмо Минобразования России № 65/23-16 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300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280920" cy="3384376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Главной мыслью проекта является сбережение здоровья будущего первоклассника. Здоровья не только физического психологического. Нужно понимать простой принцип – всему своё время. Основный вид деятельности дошкольника – игра. Именно игра помогает сформировать качества будущего первоклассника: запоминание, концентрация внимания, усидчивость.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37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64807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Гипотеза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9064" y="2071678"/>
            <a:ext cx="8424936" cy="324036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Если при создании и реализации проекта будут задействованы заинтересованные и неравнодушные участники, то можно снизить риск адаптации перехода ребёнка от дошкольного детства в школу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412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08012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2968353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реализовать единую линию развития ребенка на этапах дошкольного и начального школьного детства, придав педагогическому процессу целостный </a:t>
            </a:r>
            <a:r>
              <a:rPr lang="ru-RU" sz="2800" dirty="0" smtClean="0"/>
              <a:t>последовательный и </a:t>
            </a:r>
            <a:r>
              <a:rPr lang="ru-RU" sz="2800" dirty="0"/>
              <a:t>перспективный </a:t>
            </a:r>
            <a:r>
              <a:rPr lang="ru-RU" sz="2800" dirty="0" smtClean="0"/>
              <a:t>характер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9563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992888" cy="3472409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* Повышение профессиональной компетентности педагогов</a:t>
            </a:r>
          </a:p>
          <a:p>
            <a:pPr algn="l"/>
            <a:r>
              <a:rPr lang="ru-RU" sz="2400" dirty="0" smtClean="0"/>
              <a:t>* Обновление нормативно-правовой базы в соответствии с ФГОС</a:t>
            </a:r>
          </a:p>
          <a:p>
            <a:pPr algn="l"/>
            <a:r>
              <a:rPr lang="ru-RU" sz="2400" dirty="0" smtClean="0"/>
              <a:t>* Анализ возможности реализации нового содержания образования в условиях ДОУ и школы</a:t>
            </a:r>
          </a:p>
          <a:p>
            <a:pPr algn="l"/>
            <a:r>
              <a:rPr lang="ru-RU" sz="2400" dirty="0" smtClean="0"/>
              <a:t>* Создание системы, обеспечивающей равные стартовые возможности детей при поступлении в школу</a:t>
            </a:r>
          </a:p>
          <a:p>
            <a:pPr algn="l"/>
            <a:r>
              <a:rPr lang="ru-RU" sz="2400" dirty="0" smtClean="0"/>
              <a:t>* Разработка модели выпускника детского сада</a:t>
            </a:r>
          </a:p>
        </p:txBody>
      </p:sp>
    </p:spTree>
    <p:extLst>
      <p:ext uri="{BB962C8B-B14F-4D97-AF65-F5344CB8AC3E}">
        <p14:creationId xmlns:p14="http://schemas.microsoft.com/office/powerpoint/2010/main" val="30589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152128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Участники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7848872" cy="345638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* Дети  старших и подготовительных к школе групп</a:t>
            </a:r>
          </a:p>
          <a:p>
            <a:pPr algn="l"/>
            <a:r>
              <a:rPr lang="ru-RU" dirty="0" smtClean="0"/>
              <a:t>* Ученики начальных классов</a:t>
            </a:r>
          </a:p>
          <a:p>
            <a:pPr algn="l"/>
            <a:r>
              <a:rPr lang="ru-RU" dirty="0" smtClean="0"/>
              <a:t>* Администрация учреждения</a:t>
            </a:r>
          </a:p>
          <a:p>
            <a:pPr algn="l"/>
            <a:r>
              <a:rPr lang="ru-RU" dirty="0" smtClean="0"/>
              <a:t>* Воспитатели детского сада</a:t>
            </a:r>
          </a:p>
          <a:p>
            <a:pPr algn="l"/>
            <a:r>
              <a:rPr lang="ru-RU" dirty="0" smtClean="0"/>
              <a:t>* Педагог психолог</a:t>
            </a:r>
          </a:p>
          <a:p>
            <a:pPr algn="l"/>
            <a:r>
              <a:rPr lang="ru-RU" dirty="0" smtClean="0"/>
              <a:t>* Учителя начальных классов</a:t>
            </a:r>
          </a:p>
          <a:p>
            <a:pPr algn="l"/>
            <a:r>
              <a:rPr lang="ru-RU" dirty="0" smtClean="0"/>
              <a:t>* Родители</a:t>
            </a:r>
          </a:p>
          <a:p>
            <a:pPr algn="l"/>
            <a:r>
              <a:rPr lang="ru-RU" dirty="0" smtClean="0"/>
              <a:t>* Социум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09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Продолжительность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Долгосрочный</a:t>
            </a:r>
          </a:p>
          <a:p>
            <a:r>
              <a:rPr lang="ru-RU" dirty="0" smtClean="0"/>
              <a:t>2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876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343</TotalTime>
  <Words>855</Words>
  <Application>Microsoft Office PowerPoint</Application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Презентация PowerPoint</vt:lpstr>
      <vt:lpstr>Проблема</vt:lpstr>
      <vt:lpstr>Презентация PowerPoint</vt:lpstr>
      <vt:lpstr>Актуальность проекта</vt:lpstr>
      <vt:lpstr>Гипотеза</vt:lpstr>
      <vt:lpstr>Цель:</vt:lpstr>
      <vt:lpstr>Задачи:</vt:lpstr>
      <vt:lpstr>Участники проекта</vt:lpstr>
      <vt:lpstr>Продолжительность проекта</vt:lpstr>
      <vt:lpstr>Нормативно-правовая база</vt:lpstr>
      <vt:lpstr>I этап</vt:lpstr>
      <vt:lpstr>II этап</vt:lpstr>
      <vt:lpstr> III этап</vt:lpstr>
      <vt:lpstr>Мероприятия</vt:lpstr>
      <vt:lpstr>Готовность к школе</vt:lpstr>
      <vt:lpstr>Ожидаемые результаты. Портрет выпускника детского сада</vt:lpstr>
      <vt:lpstr>Какого ученика хотят видеть</vt:lpstr>
      <vt:lpstr>Прогнозируемый результат:</vt:lpstr>
      <vt:lpstr>Риски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27</cp:revision>
  <dcterms:created xsi:type="dcterms:W3CDTF">2014-02-23T11:35:42Z</dcterms:created>
  <dcterms:modified xsi:type="dcterms:W3CDTF">2014-03-01T03:18:17Z</dcterms:modified>
</cp:coreProperties>
</file>