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1" r:id="rId2"/>
    <p:sldId id="262" r:id="rId3"/>
    <p:sldId id="263" r:id="rId4"/>
    <p:sldId id="264" r:id="rId5"/>
    <p:sldId id="265" r:id="rId6"/>
    <p:sldId id="266" r:id="rId7"/>
    <p:sldId id="267" r:id="rId8"/>
    <p:sldId id="268" r:id="rId9"/>
    <p:sldId id="269" r:id="rId10"/>
    <p:sldId id="270" r:id="rId11"/>
    <p:sldId id="271" r:id="rId12"/>
    <p:sldId id="256" r:id="rId13"/>
    <p:sldId id="257" r:id="rId14"/>
    <p:sldId id="258" r:id="rId15"/>
    <p:sldId id="272" r:id="rId16"/>
    <p:sldId id="259" r:id="rId17"/>
    <p:sldId id="260"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F41260-72EE-4261-B4AB-5B61D770A0EF}" type="datetimeFigureOut">
              <a:rPr lang="ru-RU" smtClean="0"/>
              <a:t>18.04.2013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29BC4-3291-4617-A662-04C961FB920C}"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9458" name="Rectangle 2"/>
          <p:cNvSpPr txBox="1">
            <a:spLocks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2770" name="Rectangle 2"/>
          <p:cNvSpPr txBox="1">
            <a:spLocks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0482" name="Rectangle 2"/>
          <p:cNvSpPr txBox="1">
            <a:spLocks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1506" name="Rectangle 2"/>
          <p:cNvSpPr txBox="1">
            <a:spLocks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2530" name="Rectangle 2"/>
          <p:cNvSpPr txBox="1">
            <a:spLocks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4578" name="Rectangle 2"/>
          <p:cNvSpPr txBox="1">
            <a:spLocks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5602" name="Rectangle 2"/>
          <p:cNvSpPr txBox="1">
            <a:spLocks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6626" name="Rectangle 2"/>
          <p:cNvSpPr txBox="1">
            <a:spLocks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1746" name="Rectangle 2"/>
          <p:cNvSpPr txBox="1">
            <a:spLocks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0722" name="Rectangle 2"/>
          <p:cNvSpPr txBox="1">
            <a:spLocks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18.04.2013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18.04.2013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18.04.2013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18.04.2013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18.04.2013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18.04.2013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18.04.2013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18.04.2013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18.04.2013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18.04.2013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idx="1"/>
          </p:nvPr>
        </p:nvSpPr>
        <p:spPr>
          <a:xfrm>
            <a:off x="0" y="2420938"/>
            <a:ext cx="5400675" cy="3500437"/>
          </a:xfrm>
          <a:ln/>
        </p:spPr>
        <p:txBody>
          <a:bodyPr anchor="t">
            <a:normAutofit fontScale="92500"/>
          </a:bodyPr>
          <a:lstStyle/>
          <a:p>
            <a:pPr marL="342900" indent="-339725" algn="l">
              <a:lnSpc>
                <a:spcPct val="90000"/>
              </a:lnSpc>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b="1" i="1">
                <a:latin typeface="Monotype Corsiva" pitchFamily="64" charset="0"/>
                <a:cs typeface="Latha" charset="0"/>
              </a:rPr>
              <a:t>   </a:t>
            </a:r>
            <a:r>
              <a:rPr lang="ta-IN" sz="2800" b="1" i="1">
                <a:latin typeface="Monotype Corsiva" pitchFamily="64" charset="0"/>
                <a:cs typeface="Latha" charset="0"/>
              </a:rPr>
              <a:t>1913 елда Мусаның әтисе </a:t>
            </a:r>
            <a:r>
              <a:rPr lang="ta-IN" sz="2800" b="1" i="1">
                <a:latin typeface="FreeSans" pitchFamily="32" charset="0"/>
                <a:cs typeface="Latha" charset="0"/>
              </a:rPr>
              <a:t>Мостафа абзый, ишле гаиләсен ияртеп, Оренбург шәһәренә күчә һәм вак-төяк сату эшләре белән шөгыльләнә башлый. 1918 елны ул туган авылына кире кайта һәм бер елдан шунда вафат була.</a:t>
            </a:r>
          </a:p>
        </p:txBody>
      </p:sp>
      <p:pic>
        <p:nvPicPr>
          <p:cNvPr id="4098" name="Picture 2"/>
          <p:cNvPicPr>
            <a:picLocks noChangeAspect="1" noChangeArrowheads="1"/>
          </p:cNvPicPr>
          <p:nvPr/>
        </p:nvPicPr>
        <p:blipFill>
          <a:blip r:embed="rId3" cstate="print"/>
          <a:srcRect/>
          <a:stretch>
            <a:fillRect/>
          </a:stretch>
        </p:blipFill>
        <p:spPr bwMode="auto">
          <a:xfrm>
            <a:off x="5435600" y="2565400"/>
            <a:ext cx="3397250" cy="4057650"/>
          </a:xfrm>
          <a:prstGeom prst="rect">
            <a:avLst/>
          </a:prstGeom>
          <a:noFill/>
          <a:ln w="9525">
            <a:noFill/>
            <a:round/>
            <a:headEnd/>
            <a:tailEnd/>
          </a:ln>
          <a:effectLst/>
        </p:spPr>
      </p:pic>
      <p:sp>
        <p:nvSpPr>
          <p:cNvPr id="4099" name="Rectangle 3"/>
          <p:cNvSpPr>
            <a:spLocks noChangeArrowheads="1"/>
          </p:cNvSpPr>
          <p:nvPr/>
        </p:nvSpPr>
        <p:spPr bwMode="auto">
          <a:xfrm>
            <a:off x="250825" y="260350"/>
            <a:ext cx="8172450" cy="2227263"/>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a-IN" sz="2800" b="1" i="1">
                <a:solidFill>
                  <a:srgbClr val="000000"/>
                </a:solidFill>
                <a:cs typeface="Latha" charset="0"/>
              </a:rPr>
              <a:t>Т</a:t>
            </a:r>
            <a:r>
              <a:rPr lang="ta-IN" sz="2800" b="1" i="1">
                <a:solidFill>
                  <a:srgbClr val="000000"/>
                </a:solidFill>
                <a:latin typeface="FreeSans" pitchFamily="32" charset="0"/>
                <a:cs typeface="Latha" charset="0"/>
              </a:rPr>
              <a:t>атар халкының бөек улы, герой шагыйрь Муса Җәлил 1906 елның 15 февралендә элекке Оренбург губернасы Мостафа авылында крестьян гаиләсендә алтынчы бала булып дөньяга килә.</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a:stretch>
            <a:fillRect/>
          </a:stretch>
        </p:blipFill>
        <p:spPr bwMode="auto">
          <a:xfrm>
            <a:off x="6604000" y="0"/>
            <a:ext cx="2540000" cy="3873500"/>
          </a:xfrm>
          <a:prstGeom prst="rect">
            <a:avLst/>
          </a:prstGeom>
          <a:noFill/>
          <a:ln w="9525">
            <a:noFill/>
            <a:round/>
            <a:headEnd/>
            <a:tailEnd/>
          </a:ln>
          <a:effectLst/>
        </p:spPr>
      </p:pic>
      <p:pic>
        <p:nvPicPr>
          <p:cNvPr id="17410" name="Picture 2"/>
          <p:cNvPicPr>
            <a:picLocks noChangeAspect="1" noChangeArrowheads="1"/>
          </p:cNvPicPr>
          <p:nvPr/>
        </p:nvPicPr>
        <p:blipFill>
          <a:blip r:embed="rId4" cstate="print"/>
          <a:srcRect/>
          <a:stretch>
            <a:fillRect/>
          </a:stretch>
        </p:blipFill>
        <p:spPr bwMode="auto">
          <a:xfrm>
            <a:off x="0" y="0"/>
            <a:ext cx="2540000" cy="4025900"/>
          </a:xfrm>
          <a:prstGeom prst="rect">
            <a:avLst/>
          </a:prstGeom>
          <a:noFill/>
          <a:ln w="9525">
            <a:noFill/>
            <a:round/>
            <a:headEnd/>
            <a:tailEnd/>
          </a:ln>
          <a:effectLst/>
        </p:spPr>
      </p:pic>
      <p:pic>
        <p:nvPicPr>
          <p:cNvPr id="17411" name="Picture 3"/>
          <p:cNvPicPr>
            <a:picLocks noChangeAspect="1" noChangeArrowheads="1"/>
          </p:cNvPicPr>
          <p:nvPr/>
        </p:nvPicPr>
        <p:blipFill>
          <a:blip r:embed="rId5" cstate="print"/>
          <a:srcRect l="6104" t="2362" r="4578" b="3543"/>
          <a:stretch>
            <a:fillRect/>
          </a:stretch>
        </p:blipFill>
        <p:spPr bwMode="auto">
          <a:xfrm>
            <a:off x="3219450" y="0"/>
            <a:ext cx="2551113" cy="3470275"/>
          </a:xfrm>
          <a:prstGeom prst="rect">
            <a:avLst/>
          </a:prstGeom>
          <a:noFill/>
          <a:ln w="9525">
            <a:noFill/>
            <a:round/>
            <a:headEnd/>
            <a:tailEnd/>
          </a:ln>
          <a:effectLst/>
        </p:spPr>
      </p:pic>
      <p:pic>
        <p:nvPicPr>
          <p:cNvPr id="17412" name="Picture 4"/>
          <p:cNvPicPr>
            <a:picLocks noChangeAspect="1" noChangeArrowheads="1"/>
          </p:cNvPicPr>
          <p:nvPr/>
        </p:nvPicPr>
        <p:blipFill>
          <a:blip r:embed="rId6" cstate="print"/>
          <a:srcRect/>
          <a:stretch>
            <a:fillRect/>
          </a:stretch>
        </p:blipFill>
        <p:spPr bwMode="auto">
          <a:xfrm>
            <a:off x="1042988" y="2860675"/>
            <a:ext cx="2536825" cy="3997325"/>
          </a:xfrm>
          <a:prstGeom prst="rect">
            <a:avLst/>
          </a:prstGeom>
          <a:noFill/>
          <a:ln w="9525">
            <a:noFill/>
            <a:round/>
            <a:headEnd/>
            <a:tailEnd/>
          </a:ln>
          <a:effectLst/>
        </p:spPr>
      </p:pic>
      <p:pic>
        <p:nvPicPr>
          <p:cNvPr id="17413" name="Picture 5"/>
          <p:cNvPicPr>
            <a:picLocks noChangeAspect="1" noChangeArrowheads="1"/>
          </p:cNvPicPr>
          <p:nvPr/>
        </p:nvPicPr>
        <p:blipFill>
          <a:blip r:embed="rId7" cstate="print"/>
          <a:srcRect/>
          <a:stretch>
            <a:fillRect/>
          </a:stretch>
        </p:blipFill>
        <p:spPr bwMode="auto">
          <a:xfrm>
            <a:off x="5003800" y="2962275"/>
            <a:ext cx="2651125" cy="38957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t>
            </a:r>
            <a:r>
              <a:rPr lang="ru-RU" dirty="0" smtClean="0"/>
              <a:t>«</a:t>
            </a:r>
            <a:r>
              <a:rPr lang="ru-RU" dirty="0" smtClean="0"/>
              <a:t>Б</a:t>
            </a:r>
            <a:r>
              <a:rPr lang="tt-RU" dirty="0" smtClean="0"/>
              <a:t>үреләр</a:t>
            </a:r>
            <a:r>
              <a:rPr lang="ru-RU" dirty="0" smtClean="0"/>
              <a:t>»</a:t>
            </a:r>
            <a:endParaRPr lang="ru-RU" dirty="0"/>
          </a:p>
        </p:txBody>
      </p:sp>
      <p:pic>
        <p:nvPicPr>
          <p:cNvPr id="6" name="Содержимое 5" descr="55252313.jpg"/>
          <p:cNvPicPr>
            <a:picLocks noGrp="1" noChangeAspect="1"/>
          </p:cNvPicPr>
          <p:nvPr>
            <p:ph idx="1"/>
          </p:nvPr>
        </p:nvPicPr>
        <p:blipFill>
          <a:blip r:embed="rId2" cstate="print"/>
          <a:stretch>
            <a:fillRect/>
          </a:stretch>
        </p:blipFill>
        <p:spPr>
          <a:xfrm>
            <a:off x="845608" y="1609725"/>
            <a:ext cx="6462184" cy="484663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04448" cy="6597352"/>
          </a:xfrm>
        </p:spPr>
        <p:txBody>
          <a:bodyPr>
            <a:normAutofit fontScale="90000"/>
          </a:bodyPr>
          <a:lstStyle/>
          <a:p>
            <a:r>
              <a:rPr lang="ru-RU" dirty="0" err="1" smtClean="0">
                <a:solidFill>
                  <a:srgbClr val="7030A0"/>
                </a:solidFill>
              </a:rPr>
              <a:t>Бүреләр</a:t>
            </a:r>
            <a:r>
              <a:rPr lang="ru-RU" dirty="0" smtClean="0"/>
              <a:t/>
            </a:r>
            <a:br>
              <a:rPr lang="ru-RU" dirty="0" smtClean="0"/>
            </a:br>
            <a:r>
              <a:rPr lang="ru-RU" b="0" dirty="0" err="1" smtClean="0">
                <a:solidFill>
                  <a:srgbClr val="FF0000"/>
                </a:solidFill>
              </a:rPr>
              <a:t>Кешеләр сугыша</a:t>
            </a:r>
            <a:r>
              <a:rPr lang="ru-RU" b="0" dirty="0" smtClean="0">
                <a:solidFill>
                  <a:srgbClr val="FF0000"/>
                </a:solidFill>
              </a:rPr>
              <a:t>, </a:t>
            </a:r>
            <a:r>
              <a:rPr lang="ru-RU" b="0" dirty="0" err="1" smtClean="0">
                <a:solidFill>
                  <a:srgbClr val="FF0000"/>
                </a:solidFill>
              </a:rPr>
              <a:t>кан</a:t>
            </a:r>
            <a:r>
              <a:rPr lang="ru-RU" b="0" dirty="0" smtClean="0">
                <a:solidFill>
                  <a:srgbClr val="FF0000"/>
                </a:solidFill>
              </a:rPr>
              <a:t> коя, </a:t>
            </a:r>
            <a:br>
              <a:rPr lang="ru-RU" b="0" dirty="0" smtClean="0">
                <a:solidFill>
                  <a:srgbClr val="FF0000"/>
                </a:solidFill>
              </a:rPr>
            </a:br>
            <a:r>
              <a:rPr lang="ru-RU" b="0" dirty="0" err="1" smtClean="0">
                <a:solidFill>
                  <a:srgbClr val="FF0000"/>
                </a:solidFill>
              </a:rPr>
              <a:t>Киселә меңнәрчә гомерләр.</a:t>
            </a:r>
            <a:r>
              <a:rPr lang="ru-RU" b="0" dirty="0" smtClean="0">
                <a:solidFill>
                  <a:srgbClr val="FF0000"/>
                </a:solidFill>
              </a:rPr>
              <a:t> </a:t>
            </a:r>
            <a:br>
              <a:rPr lang="ru-RU" b="0" dirty="0" smtClean="0">
                <a:solidFill>
                  <a:srgbClr val="FF0000"/>
                </a:solidFill>
              </a:rPr>
            </a:br>
            <a:r>
              <a:rPr lang="ru-RU" b="0" dirty="0" err="1" smtClean="0">
                <a:solidFill>
                  <a:srgbClr val="FF0000"/>
                </a:solidFill>
              </a:rPr>
              <a:t>Төн </a:t>
            </a:r>
            <a:r>
              <a:rPr lang="ru-RU" b="0" dirty="0" smtClean="0">
                <a:solidFill>
                  <a:srgbClr val="FF0000"/>
                </a:solidFill>
              </a:rPr>
              <a:t>буе </a:t>
            </a:r>
            <a:r>
              <a:rPr lang="ru-RU" b="0" dirty="0" err="1" smtClean="0">
                <a:solidFill>
                  <a:srgbClr val="FF0000"/>
                </a:solidFill>
              </a:rPr>
              <a:t>улашып</a:t>
            </a:r>
            <a:r>
              <a:rPr lang="ru-RU" b="0" dirty="0" smtClean="0">
                <a:solidFill>
                  <a:srgbClr val="FF0000"/>
                </a:solidFill>
              </a:rPr>
              <a:t> </a:t>
            </a:r>
            <a:r>
              <a:rPr lang="ru-RU" b="0" dirty="0" err="1" smtClean="0">
                <a:solidFill>
                  <a:srgbClr val="FF0000"/>
                </a:solidFill>
              </a:rPr>
              <a:t>якында</a:t>
            </a:r>
            <a:r>
              <a:rPr lang="ru-RU" b="0" dirty="0" smtClean="0">
                <a:solidFill>
                  <a:srgbClr val="FF0000"/>
                </a:solidFill>
              </a:rPr>
              <a:t> </a:t>
            </a:r>
            <a:br>
              <a:rPr lang="ru-RU" b="0" dirty="0" smtClean="0">
                <a:solidFill>
                  <a:srgbClr val="FF0000"/>
                </a:solidFill>
              </a:rPr>
            </a:br>
            <a:r>
              <a:rPr lang="ru-RU" b="0" dirty="0" err="1" smtClean="0">
                <a:solidFill>
                  <a:srgbClr val="FF0000"/>
                </a:solidFill>
              </a:rPr>
              <a:t>Иснәнеп йөриләр бүреләр</a:t>
            </a:r>
            <a:r>
              <a:rPr lang="ru-RU" b="0" dirty="0" smtClean="0">
                <a:solidFill>
                  <a:srgbClr val="FF0000"/>
                </a:solidFill>
              </a:rPr>
              <a:t>.</a:t>
            </a:r>
            <a:br>
              <a:rPr lang="ru-RU" b="0" dirty="0" smtClean="0">
                <a:solidFill>
                  <a:srgbClr val="FF0000"/>
                </a:solidFill>
              </a:rPr>
            </a:br>
            <a:r>
              <a:rPr lang="ru-RU" b="0" dirty="0" err="1" smtClean="0">
                <a:solidFill>
                  <a:srgbClr val="FF0000"/>
                </a:solidFill>
              </a:rPr>
              <a:t>Күпме кан</a:t>
            </a:r>
            <a:r>
              <a:rPr lang="ru-RU" b="0" dirty="0" smtClean="0">
                <a:solidFill>
                  <a:srgbClr val="FF0000"/>
                </a:solidFill>
              </a:rPr>
              <a:t>, </a:t>
            </a:r>
            <a:r>
              <a:rPr lang="ru-RU" b="0" dirty="0" err="1" smtClean="0">
                <a:solidFill>
                  <a:srgbClr val="FF0000"/>
                </a:solidFill>
              </a:rPr>
              <a:t>күпме яшь</a:t>
            </a:r>
            <a:r>
              <a:rPr lang="ru-RU" b="0" dirty="0" smtClean="0">
                <a:solidFill>
                  <a:srgbClr val="FF0000"/>
                </a:solidFill>
              </a:rPr>
              <a:t> </a:t>
            </a:r>
            <a:r>
              <a:rPr lang="ru-RU" b="0" dirty="0" err="1" smtClean="0">
                <a:solidFill>
                  <a:srgbClr val="FF0000"/>
                </a:solidFill>
              </a:rPr>
              <a:t>ат</a:t>
            </a:r>
            <a:r>
              <a:rPr lang="ru-RU" b="0" dirty="0" smtClean="0">
                <a:solidFill>
                  <a:srgbClr val="FF0000"/>
                </a:solidFill>
              </a:rPr>
              <a:t> </a:t>
            </a:r>
            <a:r>
              <a:rPr lang="ru-RU" b="0" dirty="0" err="1" smtClean="0">
                <a:solidFill>
                  <a:srgbClr val="FF0000"/>
                </a:solidFill>
              </a:rPr>
              <a:t>ите</a:t>
            </a:r>
            <a:r>
              <a:rPr lang="ru-RU" b="0" dirty="0" smtClean="0">
                <a:solidFill>
                  <a:srgbClr val="FF0000"/>
                </a:solidFill>
              </a:rPr>
              <a:t/>
            </a:r>
            <a:br>
              <a:rPr lang="ru-RU" b="0" dirty="0" smtClean="0">
                <a:solidFill>
                  <a:srgbClr val="FF0000"/>
                </a:solidFill>
              </a:rPr>
            </a:br>
            <a:r>
              <a:rPr lang="ru-RU" b="0" dirty="0" err="1" smtClean="0">
                <a:solidFill>
                  <a:srgbClr val="FF0000"/>
                </a:solidFill>
              </a:rPr>
              <a:t>Ялтырый</a:t>
            </a:r>
            <a:r>
              <a:rPr lang="ru-RU" b="0" dirty="0" smtClean="0">
                <a:solidFill>
                  <a:srgbClr val="FF0000"/>
                </a:solidFill>
              </a:rPr>
              <a:t> </a:t>
            </a:r>
            <a:r>
              <a:rPr lang="ru-RU" b="0" dirty="0" err="1" smtClean="0">
                <a:solidFill>
                  <a:srgbClr val="FF0000"/>
                </a:solidFill>
              </a:rPr>
              <a:t>бүренең күзләре.</a:t>
            </a:r>
            <a:r>
              <a:rPr lang="ru-RU" b="0" dirty="0" smtClean="0">
                <a:solidFill>
                  <a:srgbClr val="FF0000"/>
                </a:solidFill>
              </a:rPr>
              <a:t> </a:t>
            </a:r>
            <a:br>
              <a:rPr lang="ru-RU" b="0" dirty="0" smtClean="0">
                <a:solidFill>
                  <a:srgbClr val="FF0000"/>
                </a:solidFill>
              </a:rPr>
            </a:br>
            <a:r>
              <a:rPr lang="ru-RU" b="0" dirty="0" smtClean="0">
                <a:solidFill>
                  <a:srgbClr val="FF0000"/>
                </a:solidFill>
              </a:rPr>
              <a:t>Бит </a:t>
            </a:r>
            <a:r>
              <a:rPr lang="ru-RU" b="0" dirty="0" err="1" smtClean="0">
                <a:solidFill>
                  <a:srgbClr val="FF0000"/>
                </a:solidFill>
              </a:rPr>
              <a:t>моны</a:t>
            </a:r>
            <a:r>
              <a:rPr lang="ru-RU" b="0" dirty="0" smtClean="0">
                <a:solidFill>
                  <a:srgbClr val="FF0000"/>
                </a:solidFill>
              </a:rPr>
              <a:t> </a:t>
            </a:r>
            <a:r>
              <a:rPr lang="ru-RU" b="0" dirty="0" err="1" smtClean="0">
                <a:solidFill>
                  <a:srgbClr val="FF0000"/>
                </a:solidFill>
              </a:rPr>
              <a:t>төн </a:t>
            </a:r>
            <a:r>
              <a:rPr lang="ru-RU" b="0" dirty="0" smtClean="0">
                <a:solidFill>
                  <a:srgbClr val="FF0000"/>
                </a:solidFill>
              </a:rPr>
              <a:t>буе </a:t>
            </a:r>
            <a:r>
              <a:rPr lang="ru-RU" b="0" dirty="0" err="1" smtClean="0">
                <a:solidFill>
                  <a:srgbClr val="FF0000"/>
                </a:solidFill>
              </a:rPr>
              <a:t>атышып</a:t>
            </a:r>
            <a:r>
              <a:rPr lang="ru-RU" b="0" dirty="0" smtClean="0">
                <a:solidFill>
                  <a:srgbClr val="FF0000"/>
                </a:solidFill>
              </a:rPr>
              <a:t>, </a:t>
            </a:r>
            <a:br>
              <a:rPr lang="ru-RU" b="0" dirty="0" smtClean="0">
                <a:solidFill>
                  <a:srgbClr val="FF0000"/>
                </a:solidFill>
              </a:rPr>
            </a:br>
            <a:r>
              <a:rPr lang="ru-RU" b="0" dirty="0" err="1" smtClean="0">
                <a:solidFill>
                  <a:srgbClr val="FF0000"/>
                </a:solidFill>
              </a:rPr>
              <a:t>Тураган</a:t>
            </a:r>
            <a:r>
              <a:rPr lang="ru-RU" b="0" dirty="0" smtClean="0">
                <a:solidFill>
                  <a:srgbClr val="FF0000"/>
                </a:solidFill>
              </a:rPr>
              <a:t> </a:t>
            </a:r>
            <a:r>
              <a:rPr lang="ru-RU" b="0" dirty="0" err="1" smtClean="0">
                <a:solidFill>
                  <a:srgbClr val="FF0000"/>
                </a:solidFill>
              </a:rPr>
              <a:t>кешеләр үзләре</a:t>
            </a:r>
            <a:r>
              <a:rPr lang="ru-RU" b="0" dirty="0" smtClean="0">
                <a:solidFill>
                  <a:srgbClr val="FF0000"/>
                </a:solidFill>
              </a:rPr>
              <a:t>.</a:t>
            </a:r>
            <a:br>
              <a:rPr lang="ru-RU" b="0" dirty="0" smtClean="0">
                <a:solidFill>
                  <a:srgbClr val="FF0000"/>
                </a:solidFill>
              </a:rPr>
            </a:br>
            <a:endParaRPr lang="ru-RU"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243193" cy="6669360"/>
          </a:xfrm>
        </p:spPr>
        <p:txBody>
          <a:bodyPr/>
          <a:lstStyle/>
          <a:p>
            <a:r>
              <a:rPr lang="ru-RU" b="0" dirty="0" err="1" smtClean="0">
                <a:solidFill>
                  <a:srgbClr val="7030A0"/>
                </a:solidFill>
              </a:rPr>
              <a:t>Бүреләр башлыгы</a:t>
            </a:r>
            <a:r>
              <a:rPr lang="ru-RU" b="0" dirty="0" smtClean="0">
                <a:solidFill>
                  <a:srgbClr val="7030A0"/>
                </a:solidFill>
              </a:rPr>
              <a:t> карт </a:t>
            </a:r>
            <a:r>
              <a:rPr lang="ru-RU" b="0" dirty="0" err="1" smtClean="0">
                <a:solidFill>
                  <a:srgbClr val="7030A0"/>
                </a:solidFill>
              </a:rPr>
              <a:t>бүре</a:t>
            </a:r>
            <a:r>
              <a:rPr lang="ru-RU" b="0" dirty="0" smtClean="0">
                <a:solidFill>
                  <a:srgbClr val="7030A0"/>
                </a:solidFill>
              </a:rPr>
              <a:t>, </a:t>
            </a:r>
            <a:br>
              <a:rPr lang="ru-RU" b="0" dirty="0" smtClean="0">
                <a:solidFill>
                  <a:srgbClr val="7030A0"/>
                </a:solidFill>
              </a:rPr>
            </a:br>
            <a:r>
              <a:rPr lang="ru-RU" b="0" dirty="0" err="1" smtClean="0">
                <a:solidFill>
                  <a:srgbClr val="7030A0"/>
                </a:solidFill>
              </a:rPr>
              <a:t>Исереп</a:t>
            </a:r>
            <a:r>
              <a:rPr lang="ru-RU" b="0" dirty="0" smtClean="0">
                <a:solidFill>
                  <a:srgbClr val="7030A0"/>
                </a:solidFill>
              </a:rPr>
              <a:t> </a:t>
            </a:r>
            <a:r>
              <a:rPr lang="ru-RU" b="0" dirty="0" err="1" smtClean="0">
                <a:solidFill>
                  <a:srgbClr val="7030A0"/>
                </a:solidFill>
              </a:rPr>
              <a:t>кешеләр канына</a:t>
            </a:r>
            <a:r>
              <a:rPr lang="ru-RU" b="0" dirty="0" smtClean="0">
                <a:solidFill>
                  <a:srgbClr val="7030A0"/>
                </a:solidFill>
              </a:rPr>
              <a:t> </a:t>
            </a:r>
            <a:br>
              <a:rPr lang="ru-RU" b="0" dirty="0" smtClean="0">
                <a:solidFill>
                  <a:srgbClr val="7030A0"/>
                </a:solidFill>
              </a:rPr>
            </a:br>
            <a:r>
              <a:rPr lang="ru-RU" b="0" dirty="0" err="1" smtClean="0">
                <a:solidFill>
                  <a:srgbClr val="7030A0"/>
                </a:solidFill>
              </a:rPr>
              <a:t>Йөргәндә</a:t>
            </a:r>
            <a:r>
              <a:rPr lang="ru-RU" b="0" dirty="0" smtClean="0">
                <a:solidFill>
                  <a:srgbClr val="7030A0"/>
                </a:solidFill>
              </a:rPr>
              <a:t>, </a:t>
            </a:r>
            <a:r>
              <a:rPr lang="ru-RU" b="0" dirty="0" err="1" smtClean="0">
                <a:solidFill>
                  <a:srgbClr val="7030A0"/>
                </a:solidFill>
              </a:rPr>
              <a:t>сискәнеп туктады</a:t>
            </a:r>
            <a:r>
              <a:rPr lang="ru-RU" b="0" dirty="0" smtClean="0">
                <a:solidFill>
                  <a:srgbClr val="7030A0"/>
                </a:solidFill>
              </a:rPr>
              <a:t> </a:t>
            </a:r>
            <a:br>
              <a:rPr lang="ru-RU" b="0" dirty="0" smtClean="0">
                <a:solidFill>
                  <a:srgbClr val="7030A0"/>
                </a:solidFill>
              </a:rPr>
            </a:br>
            <a:r>
              <a:rPr lang="ru-RU" b="0" dirty="0" smtClean="0">
                <a:solidFill>
                  <a:srgbClr val="7030A0"/>
                </a:solidFill>
              </a:rPr>
              <a:t>Бер </a:t>
            </a:r>
            <a:r>
              <a:rPr lang="ru-RU" b="0" dirty="0" err="1" smtClean="0">
                <a:solidFill>
                  <a:srgbClr val="7030A0"/>
                </a:solidFill>
              </a:rPr>
              <a:t>авыр</a:t>
            </a:r>
            <a:r>
              <a:rPr lang="ru-RU" b="0" dirty="0" smtClean="0">
                <a:solidFill>
                  <a:srgbClr val="7030A0"/>
                </a:solidFill>
              </a:rPr>
              <a:t> </a:t>
            </a:r>
            <a:r>
              <a:rPr lang="ru-RU" b="0" dirty="0" err="1" smtClean="0">
                <a:solidFill>
                  <a:srgbClr val="7030A0"/>
                </a:solidFill>
              </a:rPr>
              <a:t>яралы</a:t>
            </a:r>
            <a:r>
              <a:rPr lang="ru-RU" b="0" dirty="0" smtClean="0">
                <a:solidFill>
                  <a:srgbClr val="7030A0"/>
                </a:solidFill>
              </a:rPr>
              <a:t> </a:t>
            </a:r>
            <a:r>
              <a:rPr lang="ru-RU" b="0" dirty="0" err="1" smtClean="0">
                <a:solidFill>
                  <a:srgbClr val="7030A0"/>
                </a:solidFill>
              </a:rPr>
              <a:t>янына</a:t>
            </a:r>
            <a:r>
              <a:rPr lang="ru-RU" b="0" dirty="0" smtClean="0">
                <a:solidFill>
                  <a:srgbClr val="7030A0"/>
                </a:solidFill>
              </a:rPr>
              <a:t>.</a:t>
            </a:r>
            <a:br>
              <a:rPr lang="ru-RU" b="0" dirty="0" smtClean="0">
                <a:solidFill>
                  <a:srgbClr val="7030A0"/>
                </a:solidFill>
              </a:rPr>
            </a:br>
            <a:r>
              <a:rPr lang="ru-RU" b="0" dirty="0" err="1" smtClean="0">
                <a:solidFill>
                  <a:srgbClr val="7030A0"/>
                </a:solidFill>
              </a:rPr>
              <a:t>Яралы</a:t>
            </a:r>
            <a:r>
              <a:rPr lang="ru-RU" b="0" dirty="0" smtClean="0">
                <a:solidFill>
                  <a:srgbClr val="7030A0"/>
                </a:solidFill>
              </a:rPr>
              <a:t> </a:t>
            </a:r>
            <a:r>
              <a:rPr lang="ru-RU" b="0" dirty="0" err="1" smtClean="0">
                <a:solidFill>
                  <a:srgbClr val="7030A0"/>
                </a:solidFill>
              </a:rPr>
              <a:t>ыңраша, саташа</a:t>
            </a:r>
            <a:r>
              <a:rPr lang="ru-RU" b="0" dirty="0" smtClean="0">
                <a:solidFill>
                  <a:srgbClr val="7030A0"/>
                </a:solidFill>
              </a:rPr>
              <a:t>, </a:t>
            </a:r>
            <a:br>
              <a:rPr lang="ru-RU" b="0" dirty="0" smtClean="0">
                <a:solidFill>
                  <a:srgbClr val="7030A0"/>
                </a:solidFill>
              </a:rPr>
            </a:br>
            <a:r>
              <a:rPr lang="ru-RU" b="0" dirty="0" err="1" smtClean="0">
                <a:solidFill>
                  <a:srgbClr val="7030A0"/>
                </a:solidFill>
              </a:rPr>
              <a:t>Каенга</a:t>
            </a:r>
            <a:r>
              <a:rPr lang="ru-RU" b="0" dirty="0" smtClean="0">
                <a:solidFill>
                  <a:srgbClr val="7030A0"/>
                </a:solidFill>
              </a:rPr>
              <a:t> </a:t>
            </a:r>
            <a:r>
              <a:rPr lang="ru-RU" b="0" dirty="0" err="1" smtClean="0">
                <a:solidFill>
                  <a:srgbClr val="7030A0"/>
                </a:solidFill>
              </a:rPr>
              <a:t>терәгән башкаен</a:t>
            </a:r>
            <a:r>
              <a:rPr lang="ru-RU" b="0" dirty="0" smtClean="0">
                <a:solidFill>
                  <a:srgbClr val="7030A0"/>
                </a:solidFill>
              </a:rPr>
              <a:t>. </a:t>
            </a:r>
            <a:br>
              <a:rPr lang="ru-RU" b="0" dirty="0" smtClean="0">
                <a:solidFill>
                  <a:srgbClr val="7030A0"/>
                </a:solidFill>
              </a:rPr>
            </a:br>
            <a:r>
              <a:rPr lang="ru-RU" b="0" dirty="0" err="1" smtClean="0">
                <a:solidFill>
                  <a:srgbClr val="7030A0"/>
                </a:solidFill>
              </a:rPr>
              <a:t>Кызганып</a:t>
            </a:r>
            <a:r>
              <a:rPr lang="ru-RU" b="0" dirty="0" smtClean="0">
                <a:solidFill>
                  <a:srgbClr val="7030A0"/>
                </a:solidFill>
              </a:rPr>
              <a:t> </a:t>
            </a:r>
            <a:r>
              <a:rPr lang="ru-RU" b="0" dirty="0" err="1" smtClean="0">
                <a:solidFill>
                  <a:srgbClr val="7030A0"/>
                </a:solidFill>
              </a:rPr>
              <a:t>егетне</a:t>
            </a:r>
            <a:r>
              <a:rPr lang="ru-RU" b="0" dirty="0" smtClean="0">
                <a:solidFill>
                  <a:srgbClr val="7030A0"/>
                </a:solidFill>
              </a:rPr>
              <a:t>, </a:t>
            </a:r>
            <a:r>
              <a:rPr lang="ru-RU" b="0" dirty="0" err="1" smtClean="0">
                <a:solidFill>
                  <a:srgbClr val="7030A0"/>
                </a:solidFill>
              </a:rPr>
              <a:t>җил белән </a:t>
            </a:r>
            <a:br>
              <a:rPr lang="ru-RU" b="0" dirty="0" err="1" smtClean="0">
                <a:solidFill>
                  <a:srgbClr val="7030A0"/>
                </a:solidFill>
              </a:rPr>
            </a:br>
            <a:r>
              <a:rPr lang="ru-RU" b="0" dirty="0" err="1" smtClean="0">
                <a:solidFill>
                  <a:srgbClr val="7030A0"/>
                </a:solidFill>
              </a:rPr>
              <a:t>Тибрәнеп сыкрана</a:t>
            </a:r>
            <a:r>
              <a:rPr lang="ru-RU" b="0" dirty="0" smtClean="0">
                <a:solidFill>
                  <a:srgbClr val="7030A0"/>
                </a:solidFill>
              </a:rPr>
              <a:t> </a:t>
            </a:r>
            <a:r>
              <a:rPr lang="ru-RU" b="0" dirty="0" err="1" smtClean="0">
                <a:solidFill>
                  <a:srgbClr val="7030A0"/>
                </a:solidFill>
              </a:rPr>
              <a:t>ак</a:t>
            </a:r>
            <a:r>
              <a:rPr lang="ru-RU" b="0" dirty="0" smtClean="0">
                <a:solidFill>
                  <a:srgbClr val="7030A0"/>
                </a:solidFill>
              </a:rPr>
              <a:t> </a:t>
            </a:r>
            <a:r>
              <a:rPr lang="ru-RU" b="0" dirty="0" err="1" smtClean="0">
                <a:solidFill>
                  <a:srgbClr val="7030A0"/>
                </a:solidFill>
              </a:rPr>
              <a:t>каен</a:t>
            </a:r>
            <a:r>
              <a:rPr lang="ru-RU" b="0" dirty="0" smtClean="0">
                <a:solidFill>
                  <a:srgbClr val="7030A0"/>
                </a:solidFill>
              </a:rPr>
              <a:t>.</a:t>
            </a:r>
            <a:endParaRPr lang="ru-RU" b="0" dirty="0">
              <a:solidFill>
                <a:srgbClr val="7030A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6669360"/>
          </a:xfrm>
        </p:spPr>
        <p:txBody>
          <a:bodyPr>
            <a:normAutofit fontScale="90000"/>
          </a:bodyPr>
          <a:lstStyle/>
          <a:p>
            <a:pPr algn="r"/>
            <a:r>
              <a:rPr lang="ru-RU" b="0" dirty="0" err="1" smtClean="0">
                <a:solidFill>
                  <a:srgbClr val="00B050"/>
                </a:solidFill>
              </a:rPr>
              <a:t>Кызганып</a:t>
            </a:r>
            <a:r>
              <a:rPr lang="ru-RU" b="0" dirty="0" smtClean="0">
                <a:solidFill>
                  <a:srgbClr val="00B050"/>
                </a:solidFill>
              </a:rPr>
              <a:t> </a:t>
            </a:r>
            <a:r>
              <a:rPr lang="ru-RU" b="0" dirty="0" err="1" smtClean="0">
                <a:solidFill>
                  <a:srgbClr val="00B050"/>
                </a:solidFill>
              </a:rPr>
              <a:t>егетне</a:t>
            </a:r>
            <a:r>
              <a:rPr lang="ru-RU" b="0" dirty="0" smtClean="0">
                <a:solidFill>
                  <a:srgbClr val="00B050"/>
                </a:solidFill>
              </a:rPr>
              <a:t>, </a:t>
            </a:r>
            <a:r>
              <a:rPr lang="ru-RU" b="0" dirty="0" err="1" smtClean="0">
                <a:solidFill>
                  <a:srgbClr val="00B050"/>
                </a:solidFill>
              </a:rPr>
              <a:t>елыйлар</a:t>
            </a:r>
            <a:r>
              <a:rPr lang="ru-RU" b="0" dirty="0" smtClean="0">
                <a:solidFill>
                  <a:srgbClr val="00B050"/>
                </a:solidFill>
              </a:rPr>
              <a:t> </a:t>
            </a:r>
            <a:br>
              <a:rPr lang="ru-RU" b="0" dirty="0" smtClean="0">
                <a:solidFill>
                  <a:srgbClr val="00B050"/>
                </a:solidFill>
              </a:rPr>
            </a:br>
            <a:r>
              <a:rPr lang="ru-RU" b="0" dirty="0" err="1" smtClean="0">
                <a:solidFill>
                  <a:srgbClr val="00B050"/>
                </a:solidFill>
              </a:rPr>
              <a:t>Миләүшә һәм лалә чәчәге.</a:t>
            </a:r>
            <a:r>
              <a:rPr lang="ru-RU" b="0" dirty="0" smtClean="0">
                <a:solidFill>
                  <a:srgbClr val="00B050"/>
                </a:solidFill>
              </a:rPr>
              <a:t/>
            </a:r>
            <a:br>
              <a:rPr lang="ru-RU" b="0" dirty="0" smtClean="0">
                <a:solidFill>
                  <a:srgbClr val="00B050"/>
                </a:solidFill>
              </a:rPr>
            </a:br>
            <a:r>
              <a:rPr lang="ru-RU" b="0" dirty="0" err="1" smtClean="0">
                <a:solidFill>
                  <a:srgbClr val="00B050"/>
                </a:solidFill>
              </a:rPr>
              <a:t>Тәгәри үләнгә, чык</a:t>
            </a:r>
            <a:r>
              <a:rPr lang="ru-RU" b="0" dirty="0" smtClean="0">
                <a:solidFill>
                  <a:srgbClr val="00B050"/>
                </a:solidFill>
              </a:rPr>
              <a:t> </a:t>
            </a:r>
            <a:r>
              <a:rPr lang="ru-RU" b="0" dirty="0" err="1" smtClean="0">
                <a:solidFill>
                  <a:srgbClr val="00B050"/>
                </a:solidFill>
              </a:rPr>
              <a:t>түгел, </a:t>
            </a:r>
            <a:br>
              <a:rPr lang="ru-RU" b="0" dirty="0" err="1" smtClean="0">
                <a:solidFill>
                  <a:srgbClr val="00B050"/>
                </a:solidFill>
              </a:rPr>
            </a:br>
            <a:r>
              <a:rPr lang="ru-RU" b="0" dirty="0" err="1" smtClean="0">
                <a:solidFill>
                  <a:srgbClr val="00B050"/>
                </a:solidFill>
              </a:rPr>
              <a:t>Гөлләрнең гөнаһсыз яшьләре.</a:t>
            </a:r>
            <a:r>
              <a:rPr lang="ru-RU" b="0" dirty="0" smtClean="0">
                <a:solidFill>
                  <a:srgbClr val="00B050"/>
                </a:solidFill>
              </a:rPr>
              <a:t/>
            </a:r>
            <a:br>
              <a:rPr lang="ru-RU" b="0" dirty="0" smtClean="0">
                <a:solidFill>
                  <a:srgbClr val="00B050"/>
                </a:solidFill>
              </a:rPr>
            </a:br>
            <a:r>
              <a:rPr lang="ru-RU" b="0" dirty="0" smtClean="0">
                <a:solidFill>
                  <a:srgbClr val="00B050"/>
                </a:solidFill>
              </a:rPr>
              <a:t>Карт </a:t>
            </a:r>
            <a:r>
              <a:rPr lang="ru-RU" b="0" dirty="0" err="1" smtClean="0">
                <a:solidFill>
                  <a:srgbClr val="00B050"/>
                </a:solidFill>
              </a:rPr>
              <a:t>бүре егетне</a:t>
            </a:r>
            <a:r>
              <a:rPr lang="ru-RU" b="0" dirty="0" smtClean="0">
                <a:solidFill>
                  <a:srgbClr val="00B050"/>
                </a:solidFill>
              </a:rPr>
              <a:t> </a:t>
            </a:r>
            <a:r>
              <a:rPr lang="ru-RU" b="0" dirty="0" err="1" smtClean="0">
                <a:solidFill>
                  <a:srgbClr val="00B050"/>
                </a:solidFill>
              </a:rPr>
              <a:t>иснәде</a:t>
            </a:r>
            <a:r>
              <a:rPr lang="ru-RU" b="0" dirty="0" smtClean="0">
                <a:solidFill>
                  <a:srgbClr val="00B050"/>
                </a:solidFill>
              </a:rPr>
              <a:t>, </a:t>
            </a:r>
            <a:br>
              <a:rPr lang="ru-RU" b="0" dirty="0" smtClean="0">
                <a:solidFill>
                  <a:srgbClr val="00B050"/>
                </a:solidFill>
              </a:rPr>
            </a:br>
            <a:r>
              <a:rPr lang="ru-RU" b="0" dirty="0" err="1" smtClean="0">
                <a:solidFill>
                  <a:srgbClr val="00B050"/>
                </a:solidFill>
              </a:rPr>
              <a:t>Аптырап</a:t>
            </a:r>
            <a:r>
              <a:rPr lang="ru-RU" b="0" dirty="0" smtClean="0">
                <a:solidFill>
                  <a:srgbClr val="00B050"/>
                </a:solidFill>
              </a:rPr>
              <a:t> </a:t>
            </a:r>
            <a:r>
              <a:rPr lang="ru-RU" b="0" dirty="0" err="1" smtClean="0">
                <a:solidFill>
                  <a:srgbClr val="00B050"/>
                </a:solidFill>
              </a:rPr>
              <a:t>күзенә карады</a:t>
            </a:r>
            <a:r>
              <a:rPr lang="ru-RU" b="0" dirty="0" smtClean="0">
                <a:solidFill>
                  <a:srgbClr val="00B050"/>
                </a:solidFill>
              </a:rPr>
              <a:t>.</a:t>
            </a:r>
            <a:br>
              <a:rPr lang="ru-RU" b="0" dirty="0" smtClean="0">
                <a:solidFill>
                  <a:srgbClr val="00B050"/>
                </a:solidFill>
              </a:rPr>
            </a:br>
            <a:r>
              <a:rPr lang="ru-RU" b="0" dirty="0" err="1" smtClean="0">
                <a:solidFill>
                  <a:srgbClr val="00B050"/>
                </a:solidFill>
              </a:rPr>
              <a:t>Һәм кинәт нидәндер сискәнеп, </a:t>
            </a:r>
            <a:br>
              <a:rPr lang="ru-RU" b="0" dirty="0" err="1" smtClean="0">
                <a:solidFill>
                  <a:srgbClr val="00B050"/>
                </a:solidFill>
              </a:rPr>
            </a:br>
            <a:r>
              <a:rPr lang="ru-RU" b="0" dirty="0" smtClean="0">
                <a:solidFill>
                  <a:srgbClr val="00B050"/>
                </a:solidFill>
              </a:rPr>
              <a:t>Бер </a:t>
            </a:r>
            <a:r>
              <a:rPr lang="ru-RU" b="0" dirty="0" err="1" smtClean="0">
                <a:solidFill>
                  <a:srgbClr val="00B050"/>
                </a:solidFill>
              </a:rPr>
              <a:t>читкә тайпылды</a:t>
            </a:r>
            <a:r>
              <a:rPr lang="ru-RU" b="0" dirty="0" smtClean="0">
                <a:solidFill>
                  <a:srgbClr val="00B050"/>
                </a:solidFill>
              </a:rPr>
              <a:t> </a:t>
            </a:r>
            <a:r>
              <a:rPr lang="ru-RU" b="0" dirty="0" err="1" smtClean="0">
                <a:solidFill>
                  <a:srgbClr val="00B050"/>
                </a:solidFill>
              </a:rPr>
              <a:t>яралы</a:t>
            </a:r>
            <a:r>
              <a:rPr lang="ru-RU" b="0" dirty="0" smtClean="0">
                <a:solidFill>
                  <a:srgbClr val="00B050"/>
                </a:solidFill>
              </a:rPr>
              <a:t>.</a:t>
            </a:r>
            <a:br>
              <a:rPr lang="ru-RU" b="0" dirty="0" smtClean="0">
                <a:solidFill>
                  <a:srgbClr val="00B050"/>
                </a:solidFill>
              </a:rPr>
            </a:br>
            <a:endParaRPr lang="ru-RU" dirty="0">
              <a:solidFill>
                <a:srgbClr val="00B05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photo-52450.jpg"/>
          <p:cNvPicPr>
            <a:picLocks noGrp="1" noChangeAspect="1"/>
          </p:cNvPicPr>
          <p:nvPr>
            <p:ph idx="1"/>
          </p:nvPr>
        </p:nvPicPr>
        <p:blipFill>
          <a:blip r:embed="rId2" cstate="print"/>
          <a:stretch>
            <a:fillRect/>
          </a:stretch>
        </p:blipFill>
        <p:spPr>
          <a:xfrm>
            <a:off x="611560" y="476672"/>
            <a:ext cx="7344816" cy="547260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820472" cy="6858000"/>
          </a:xfrm>
        </p:spPr>
        <p:txBody>
          <a:bodyPr/>
          <a:lstStyle/>
          <a:p>
            <a:r>
              <a:rPr lang="ru-RU" b="0" dirty="0" err="1" smtClean="0"/>
              <a:t>Яралының зәгыйфь сулышы</a:t>
            </a:r>
            <a:r>
              <a:rPr lang="ru-RU" b="0" dirty="0" smtClean="0"/>
              <a:t> </a:t>
            </a:r>
            <a:br>
              <a:rPr lang="ru-RU" b="0" dirty="0" smtClean="0"/>
            </a:br>
            <a:r>
              <a:rPr lang="ru-RU" b="0" dirty="0" err="1" smtClean="0"/>
              <a:t>Бәрелде бүренең борнына</a:t>
            </a:r>
            <a:r>
              <a:rPr lang="ru-RU" b="0" dirty="0" smtClean="0"/>
              <a:t>. </a:t>
            </a:r>
            <a:br>
              <a:rPr lang="ru-RU" b="0" dirty="0" smtClean="0"/>
            </a:br>
            <a:r>
              <a:rPr lang="ru-RU" b="0" dirty="0" err="1" smtClean="0"/>
              <a:t>Юк</a:t>
            </a:r>
            <a:r>
              <a:rPr lang="ru-RU" b="0" dirty="0" smtClean="0"/>
              <a:t>, </a:t>
            </a:r>
            <a:r>
              <a:rPr lang="ru-RU" b="0" dirty="0" err="1" smtClean="0"/>
              <a:t>бүре тимәде, </a:t>
            </a:r>
            <a:r>
              <a:rPr lang="ru-RU" b="0" dirty="0" smtClean="0"/>
              <a:t>сак </a:t>
            </a:r>
            <a:r>
              <a:rPr lang="ru-RU" b="0" dirty="0" err="1" smtClean="0"/>
              <a:t>кына</a:t>
            </a:r>
            <a:r>
              <a:rPr lang="ru-RU" b="0" dirty="0" smtClean="0"/>
              <a:t> </a:t>
            </a:r>
            <a:br>
              <a:rPr lang="ru-RU" b="0" dirty="0" smtClean="0"/>
            </a:br>
            <a:r>
              <a:rPr lang="ru-RU" b="0" dirty="0" err="1" smtClean="0"/>
              <a:t>Борылып</a:t>
            </a:r>
            <a:r>
              <a:rPr lang="ru-RU" b="0" dirty="0" smtClean="0"/>
              <a:t> </a:t>
            </a:r>
            <a:r>
              <a:rPr lang="ru-RU" b="0" dirty="0" err="1" smtClean="0"/>
              <a:t>юнәлде юлына</a:t>
            </a:r>
            <a:r>
              <a:rPr lang="ru-RU" b="0" dirty="0" smtClean="0"/>
              <a:t>.</a:t>
            </a:r>
            <a:br>
              <a:rPr lang="ru-RU" b="0" dirty="0" smtClean="0"/>
            </a:br>
            <a:r>
              <a:rPr lang="ru-RU" b="0" dirty="0" err="1" smtClean="0"/>
              <a:t>Таң белән килделәр кешеләр, </a:t>
            </a:r>
            <a:br>
              <a:rPr lang="ru-RU" b="0" dirty="0" err="1" smtClean="0"/>
            </a:br>
            <a:r>
              <a:rPr lang="ru-RU" b="0" dirty="0" err="1" smtClean="0"/>
              <a:t>Күрделәр яралы</a:t>
            </a:r>
            <a:r>
              <a:rPr lang="ru-RU" b="0" dirty="0" smtClean="0"/>
              <a:t> </a:t>
            </a:r>
            <a:r>
              <a:rPr lang="ru-RU" b="0" dirty="0" err="1" smtClean="0"/>
              <a:t>егетне</a:t>
            </a:r>
            <a:r>
              <a:rPr lang="ru-RU" b="0" dirty="0" smtClean="0"/>
              <a:t>. </a:t>
            </a:r>
            <a:br>
              <a:rPr lang="ru-RU" b="0" dirty="0" smtClean="0"/>
            </a:br>
            <a:r>
              <a:rPr lang="ru-RU" b="0" dirty="0" err="1" smtClean="0"/>
              <a:t>Яртылаш</a:t>
            </a:r>
            <a:r>
              <a:rPr lang="ru-RU" b="0" dirty="0" smtClean="0"/>
              <a:t> </a:t>
            </a:r>
            <a:r>
              <a:rPr lang="ru-RU" b="0" dirty="0" err="1" smtClean="0"/>
              <a:t>ул</a:t>
            </a:r>
            <a:r>
              <a:rPr lang="ru-RU" b="0" dirty="0" smtClean="0"/>
              <a:t> </a:t>
            </a:r>
            <a:r>
              <a:rPr lang="ru-RU" b="0" dirty="0" err="1" smtClean="0"/>
              <a:t>тайган</a:t>
            </a:r>
            <a:r>
              <a:rPr lang="ru-RU" b="0" dirty="0" smtClean="0"/>
              <a:t> </a:t>
            </a:r>
            <a:r>
              <a:rPr lang="ru-RU" b="0" dirty="0" err="1" smtClean="0"/>
              <a:t>исеннән, </a:t>
            </a:r>
            <a:br>
              <a:rPr lang="ru-RU" b="0" dirty="0" err="1" smtClean="0"/>
            </a:br>
            <a:r>
              <a:rPr lang="ru-RU" b="0" dirty="0" err="1" smtClean="0"/>
              <a:t>Шулай</a:t>
            </a:r>
            <a:r>
              <a:rPr lang="ru-RU" b="0" dirty="0" smtClean="0"/>
              <a:t> да </a:t>
            </a:r>
            <a:r>
              <a:rPr lang="ru-RU" b="0" dirty="0" err="1" smtClean="0"/>
              <a:t>яшәве өмитле</a:t>
            </a:r>
            <a:r>
              <a:rPr lang="ru-RU" b="0" dirty="0" smtClean="0"/>
              <a:t>.</a:t>
            </a:r>
            <a:br>
              <a:rPr lang="ru-RU" b="0" dirty="0" smtClean="0"/>
            </a:b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88640"/>
            <a:ext cx="7772400" cy="6669360"/>
          </a:xfrm>
        </p:spPr>
        <p:txBody>
          <a:bodyPr>
            <a:normAutofit fontScale="90000"/>
          </a:bodyPr>
          <a:lstStyle/>
          <a:p>
            <a:pPr algn="r"/>
            <a:r>
              <a:rPr lang="ru-RU" b="0" dirty="0" err="1" smtClean="0">
                <a:solidFill>
                  <a:schemeClr val="accent2">
                    <a:lumMod val="50000"/>
                  </a:schemeClr>
                </a:solidFill>
              </a:rPr>
              <a:t>Кешеләр егетнең тәненә </a:t>
            </a:r>
            <a:br>
              <a:rPr lang="ru-RU" b="0" dirty="0" err="1" smtClean="0">
                <a:solidFill>
                  <a:schemeClr val="accent2">
                    <a:lumMod val="50000"/>
                  </a:schemeClr>
                </a:solidFill>
              </a:rPr>
            </a:br>
            <a:r>
              <a:rPr lang="ru-RU" b="0" dirty="0" err="1" smtClean="0">
                <a:solidFill>
                  <a:schemeClr val="accent2">
                    <a:lumMod val="50000"/>
                  </a:schemeClr>
                </a:solidFill>
              </a:rPr>
              <a:t>Кыздырып</a:t>
            </a:r>
            <a:r>
              <a:rPr lang="ru-RU" b="0" dirty="0" smtClean="0">
                <a:solidFill>
                  <a:schemeClr val="accent2">
                    <a:lumMod val="50000"/>
                  </a:schemeClr>
                </a:solidFill>
              </a:rPr>
              <a:t> </a:t>
            </a:r>
            <a:r>
              <a:rPr lang="ru-RU" b="0" dirty="0" err="1" smtClean="0">
                <a:solidFill>
                  <a:schemeClr val="accent2">
                    <a:lumMod val="50000"/>
                  </a:schemeClr>
                </a:solidFill>
              </a:rPr>
              <a:t>шомполлар</a:t>
            </a:r>
            <a:r>
              <a:rPr lang="ru-RU" b="0" dirty="0" smtClean="0">
                <a:solidFill>
                  <a:schemeClr val="accent2">
                    <a:lumMod val="50000"/>
                  </a:schemeClr>
                </a:solidFill>
              </a:rPr>
              <a:t> </a:t>
            </a:r>
            <a:r>
              <a:rPr lang="ru-RU" b="0" dirty="0" err="1" smtClean="0">
                <a:solidFill>
                  <a:schemeClr val="accent2">
                    <a:lumMod val="50000"/>
                  </a:schemeClr>
                </a:solidFill>
              </a:rPr>
              <a:t>бастылар</a:t>
            </a:r>
            <a:r>
              <a:rPr lang="ru-RU" b="0" dirty="0" smtClean="0">
                <a:solidFill>
                  <a:schemeClr val="accent2">
                    <a:lumMod val="50000"/>
                  </a:schemeClr>
                </a:solidFill>
              </a:rPr>
              <a:t>. </a:t>
            </a:r>
            <a:br>
              <a:rPr lang="ru-RU" b="0" dirty="0" smtClean="0">
                <a:solidFill>
                  <a:schemeClr val="accent2">
                    <a:lumMod val="50000"/>
                  </a:schemeClr>
                </a:solidFill>
              </a:rPr>
            </a:br>
            <a:r>
              <a:rPr lang="ru-RU" b="0" dirty="0" err="1" smtClean="0">
                <a:solidFill>
                  <a:schemeClr val="accent2">
                    <a:lumMod val="50000"/>
                  </a:schemeClr>
                </a:solidFill>
              </a:rPr>
              <a:t>Туйганчы</a:t>
            </a:r>
            <a:r>
              <a:rPr lang="ru-RU" b="0" dirty="0" smtClean="0">
                <a:solidFill>
                  <a:schemeClr val="accent2">
                    <a:lumMod val="50000"/>
                  </a:schemeClr>
                </a:solidFill>
              </a:rPr>
              <a:t> </a:t>
            </a:r>
            <a:r>
              <a:rPr lang="ru-RU" b="0" dirty="0" err="1" smtClean="0">
                <a:solidFill>
                  <a:schemeClr val="accent2">
                    <a:lumMod val="50000"/>
                  </a:schemeClr>
                </a:solidFill>
              </a:rPr>
              <a:t>җәфалап, соңыннан </a:t>
            </a:r>
            <a:br>
              <a:rPr lang="ru-RU" b="0" dirty="0" err="1" smtClean="0">
                <a:solidFill>
                  <a:schemeClr val="accent2">
                    <a:lumMod val="50000"/>
                  </a:schemeClr>
                </a:solidFill>
              </a:rPr>
            </a:br>
            <a:r>
              <a:rPr lang="ru-RU" b="0" dirty="0" err="1" smtClean="0">
                <a:solidFill>
                  <a:schemeClr val="accent2">
                    <a:lumMod val="50000"/>
                  </a:schemeClr>
                </a:solidFill>
              </a:rPr>
              <a:t>Ялгыз</a:t>
            </a:r>
            <a:r>
              <a:rPr lang="ru-RU" b="0" dirty="0" smtClean="0">
                <a:solidFill>
                  <a:schemeClr val="accent2">
                    <a:lumMod val="50000"/>
                  </a:schemeClr>
                </a:solidFill>
              </a:rPr>
              <a:t> </a:t>
            </a:r>
            <a:r>
              <a:rPr lang="ru-RU" b="0" dirty="0" err="1" smtClean="0">
                <a:solidFill>
                  <a:schemeClr val="accent2">
                    <a:lumMod val="50000"/>
                  </a:schemeClr>
                </a:solidFill>
              </a:rPr>
              <a:t>ак</a:t>
            </a:r>
            <a:r>
              <a:rPr lang="ru-RU" b="0" dirty="0" smtClean="0">
                <a:solidFill>
                  <a:schemeClr val="accent2">
                    <a:lumMod val="50000"/>
                  </a:schemeClr>
                </a:solidFill>
              </a:rPr>
              <a:t> </a:t>
            </a:r>
            <a:r>
              <a:rPr lang="ru-RU" b="0" dirty="0" err="1" smtClean="0">
                <a:solidFill>
                  <a:schemeClr val="accent2">
                    <a:lumMod val="50000"/>
                  </a:schemeClr>
                </a:solidFill>
              </a:rPr>
              <a:t>каенга</a:t>
            </a:r>
            <a:r>
              <a:rPr lang="ru-RU" b="0" dirty="0" smtClean="0">
                <a:solidFill>
                  <a:schemeClr val="accent2">
                    <a:lumMod val="50000"/>
                  </a:schemeClr>
                </a:solidFill>
              </a:rPr>
              <a:t> </a:t>
            </a:r>
            <a:r>
              <a:rPr lang="ru-RU" b="0" dirty="0" err="1" smtClean="0">
                <a:solidFill>
                  <a:schemeClr val="accent2">
                    <a:lumMod val="50000"/>
                  </a:schemeClr>
                </a:solidFill>
              </a:rPr>
              <a:t>астылар</a:t>
            </a:r>
            <a:r>
              <a:rPr lang="ru-RU" b="0" dirty="0" smtClean="0">
                <a:solidFill>
                  <a:schemeClr val="accent2">
                    <a:lumMod val="50000"/>
                  </a:schemeClr>
                </a:solidFill>
              </a:rPr>
              <a:t>.</a:t>
            </a:r>
            <a:br>
              <a:rPr lang="ru-RU" b="0" dirty="0" smtClean="0">
                <a:solidFill>
                  <a:schemeClr val="accent2">
                    <a:lumMod val="50000"/>
                  </a:schemeClr>
                </a:solidFill>
              </a:rPr>
            </a:br>
            <a:r>
              <a:rPr lang="ru-RU" b="0" dirty="0" err="1" smtClean="0">
                <a:solidFill>
                  <a:schemeClr val="accent2">
                    <a:lumMod val="50000"/>
                  </a:schemeClr>
                </a:solidFill>
              </a:rPr>
              <a:t>Кешеләр сугыша</a:t>
            </a:r>
            <a:r>
              <a:rPr lang="ru-RU" b="0" dirty="0" smtClean="0">
                <a:solidFill>
                  <a:schemeClr val="accent2">
                    <a:lumMod val="50000"/>
                  </a:schemeClr>
                </a:solidFill>
              </a:rPr>
              <a:t>, </a:t>
            </a:r>
            <a:r>
              <a:rPr lang="ru-RU" b="0" dirty="0" err="1" smtClean="0">
                <a:solidFill>
                  <a:schemeClr val="accent2">
                    <a:lumMod val="50000"/>
                  </a:schemeClr>
                </a:solidFill>
              </a:rPr>
              <a:t>кан</a:t>
            </a:r>
            <a:r>
              <a:rPr lang="ru-RU" b="0" dirty="0" smtClean="0">
                <a:solidFill>
                  <a:schemeClr val="accent2">
                    <a:lumMod val="50000"/>
                  </a:schemeClr>
                </a:solidFill>
              </a:rPr>
              <a:t> коя. </a:t>
            </a:r>
            <a:br>
              <a:rPr lang="ru-RU" b="0" dirty="0" smtClean="0">
                <a:solidFill>
                  <a:schemeClr val="accent2">
                    <a:lumMod val="50000"/>
                  </a:schemeClr>
                </a:solidFill>
              </a:rPr>
            </a:br>
            <a:r>
              <a:rPr lang="ru-RU" b="0" dirty="0" err="1" smtClean="0">
                <a:solidFill>
                  <a:schemeClr val="accent2">
                    <a:lumMod val="50000"/>
                  </a:schemeClr>
                </a:solidFill>
              </a:rPr>
              <a:t>Киселә меңнәрчә гомерләр.</a:t>
            </a:r>
            <a:r>
              <a:rPr lang="ru-RU" b="0" dirty="0" smtClean="0">
                <a:solidFill>
                  <a:schemeClr val="accent2">
                    <a:lumMod val="50000"/>
                  </a:schemeClr>
                </a:solidFill>
              </a:rPr>
              <a:t> </a:t>
            </a:r>
            <a:br>
              <a:rPr lang="ru-RU" b="0" dirty="0" smtClean="0">
                <a:solidFill>
                  <a:schemeClr val="accent2">
                    <a:lumMod val="50000"/>
                  </a:schemeClr>
                </a:solidFill>
              </a:rPr>
            </a:br>
            <a:r>
              <a:rPr lang="ru-RU" b="0" dirty="0" err="1" smtClean="0">
                <a:solidFill>
                  <a:schemeClr val="accent2">
                    <a:lumMod val="50000"/>
                  </a:schemeClr>
                </a:solidFill>
              </a:rPr>
              <a:t>Төн </a:t>
            </a:r>
            <a:r>
              <a:rPr lang="ru-RU" b="0" dirty="0" smtClean="0">
                <a:solidFill>
                  <a:schemeClr val="accent2">
                    <a:lumMod val="50000"/>
                  </a:schemeClr>
                </a:solidFill>
              </a:rPr>
              <a:t>буе </a:t>
            </a:r>
            <a:r>
              <a:rPr lang="ru-RU" b="0" dirty="0" err="1" smtClean="0">
                <a:solidFill>
                  <a:schemeClr val="accent2">
                    <a:lumMod val="50000"/>
                  </a:schemeClr>
                </a:solidFill>
              </a:rPr>
              <a:t>улашып</a:t>
            </a:r>
            <a:r>
              <a:rPr lang="ru-RU" b="0" dirty="0" smtClean="0">
                <a:solidFill>
                  <a:schemeClr val="accent2">
                    <a:lumMod val="50000"/>
                  </a:schemeClr>
                </a:solidFill>
              </a:rPr>
              <a:t> </a:t>
            </a:r>
            <a:r>
              <a:rPr lang="ru-RU" b="0" dirty="0" err="1" smtClean="0">
                <a:solidFill>
                  <a:schemeClr val="accent2">
                    <a:lumMod val="50000"/>
                  </a:schemeClr>
                </a:solidFill>
              </a:rPr>
              <a:t>якында</a:t>
            </a:r>
            <a:r>
              <a:rPr lang="ru-RU" b="0" dirty="0" smtClean="0">
                <a:solidFill>
                  <a:schemeClr val="accent2">
                    <a:lumMod val="50000"/>
                  </a:schemeClr>
                </a:solidFill>
              </a:rPr>
              <a:t> </a:t>
            </a:r>
            <a:br>
              <a:rPr lang="ru-RU" b="0" dirty="0" smtClean="0">
                <a:solidFill>
                  <a:schemeClr val="accent2">
                    <a:lumMod val="50000"/>
                  </a:schemeClr>
                </a:solidFill>
              </a:rPr>
            </a:br>
            <a:r>
              <a:rPr lang="ru-RU" b="0" dirty="0" err="1" smtClean="0">
                <a:solidFill>
                  <a:schemeClr val="accent2">
                    <a:lumMod val="50000"/>
                  </a:schemeClr>
                </a:solidFill>
              </a:rPr>
              <a:t>Иснәнеп йөриләр бүреләр</a:t>
            </a:r>
            <a:r>
              <a:rPr lang="ru-RU" b="0" dirty="0" smtClean="0">
                <a:solidFill>
                  <a:schemeClr val="accent2">
                    <a:lumMod val="50000"/>
                  </a:schemeClr>
                </a:solidFill>
              </a:rPr>
              <a:t>. </a:t>
            </a:r>
            <a:br>
              <a:rPr lang="ru-RU" b="0" dirty="0" smtClean="0">
                <a:solidFill>
                  <a:schemeClr val="accent2">
                    <a:lumMod val="50000"/>
                  </a:schemeClr>
                </a:solidFill>
              </a:rPr>
            </a:br>
            <a:r>
              <a:rPr lang="ru-RU" b="0" dirty="0" err="1" smtClean="0">
                <a:solidFill>
                  <a:schemeClr val="accent2">
                    <a:lumMod val="50000"/>
                  </a:schemeClr>
                </a:solidFill>
              </a:rPr>
              <a:t>Бүреләр, аһ...</a:t>
            </a:r>
            <a:r>
              <a:rPr lang="ru-RU" b="0" dirty="0" smtClean="0">
                <a:solidFill>
                  <a:schemeClr val="accent2">
                    <a:lumMod val="50000"/>
                  </a:schemeClr>
                </a:solidFill>
              </a:rPr>
              <a:t> </a:t>
            </a:r>
            <a:r>
              <a:rPr lang="ru-RU" b="0" dirty="0" err="1" smtClean="0">
                <a:solidFill>
                  <a:schemeClr val="accent2">
                    <a:lumMod val="50000"/>
                  </a:schemeClr>
                </a:solidFill>
              </a:rPr>
              <a:t>ләкин бүреләр </a:t>
            </a:r>
            <a:br>
              <a:rPr lang="ru-RU" b="0" dirty="0" err="1" smtClean="0">
                <a:solidFill>
                  <a:schemeClr val="accent2">
                    <a:lumMod val="50000"/>
                  </a:schemeClr>
                </a:solidFill>
              </a:rPr>
            </a:br>
            <a:r>
              <a:rPr lang="ru-RU" b="0" dirty="0" err="1" smtClean="0">
                <a:solidFill>
                  <a:schemeClr val="accent2">
                    <a:lumMod val="50000"/>
                  </a:schemeClr>
                </a:solidFill>
              </a:rPr>
              <a:t>Бу</a:t>
            </a:r>
            <a:r>
              <a:rPr lang="ru-RU" b="0" dirty="0" smtClean="0">
                <a:solidFill>
                  <a:schemeClr val="accent2">
                    <a:lumMod val="50000"/>
                  </a:schemeClr>
                </a:solidFill>
              </a:rPr>
              <a:t> </a:t>
            </a:r>
            <a:r>
              <a:rPr lang="ru-RU" b="0" dirty="0" err="1" smtClean="0">
                <a:solidFill>
                  <a:schemeClr val="accent2">
                    <a:lumMod val="50000"/>
                  </a:schemeClr>
                </a:solidFill>
              </a:rPr>
              <a:t>кадәр үк ерткыч</a:t>
            </a:r>
            <a:r>
              <a:rPr lang="ru-RU" b="0" dirty="0" smtClean="0">
                <a:solidFill>
                  <a:schemeClr val="accent2">
                    <a:lumMod val="50000"/>
                  </a:schemeClr>
                </a:solidFill>
              </a:rPr>
              <a:t> </a:t>
            </a:r>
            <a:r>
              <a:rPr lang="ru-RU" b="0" dirty="0" err="1" smtClean="0">
                <a:solidFill>
                  <a:schemeClr val="accent2">
                    <a:lumMod val="50000"/>
                  </a:schemeClr>
                </a:solidFill>
              </a:rPr>
              <a:t>түгелләр.</a:t>
            </a:r>
            <a:r>
              <a:rPr lang="ru-RU" b="0" dirty="0" smtClean="0">
                <a:solidFill>
                  <a:schemeClr val="accent2">
                    <a:lumMod val="50000"/>
                  </a:schemeClr>
                </a:solidFill>
              </a:rPr>
              <a:t/>
            </a:r>
            <a:br>
              <a:rPr lang="ru-RU" b="0" dirty="0" smtClean="0">
                <a:solidFill>
                  <a:schemeClr val="accent2">
                    <a:lumMod val="50000"/>
                  </a:schemeClr>
                </a:solidFill>
              </a:rPr>
            </a:br>
            <a:r>
              <a:rPr lang="ru-RU" b="0" i="1" dirty="0" smtClean="0"/>
              <a:t>1943, март</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4831305wjm.jpg"/>
          <p:cNvPicPr>
            <a:picLocks noGrp="1" noChangeAspect="1"/>
          </p:cNvPicPr>
          <p:nvPr>
            <p:ph idx="1"/>
          </p:nvPr>
        </p:nvPicPr>
        <p:blipFill>
          <a:blip r:embed="rId2" cstate="print"/>
          <a:stretch>
            <a:fillRect/>
          </a:stretch>
        </p:blipFill>
        <p:spPr>
          <a:xfrm>
            <a:off x="323528" y="0"/>
            <a:ext cx="7776864"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idx="1"/>
          </p:nvPr>
        </p:nvSpPr>
        <p:spPr>
          <a:xfrm>
            <a:off x="179388" y="0"/>
            <a:ext cx="8713787" cy="6597650"/>
          </a:xfrm>
          <a:ln/>
        </p:spPr>
        <p:txBody>
          <a:bodyPr anchor="t">
            <a:normAutofit lnSpcReduction="10000"/>
          </a:bodyPr>
          <a:lstStyle/>
          <a:p>
            <a:pPr marL="342900" indent="-339725" algn="l">
              <a:spcBef>
                <a:spcPts val="9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dirty="0">
                <a:effectLst>
                  <a:outerShdw blurRad="38100" dist="38100" dir="2700000" algn="tl">
                    <a:srgbClr val="000000">
                      <a:alpha val="43137"/>
                    </a:srgbClr>
                  </a:outerShdw>
                </a:effectLst>
                <a:latin typeface="Monotype Corsiva" pitchFamily="64" charset="0"/>
                <a:cs typeface="Latha" charset="0"/>
              </a:rPr>
              <a:t>    </a:t>
            </a:r>
            <a:r>
              <a:rPr lang="ta-IN" sz="3600" b="1" dirty="0">
                <a:effectLst>
                  <a:outerShdw blurRad="38100" dist="38100" dir="2700000" algn="tl">
                    <a:srgbClr val="000000">
                      <a:alpha val="43137"/>
                    </a:srgbClr>
                  </a:outerShdw>
                </a:effectLst>
                <a:latin typeface="FreeSans" pitchFamily="32" charset="0"/>
                <a:cs typeface="Latha" charset="0"/>
              </a:rPr>
              <a:t>Муса алт</a:t>
            </a:r>
            <a:r>
              <a:rPr lang="ru-RU" sz="3600" b="1" dirty="0" err="1">
                <a:effectLst>
                  <a:outerShdw blurRad="38100" dist="38100" dir="2700000" algn="tl">
                    <a:srgbClr val="000000">
                      <a:alpha val="43137"/>
                    </a:srgbClr>
                  </a:outerShdw>
                </a:effectLst>
                <a:latin typeface="FreeSans" pitchFamily="32" charset="0"/>
                <a:cs typeface="Latha" charset="0"/>
              </a:rPr>
              <a:t>ы</a:t>
            </a:r>
            <a:r>
              <a:rPr lang="ta-IN" sz="3600" b="1" dirty="0">
                <a:effectLst>
                  <a:outerShdw blurRad="38100" dist="38100" dir="2700000" algn="tl">
                    <a:srgbClr val="000000">
                      <a:alpha val="43137"/>
                    </a:srgbClr>
                  </a:outerShdw>
                </a:effectLst>
                <a:latin typeface="FreeSans" pitchFamily="32" charset="0"/>
                <a:cs typeface="Latha" charset="0"/>
              </a:rPr>
              <a:t> яшеннән авыл мәктәбенә укырга керә, гаилә шәһәргә күчкәч, укуын «Хөсәения» мәдрәсәсендә дәвам иттерә. Мәдрәсә елларында (1914—1917) матур әдәбият әсәрләрен яратып укый, Тукай, Дәрдмәнд, С. Рәмиев иҗатлары белән яыннан таныша, шулар тәэсирендә үзе дә шигырьләр язып, аларны мәдрәсәдәге кулъязма журналга</a:t>
            </a:r>
            <a:r>
              <a:rPr lang="ta-IN" sz="3600" b="1" dirty="0">
                <a:effectLst>
                  <a:outerShdw blurRad="38100" dist="38100" dir="2700000" algn="tl">
                    <a:srgbClr val="000000">
                      <a:alpha val="43137"/>
                    </a:srgbClr>
                  </a:outerShdw>
                </a:effectLst>
                <a:latin typeface="Monotype Corsiva" pitchFamily="64" charset="0"/>
                <a:cs typeface="Latha" charset="0"/>
              </a:rPr>
              <a:t> урнаштыра бара.</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body"/>
          </p:nvPr>
        </p:nvSpPr>
        <p:spPr>
          <a:xfrm>
            <a:off x="-130175" y="71438"/>
            <a:ext cx="8229600" cy="3168650"/>
          </a:xfrm>
          <a:ln/>
        </p:spPr>
        <p:txBody>
          <a:bodyPr anchor="t">
            <a:normAutofit fontScale="92500" lnSpcReduction="10000"/>
          </a:bodyPr>
          <a:lstStyle/>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a:effectLst>
                  <a:outerShdw blurRad="38100" dist="38100" dir="2700000" algn="tl">
                    <a:srgbClr val="FFFFFF"/>
                  </a:outerShdw>
                </a:effectLst>
                <a:cs typeface="Latha" charset="0"/>
              </a:rPr>
              <a:t>   </a:t>
            </a:r>
            <a:r>
              <a:rPr lang="ta-IN" sz="3200" i="1">
                <a:effectLst>
                  <a:outerShdw blurRad="38100" dist="38100" dir="2700000" algn="tl">
                    <a:srgbClr val="FFFFFF"/>
                  </a:outerShdw>
                </a:effectLst>
                <a:latin typeface="FreeSans" pitchFamily="32" charset="0"/>
                <a:cs typeface="Latha" charset="0"/>
              </a:rPr>
              <a:t>1919 елның октябрендә, Оренбург шәһәре Дутов гаскәрләре тарафыннан камап алынган чорда, Төркстан фронты политидарәсе органы «Кызыл йолдыз» газетасында унөч яшьлек М. Җәлилнең «Бәхет» исемле шигыре басылып чыга.</a:t>
            </a:r>
            <a:r>
              <a:rPr lang="ta-IN" sz="3200">
                <a:effectLst>
                  <a:outerShdw blurRad="38100" dist="38100" dir="2700000" algn="tl">
                    <a:srgbClr val="FFFFFF"/>
                  </a:outerShdw>
                </a:effectLst>
                <a:latin typeface="FreeSans" pitchFamily="32" charset="0"/>
                <a:cs typeface="Latha" charset="0"/>
              </a:rPr>
              <a:t> </a:t>
            </a:r>
          </a:p>
        </p:txBody>
      </p:sp>
      <p:pic>
        <p:nvPicPr>
          <p:cNvPr id="6146" name="Picture 2"/>
          <p:cNvPicPr>
            <a:picLocks noChangeAspect="1" noChangeArrowheads="1"/>
          </p:cNvPicPr>
          <p:nvPr/>
        </p:nvPicPr>
        <p:blipFill>
          <a:blip r:embed="rId3" cstate="print"/>
          <a:srcRect/>
          <a:stretch>
            <a:fillRect/>
          </a:stretch>
        </p:blipFill>
        <p:spPr bwMode="auto">
          <a:xfrm>
            <a:off x="5256213" y="3281363"/>
            <a:ext cx="3708400" cy="2892425"/>
          </a:xfrm>
          <a:prstGeom prst="rect">
            <a:avLst/>
          </a:prstGeom>
          <a:noFill/>
          <a:ln w="9525">
            <a:noFill/>
            <a:round/>
            <a:headEnd/>
            <a:tailEnd/>
          </a:ln>
          <a:effectLst/>
        </p:spPr>
      </p:pic>
      <p:sp>
        <p:nvSpPr>
          <p:cNvPr id="6147" name="Rectangle 3"/>
          <p:cNvSpPr>
            <a:spLocks noChangeArrowheads="1"/>
          </p:cNvSpPr>
          <p:nvPr/>
        </p:nvSpPr>
        <p:spPr bwMode="auto">
          <a:xfrm>
            <a:off x="395288" y="3284538"/>
            <a:ext cx="5329237" cy="2724150"/>
          </a:xfrm>
          <a:prstGeom prst="rect">
            <a:avLst/>
          </a:prstGeom>
          <a:noFill/>
          <a:ln w="9525">
            <a:noFill/>
            <a:round/>
            <a:headEnd/>
            <a:tailEnd/>
          </a:ln>
          <a:effectLst/>
        </p:spPr>
        <p:txBody>
          <a:bodyPr lIns="90000" tIns="46800" rIns="90000" bIns="46800">
            <a:spAutoFit/>
          </a:bodyPr>
          <a:lstStyle/>
          <a:p>
            <a:pPr>
              <a:lnSpc>
                <a:spcPct val="90000"/>
              </a:lnSpc>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a-IN" sz="3200" i="1">
                <a:solidFill>
                  <a:srgbClr val="000000"/>
                </a:solidFill>
                <a:effectLst>
                  <a:outerShdw blurRad="38100" dist="38100" dir="2700000" algn="tl">
                    <a:srgbClr val="FFFFFF"/>
                  </a:outerShdw>
                </a:effectLst>
                <a:latin typeface="FreeSans" pitchFamily="32" charset="0"/>
                <a:cs typeface="Latha" charset="0"/>
              </a:rPr>
              <a:t>Шуннан соң аның революция, көрәш рухы белән сугарылган романтик шигырьләре матбугат битләрендә еш күренә башлый.</a:t>
            </a:r>
            <a:r>
              <a:rPr lang="ru-RU" sz="3200" i="1">
                <a:solidFill>
                  <a:srgbClr val="000000"/>
                </a:solidFill>
                <a:effectLst>
                  <a:outerShdw blurRad="38100" dist="38100" dir="2700000" algn="tl">
                    <a:srgbClr val="FFFFFF"/>
                  </a:outerShdw>
                </a:effectLst>
                <a:latin typeface="FreeSans" pitchFamily="32" charset="0"/>
                <a:ea typeface="DejaVu Sans" charset="0"/>
                <a:cs typeface="DejaVu Sans"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body"/>
          </p:nvPr>
        </p:nvSpPr>
        <p:spPr>
          <a:xfrm>
            <a:off x="0" y="4076700"/>
            <a:ext cx="9144000" cy="2133600"/>
          </a:xfrm>
          <a:ln/>
        </p:spPr>
        <p:txBody>
          <a:bodyPr anchor="t">
            <a:normAutofit fontScale="92500" lnSpcReduction="20000"/>
          </a:bodyPr>
          <a:lstStyle/>
          <a:p>
            <a:pPr marL="342900" indent="-339725" algn="l">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b="1" i="1">
                <a:effectLst>
                  <a:outerShdw blurRad="38100" dist="38100" dir="2700000" algn="tl">
                    <a:srgbClr val="FFFFFF"/>
                  </a:outerShdw>
                </a:effectLst>
                <a:cs typeface="Latha" charset="0"/>
              </a:rPr>
              <a:t>   </a:t>
            </a:r>
            <a:r>
              <a:rPr lang="ta-IN" sz="2800" b="1" i="1">
                <a:effectLst>
                  <a:outerShdw blurRad="38100" dist="38100" dir="2700000" algn="tl">
                    <a:srgbClr val="FFFFFF"/>
                  </a:outerShdw>
                </a:effectLst>
                <a:cs typeface="Latha" charset="0"/>
              </a:rPr>
              <a:t>1</a:t>
            </a:r>
            <a:r>
              <a:rPr lang="ta-IN" sz="2800" b="1" i="1">
                <a:effectLst>
                  <a:outerShdw blurRad="38100" dist="38100" dir="2700000" algn="tl">
                    <a:srgbClr val="FFFFFF"/>
                  </a:outerShdw>
                </a:effectLst>
                <a:latin typeface="FreeSans" pitchFamily="32" charset="0"/>
                <a:cs typeface="Latha" charset="0"/>
              </a:rPr>
              <a:t>934 елда шагыйрьнең күп кенә шигырьләрен эченә алган шактый зур җыентыгы («Орденлы миллионнар») басыла һәм шул ук елны «Стихи Мусы Джалиля» исеме белән сайланма шигырьләре беренче мәртәбә рус телендә чыга.</a:t>
            </a:r>
          </a:p>
        </p:txBody>
      </p:sp>
      <p:pic>
        <p:nvPicPr>
          <p:cNvPr id="7170" name="Picture 2"/>
          <p:cNvPicPr>
            <a:picLocks noChangeAspect="1" noChangeArrowheads="1"/>
          </p:cNvPicPr>
          <p:nvPr/>
        </p:nvPicPr>
        <p:blipFill>
          <a:blip r:embed="rId3" cstate="print"/>
          <a:srcRect/>
          <a:stretch>
            <a:fillRect/>
          </a:stretch>
        </p:blipFill>
        <p:spPr bwMode="auto">
          <a:xfrm>
            <a:off x="179388" y="188913"/>
            <a:ext cx="2921000" cy="3930650"/>
          </a:xfrm>
          <a:prstGeom prst="rect">
            <a:avLst/>
          </a:prstGeom>
          <a:noFill/>
          <a:ln w="9525">
            <a:noFill/>
            <a:round/>
            <a:headEnd/>
            <a:tailEnd/>
          </a:ln>
          <a:effectLst/>
        </p:spPr>
      </p:pic>
      <p:sp>
        <p:nvSpPr>
          <p:cNvPr id="7171" name="Rectangle 3"/>
          <p:cNvSpPr>
            <a:spLocks noChangeArrowheads="1"/>
          </p:cNvSpPr>
          <p:nvPr/>
        </p:nvSpPr>
        <p:spPr bwMode="auto">
          <a:xfrm>
            <a:off x="3059113" y="188913"/>
            <a:ext cx="5905500" cy="3933825"/>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a-IN" sz="2800" b="1" i="1">
                <a:solidFill>
                  <a:srgbClr val="000000"/>
                </a:solidFill>
                <a:effectLst>
                  <a:outerShdw blurRad="38100" dist="38100" dir="2700000" algn="tl">
                    <a:srgbClr val="FFFFFF"/>
                  </a:outerShdw>
                </a:effectLst>
                <a:latin typeface="Monotype Corsiva" pitchFamily="64" charset="0"/>
                <a:cs typeface="Latha" charset="0"/>
              </a:rPr>
              <a:t>1</a:t>
            </a:r>
            <a:r>
              <a:rPr lang="ta-IN" sz="2800" b="1" i="1">
                <a:solidFill>
                  <a:srgbClr val="000000"/>
                </a:solidFill>
                <a:effectLst>
                  <a:outerShdw blurRad="38100" dist="38100" dir="2700000" algn="tl">
                    <a:srgbClr val="FFFFFF"/>
                  </a:outerShdw>
                </a:effectLst>
                <a:latin typeface="FreeSans" pitchFamily="32" charset="0"/>
                <a:cs typeface="Latha" charset="0"/>
              </a:rPr>
              <a:t>922 елның көзендә М. Җәлил Казанга килә.</a:t>
            </a:r>
            <a:r>
              <a:rPr lang="ru-RU" sz="2800" b="1" i="1">
                <a:solidFill>
                  <a:srgbClr val="000000"/>
                </a:solidFill>
                <a:effectLst>
                  <a:outerShdw blurRad="38100" dist="38100" dir="2700000" algn="tl">
                    <a:srgbClr val="FFFFFF"/>
                  </a:outerShdw>
                </a:effectLst>
                <a:latin typeface="FreeSans" pitchFamily="32" charset="0"/>
                <a:cs typeface="Latha" charset="0"/>
              </a:rPr>
              <a:t> </a:t>
            </a:r>
            <a:r>
              <a:rPr lang="ta-IN" sz="2800" b="1" i="1">
                <a:solidFill>
                  <a:srgbClr val="000000"/>
                </a:solidFill>
                <a:effectLst>
                  <a:outerShdw blurRad="38100" dist="38100" dir="2700000" algn="tl">
                    <a:srgbClr val="FFFFFF"/>
                  </a:outerShdw>
                </a:effectLst>
                <a:latin typeface="FreeSans" pitchFamily="32" charset="0"/>
                <a:cs typeface="Latha" charset="0"/>
              </a:rPr>
              <a:t>Башта ул «Татарстан» газетасы редакциясендә эшли, ә 1923 елдан Татрабфакта укый башлый.1933—1934 елларда М. Җәлил Мәскәүдә «Коммунист» газетасының әдәбият-сәнгать бүлеген җитәкли.</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body"/>
          </p:nvPr>
        </p:nvSpPr>
        <p:spPr>
          <a:xfrm>
            <a:off x="0" y="0"/>
            <a:ext cx="8820150" cy="3500438"/>
          </a:xfrm>
          <a:ln/>
        </p:spPr>
        <p:txBody>
          <a:bodyPr anchor="t"/>
          <a:lstStyle/>
          <a:p>
            <a:pPr marL="342900" indent="-339725" algn="l">
              <a:lnSpc>
                <a:spcPct val="90000"/>
              </a:lnSpc>
              <a:spcBef>
                <a:spcPts val="725"/>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a:solidFill>
                  <a:srgbClr val="FFFFFF"/>
                </a:solidFill>
                <a:effectLst>
                  <a:outerShdw blurRad="38100" dist="38100" dir="2700000" algn="tl">
                    <a:srgbClr val="000000"/>
                  </a:outerShdw>
                </a:effectLst>
                <a:cs typeface="Latha" charset="0"/>
              </a:rPr>
              <a:t>    </a:t>
            </a:r>
            <a:r>
              <a:rPr lang="ta-IN" sz="2900" b="1" i="1">
                <a:solidFill>
                  <a:srgbClr val="FFFFFF"/>
                </a:solidFill>
                <a:effectLst>
                  <a:outerShdw blurRad="38100" dist="38100" dir="2700000" algn="tl">
                    <a:srgbClr val="000000"/>
                  </a:outerShdw>
                </a:effectLst>
                <a:latin typeface="FreeSans" pitchFamily="32" charset="0"/>
                <a:cs typeface="Latha" charset="0"/>
              </a:rPr>
              <a:t>1941 елның июль аенда М. Җәлил армиягә алына.</a:t>
            </a:r>
            <a:r>
              <a:rPr lang="ta-IN" sz="2900" b="1" i="1">
                <a:solidFill>
                  <a:srgbClr val="FFFFFF"/>
                </a:solidFill>
                <a:effectLst>
                  <a:outerShdw blurRad="38100" dist="38100" dir="2700000" algn="tl">
                    <a:srgbClr val="000000"/>
                  </a:outerShdw>
                </a:effectLst>
                <a:latin typeface="FreeSans" pitchFamily="32" charset="0"/>
              </a:rPr>
              <a:t> </a:t>
            </a:r>
            <a:r>
              <a:rPr lang="ta-IN" sz="2900" b="1" i="1">
                <a:solidFill>
                  <a:srgbClr val="FFFFFF"/>
                </a:solidFill>
                <a:effectLst>
                  <a:outerShdw blurRad="38100" dist="38100" dir="2700000" algn="tl">
                    <a:srgbClr val="000000"/>
                  </a:outerShdw>
                </a:effectLst>
                <a:latin typeface="FreeSans" pitchFamily="32" charset="0"/>
                <a:cs typeface="Latha" charset="0"/>
              </a:rPr>
              <a:t>1941 елның декабрендә курсларны тәмамлагач, өлкән политрук М. Җәлил Мәскәү аша фронтка китә, Ул Төньяк-көнбатыш фронтта чыга торган «Отвага» исемле газетаның алгы сызыктагы хәрби корреспонденты итеп билгеләнә.</a:t>
            </a:r>
            <a:r>
              <a:rPr lang="ta-IN" sz="2900" b="1" i="1">
                <a:solidFill>
                  <a:srgbClr val="FFFFFF"/>
                </a:solidFill>
                <a:effectLst>
                  <a:outerShdw blurRad="38100" dist="38100" dir="2700000" algn="tl">
                    <a:srgbClr val="000000"/>
                  </a:outerShdw>
                </a:effectLst>
                <a:latin typeface="FreeSans" pitchFamily="32" charset="0"/>
              </a:rPr>
              <a:t> </a:t>
            </a:r>
          </a:p>
        </p:txBody>
      </p:sp>
      <p:pic>
        <p:nvPicPr>
          <p:cNvPr id="9218" name="Picture 2"/>
          <p:cNvPicPr>
            <a:picLocks noChangeAspect="1" noChangeArrowheads="1"/>
          </p:cNvPicPr>
          <p:nvPr/>
        </p:nvPicPr>
        <p:blipFill>
          <a:blip r:embed="rId3" cstate="print"/>
          <a:srcRect/>
          <a:stretch>
            <a:fillRect/>
          </a:stretch>
        </p:blipFill>
        <p:spPr bwMode="auto">
          <a:xfrm>
            <a:off x="3132138" y="2774950"/>
            <a:ext cx="3238500" cy="4083050"/>
          </a:xfrm>
          <a:prstGeom prst="rect">
            <a:avLst/>
          </a:prstGeom>
          <a:noFill/>
          <a:ln w="9525">
            <a:noFill/>
            <a:round/>
            <a:headEnd/>
            <a:tailEnd/>
          </a:ln>
          <a:effectLst/>
        </p:spPr>
      </p:pic>
      <p:sp>
        <p:nvSpPr>
          <p:cNvPr id="9219" name="Rectangle 3"/>
          <p:cNvSpPr>
            <a:spLocks noChangeArrowheads="1"/>
          </p:cNvSpPr>
          <p:nvPr/>
        </p:nvSpPr>
        <p:spPr bwMode="auto">
          <a:xfrm>
            <a:off x="250825" y="3213100"/>
            <a:ext cx="5545138" cy="444500"/>
          </a:xfrm>
          <a:prstGeom prst="rect">
            <a:avLst/>
          </a:prstGeom>
          <a:noFill/>
          <a:ln w="9525">
            <a:noFill/>
            <a:round/>
            <a:headEnd/>
            <a:tailEnd/>
          </a:ln>
          <a:effectLst/>
        </p:spPr>
        <p:txBody>
          <a:bodyPr wrap="none" anchor="ctr"/>
          <a:lstStyle/>
          <a:p>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p:nvPr>
        </p:nvSpPr>
        <p:spPr>
          <a:xfrm>
            <a:off x="0" y="4292600"/>
            <a:ext cx="9144000" cy="2376488"/>
          </a:xfrm>
          <a:ln/>
        </p:spPr>
        <p:txBody>
          <a:bodyPr anchor="t"/>
          <a:lstStyle/>
          <a:p>
            <a:pPr marL="342900" indent="-339725" algn="l">
              <a:lnSpc>
                <a:spcPct val="8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b="1" i="1">
                <a:solidFill>
                  <a:srgbClr val="FFFFFF"/>
                </a:solidFill>
                <a:effectLst>
                  <a:outerShdw blurRad="38100" dist="38100" dir="2700000" algn="tl">
                    <a:srgbClr val="000000"/>
                  </a:outerShdw>
                </a:effectLst>
                <a:cs typeface="Latha" charset="0"/>
              </a:rPr>
              <a:t>   </a:t>
            </a:r>
            <a:r>
              <a:rPr lang="ta-IN" sz="3200" b="1" i="1">
                <a:solidFill>
                  <a:srgbClr val="FFFFFF"/>
                </a:solidFill>
                <a:effectLst>
                  <a:outerShdw blurRad="38100" dist="38100" dir="2700000" algn="tl">
                    <a:srgbClr val="000000"/>
                  </a:outerShdw>
                </a:effectLst>
                <a:latin typeface="FreeSans" pitchFamily="32" charset="0"/>
                <a:cs typeface="Latha" charset="0"/>
              </a:rPr>
              <a:t>1944 елның февраль аенда Җәлилгә һәм аның көрәштәшләренә Дрезденда суд була. Фашистик хәрби суд аларны, «дәүләткә каршы җимерү эше» алып баруда гаепләп, үлем җәзасына хөкем итә.</a:t>
            </a:r>
            <a:r>
              <a:rPr lang="ru-RU" sz="3200" b="1" i="1">
                <a:solidFill>
                  <a:srgbClr val="FFFFFF"/>
                </a:solidFill>
                <a:effectLst>
                  <a:outerShdw blurRad="38100" dist="38100" dir="2700000" algn="tl">
                    <a:srgbClr val="000000"/>
                  </a:outerShdw>
                </a:effectLst>
                <a:latin typeface="FreeSans" pitchFamily="32" charset="0"/>
                <a:cs typeface="Latha" charset="0"/>
              </a:rPr>
              <a:t> </a:t>
            </a:r>
          </a:p>
          <a:p>
            <a:pPr marL="342900" indent="-339725" algn="l">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b="1" i="1">
              <a:solidFill>
                <a:srgbClr val="FFFFFF"/>
              </a:solidFill>
              <a:effectLst>
                <a:outerShdw blurRad="38100" dist="38100" dir="2700000" algn="tl">
                  <a:srgbClr val="000000"/>
                </a:outerShdw>
              </a:effectLst>
              <a:latin typeface="FreeSans" pitchFamily="32" charset="0"/>
              <a:cs typeface="Latha" charset="0"/>
            </a:endParaRPr>
          </a:p>
        </p:txBody>
      </p:sp>
      <p:pic>
        <p:nvPicPr>
          <p:cNvPr id="10242" name="Picture 2"/>
          <p:cNvPicPr>
            <a:picLocks noChangeAspect="1" noChangeArrowheads="1"/>
          </p:cNvPicPr>
          <p:nvPr/>
        </p:nvPicPr>
        <p:blipFill>
          <a:blip r:embed="rId3" cstate="print"/>
          <a:srcRect l="1259" t="2466" r="1259" b="1233"/>
          <a:stretch>
            <a:fillRect/>
          </a:stretch>
        </p:blipFill>
        <p:spPr bwMode="auto">
          <a:xfrm>
            <a:off x="1403350" y="0"/>
            <a:ext cx="6318250" cy="42481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body"/>
          </p:nvPr>
        </p:nvSpPr>
        <p:spPr>
          <a:xfrm>
            <a:off x="0" y="404813"/>
            <a:ext cx="5005388" cy="5256212"/>
          </a:xfrm>
          <a:ln/>
        </p:spPr>
        <p:txBody>
          <a:bodyPr anchor="t"/>
          <a:lstStyle/>
          <a:p>
            <a:pPr marL="342900" indent="-339725" algn="l">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a:cs typeface="Latha" charset="0"/>
              </a:rPr>
              <a:t>    </a:t>
            </a:r>
            <a:r>
              <a:rPr lang="ta-IN" sz="2800" b="1" i="1">
                <a:effectLst>
                  <a:outerShdw blurRad="38100" dist="38100" dir="2700000" algn="tl">
                    <a:srgbClr val="FFFFFF"/>
                  </a:outerShdw>
                </a:effectLst>
                <a:cs typeface="Latha" charset="0"/>
              </a:rPr>
              <a:t>1</a:t>
            </a:r>
            <a:r>
              <a:rPr lang="ta-IN" sz="2800" b="1" i="1">
                <a:effectLst>
                  <a:outerShdw blurRad="38100" dist="38100" dir="2700000" algn="tl">
                    <a:srgbClr val="FFFFFF"/>
                  </a:outerShdw>
                </a:effectLst>
                <a:latin typeface="FreeSans" pitchFamily="32" charset="0"/>
                <a:cs typeface="Latha" charset="0"/>
              </a:rPr>
              <a:t>956 елның 2 февралендә СССР Верховный Советы Президиумы Указы белән Муса Җәлилгә Ватан сугышы чорында күрсәткән тиңдәшсез ныклыгы һәм батырлыгы өчен Советлар Союзы Герое исеме бирелде, </a:t>
            </a:r>
          </a:p>
        </p:txBody>
      </p:sp>
      <p:pic>
        <p:nvPicPr>
          <p:cNvPr id="11266" name="Picture 2"/>
          <p:cNvPicPr>
            <a:picLocks noChangeAspect="1" noChangeArrowheads="1"/>
          </p:cNvPicPr>
          <p:nvPr/>
        </p:nvPicPr>
        <p:blipFill>
          <a:blip r:embed="rId3" cstate="print"/>
          <a:srcRect l="4535" t="5936" r="4535" b="2968"/>
          <a:stretch>
            <a:fillRect/>
          </a:stretch>
        </p:blipFill>
        <p:spPr bwMode="auto">
          <a:xfrm>
            <a:off x="5435600" y="0"/>
            <a:ext cx="3425825" cy="5229225"/>
          </a:xfrm>
          <a:prstGeom prst="rect">
            <a:avLst/>
          </a:prstGeom>
          <a:noFill/>
          <a:ln w="9525">
            <a:noFill/>
            <a:round/>
            <a:headEnd/>
            <a:tailEnd/>
          </a:ln>
          <a:effectLst/>
        </p:spPr>
      </p:pic>
      <p:sp>
        <p:nvSpPr>
          <p:cNvPr id="11267" name="Rectangle 3"/>
          <p:cNvSpPr>
            <a:spLocks noChangeArrowheads="1"/>
          </p:cNvSpPr>
          <p:nvPr/>
        </p:nvSpPr>
        <p:spPr bwMode="auto">
          <a:xfrm>
            <a:off x="323850" y="5084763"/>
            <a:ext cx="8605838" cy="1373187"/>
          </a:xfrm>
          <a:prstGeom prst="rect">
            <a:avLst/>
          </a:prstGeom>
          <a:noFill/>
          <a:ln w="9525">
            <a:noFill/>
            <a:round/>
            <a:headEnd/>
            <a:tailEnd/>
          </a:ln>
          <a:effectLst/>
        </p:spPr>
        <p:txBody>
          <a:bodyPr lIns="90000" tIns="46800" rIns="90000" bIns="46800">
            <a:spAutoFit/>
          </a:bodyPr>
          <a:lstStyle/>
          <a:p>
            <a:pPr>
              <a:spcBef>
                <a:spcPts val="7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a-IN" sz="2800" b="1" i="1">
                <a:solidFill>
                  <a:srgbClr val="000000"/>
                </a:solidFill>
                <a:effectLst>
                  <a:outerShdw blurRad="38100" dist="38100" dir="2700000" algn="tl">
                    <a:srgbClr val="FFFFFF"/>
                  </a:outerShdw>
                </a:effectLst>
                <a:latin typeface="FreeSans" pitchFamily="32" charset="0"/>
                <a:cs typeface="Latha" charset="0"/>
              </a:rPr>
              <a:t>ә әсирлектә тудырган поэтик иҗаты — бөтен дөньяга мәшһүр «Моабит дәфтәрләре» Ленин премиясенә лаек булды.</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body"/>
          </p:nvPr>
        </p:nvSpPr>
        <p:spPr>
          <a:xfrm>
            <a:off x="5940425" y="5805488"/>
            <a:ext cx="3457575" cy="865187"/>
          </a:xfrm>
          <a:ln/>
        </p:spPr>
        <p:txBody>
          <a:bodyPr anchor="t"/>
          <a:lstStyle/>
          <a:p>
            <a:pPr marL="342900" indent="-339725" algn="l">
              <a:lnSpc>
                <a:spcPct val="90000"/>
              </a:lnSpc>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a:effectLst>
                  <a:outerShdw blurRad="38100" dist="38100" dir="2700000" algn="tl">
                    <a:srgbClr val="C0C0C0"/>
                  </a:outerShdw>
                </a:effectLst>
              </a:rPr>
              <a:t>  </a:t>
            </a:r>
            <a:r>
              <a:rPr lang="ru-RU" sz="2800" b="1" i="1">
                <a:effectLst>
                  <a:outerShdw blurRad="38100" dist="38100" dir="2700000" algn="tl">
                    <a:srgbClr val="C0C0C0"/>
                  </a:outerShdw>
                </a:effectLst>
                <a:latin typeface="FreeSans" pitchFamily="32" charset="0"/>
              </a:rPr>
              <a:t>М.</a:t>
            </a:r>
            <a:r>
              <a:rPr lang="ru-RU" sz="2800" b="1" i="1">
                <a:effectLst>
                  <a:outerShdw blurRad="38100" dist="38100" dir="2700000" algn="tl">
                    <a:srgbClr val="C0C0C0"/>
                  </a:outerShdw>
                </a:effectLst>
                <a:latin typeface="FreeSans" pitchFamily="32" charset="0"/>
                <a:cs typeface="Arial" charset="0"/>
              </a:rPr>
              <a:t>Җәлил кызы Чулпан белән.</a:t>
            </a:r>
          </a:p>
        </p:txBody>
      </p:sp>
      <p:pic>
        <p:nvPicPr>
          <p:cNvPr id="16386" name="Picture 2"/>
          <p:cNvPicPr>
            <a:picLocks noChangeAspect="1" noChangeArrowheads="1"/>
          </p:cNvPicPr>
          <p:nvPr/>
        </p:nvPicPr>
        <p:blipFill>
          <a:blip r:embed="rId3" cstate="print"/>
          <a:srcRect/>
          <a:stretch>
            <a:fillRect/>
          </a:stretch>
        </p:blipFill>
        <p:spPr bwMode="auto">
          <a:xfrm>
            <a:off x="1979613" y="260350"/>
            <a:ext cx="3892550" cy="60483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body"/>
          </p:nvPr>
        </p:nvSpPr>
        <p:spPr>
          <a:xfrm>
            <a:off x="4932363" y="981075"/>
            <a:ext cx="4211637" cy="4897438"/>
          </a:xfrm>
          <a:ln/>
        </p:spPr>
        <p:txBody>
          <a:bodyPr anchor="t">
            <a:normAutofit lnSpcReduction="10000"/>
          </a:bodyPr>
          <a:lstStyle/>
          <a:p>
            <a:pPr marL="342900" indent="-339725" algn="l">
              <a:spcBef>
                <a:spcPts val="9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a:solidFill>
                  <a:srgbClr val="FFFFFF"/>
                </a:solidFill>
                <a:effectLst>
                  <a:outerShdw blurRad="38100" dist="38100" dir="2700000" algn="tl">
                    <a:srgbClr val="000000"/>
                  </a:outerShdw>
                </a:effectLst>
              </a:rPr>
              <a:t>    </a:t>
            </a:r>
            <a:r>
              <a:rPr lang="ru-RU" sz="3600" b="1" i="1">
                <a:solidFill>
                  <a:srgbClr val="FFFFFF"/>
                </a:solidFill>
                <a:effectLst>
                  <a:outerShdw blurRad="38100" dist="38100" dir="2700000" algn="tl">
                    <a:srgbClr val="000000"/>
                  </a:outerShdw>
                </a:effectLst>
                <a:latin typeface="FreeSans" pitchFamily="32" charset="0"/>
              </a:rPr>
              <a:t>Казан Кремле янында </a:t>
            </a:r>
            <a:r>
              <a:rPr lang="ru-RU" sz="3600" b="1" i="1">
                <a:solidFill>
                  <a:srgbClr val="FFFFFF"/>
                </a:solidFill>
                <a:effectLst>
                  <a:outerShdw blurRad="38100" dist="38100" dir="2700000" algn="tl">
                    <a:srgbClr val="000000"/>
                  </a:outerShdw>
                </a:effectLst>
                <a:latin typeface="FreeSans" pitchFamily="32" charset="0"/>
                <a:cs typeface="Arial" charset="0"/>
              </a:rPr>
              <a:t>һәйкәл-комплекс куелган(1966). Үзәктә М.Җәлилнең мәһабәт образ</a:t>
            </a:r>
            <a:r>
              <a:rPr lang="ru-RU" sz="3600" b="1" i="1">
                <a:solidFill>
                  <a:srgbClr val="FFFFFF"/>
                </a:solidFill>
                <a:effectLst>
                  <a:outerShdw blurRad="38100" dist="38100" dir="2700000" algn="tl">
                    <a:srgbClr val="000000"/>
                  </a:outerShdw>
                </a:effectLst>
                <a:cs typeface="Arial" charset="0"/>
              </a:rPr>
              <a:t>ы.</a:t>
            </a:r>
          </a:p>
        </p:txBody>
      </p:sp>
      <p:pic>
        <p:nvPicPr>
          <p:cNvPr id="15362" name="Picture 2"/>
          <p:cNvPicPr>
            <a:picLocks noChangeAspect="1" noChangeArrowheads="1"/>
          </p:cNvPicPr>
          <p:nvPr/>
        </p:nvPicPr>
        <p:blipFill>
          <a:blip r:embed="rId3" cstate="print"/>
          <a:srcRect t="1575"/>
          <a:stretch>
            <a:fillRect/>
          </a:stretch>
        </p:blipFill>
        <p:spPr bwMode="auto">
          <a:xfrm>
            <a:off x="395288" y="188913"/>
            <a:ext cx="4784725" cy="62801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87</TotalTime>
  <Words>410</Words>
  <Application>Microsoft Office PowerPoint</Application>
  <PresentationFormat>Экран (4:3)</PresentationFormat>
  <Paragraphs>19</Paragraphs>
  <Slides>18</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Изящная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 «Бүреләр»</vt:lpstr>
      <vt:lpstr>Бүреләр Кешеләр сугыша, кан коя,  Киселә меңнәрчә гомерләр.  Төн буе улашып якында  Иснәнеп йөриләр бүреләр. Күпме кан, күпме яшь ат ите Ялтырый бүренең күзләре.  Бит моны төн буе атышып,  Тураган кешеләр үзләре. </vt:lpstr>
      <vt:lpstr>Бүреләр башлыгы карт бүре,  Исереп кешеләр канына  Йөргәндә, сискәнеп туктады  Бер авыр яралы янына. Яралы ыңраша, саташа,  Каенга терәгән башкаен.  Кызганып егетне, җил белән  Тибрәнеп сыкрана ак каен.</vt:lpstr>
      <vt:lpstr>Кызганып егетне, елыйлар  Миләүшә һәм лалә чәчәге. Тәгәри үләнгә, чык түгел,  Гөлләрнең гөнаһсыз яшьләре. Карт бүре егетне иснәде,  Аптырап күзенә карады. Һәм кинәт нидәндер сискәнеп,  Бер читкә тайпылды яралы. </vt:lpstr>
      <vt:lpstr>Слайд 15</vt:lpstr>
      <vt:lpstr>Яралының зәгыйфь сулышы  Бәрелде бүренең борнына.  Юк, бүре тимәде, сак кына  Борылып юнәлде юлына. Таң белән килделәр кешеләр,  Күрделәр яралы егетне.  Яртылаш ул тайган исеннән,  Шулай да яшәве өмитле. </vt:lpstr>
      <vt:lpstr>Кешеләр егетнең тәненә  Кыздырып шомполлар бастылар.  Туйганчы җәфалап, соңыннан  Ялгыз ак каенга астылар. Кешеләр сугыша, кан коя.  Киселә меңнәрчә гомерләр.  Төн буе улашып якында  Иснәнеп йөриләр бүреләр.  Бүреләр, аһ... ләкин бүреләр  Бу кадәр үк ерткыч түгелләр. 1943, март</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Бүреләр Кешеләр сугыша, кан коя,  Киселә меңнәрчә гомерләр.  Төн буе улашып якында  Иснәнеп йөриләр бүреләр. Күпме кан, күпме яшь ат ите Ялтырый бүренең күзләре.  Бит моны төн буе атышып,  Тураган кешеләр үзләре. </dc:title>
  <dc:creator>школа №71</dc:creator>
  <cp:lastModifiedBy>школа №71</cp:lastModifiedBy>
  <cp:revision>6</cp:revision>
  <dcterms:created xsi:type="dcterms:W3CDTF">2013-04-18T07:22:54Z</dcterms:created>
  <dcterms:modified xsi:type="dcterms:W3CDTF">2013-04-18T09:01:48Z</dcterms:modified>
</cp:coreProperties>
</file>