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7" r:id="rId14"/>
    <p:sldId id="275" r:id="rId15"/>
    <p:sldId id="278" r:id="rId16"/>
    <p:sldId id="276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427" autoAdjust="0"/>
  </p:normalViewPr>
  <p:slideViewPr>
    <p:cSldViewPr>
      <p:cViewPr varScale="1">
        <p:scale>
          <a:sx n="98" d="100"/>
          <a:sy n="98" d="100"/>
        </p:scale>
        <p:origin x="-35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9F73-D244-4455-8001-C648824AEB9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7E00B-11B8-4A85-B558-03BE1AFC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5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A405-C121-4E8D-96BF-2133DAC1BB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00B-11B8-4A85-B558-03BE1AFC1E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00B-11B8-4A85-B558-03BE1AFC1E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Физминутка для глаз. Музыка по щелчку.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2CB5D-737D-4472-A59C-F6CA06A5D2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C5BC-4F00-4970-A503-73C85D13FC8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19F1-26FA-4A22-97B6-3F6DB42A53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 userDrawn="1"/>
        </p:nvPicPr>
        <p:blipFill>
          <a:blip r:embed="rId7" cstate="print"/>
          <a:srcRect r="80349"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8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esktop\&#1092;&#1080;&#1079;&#1084;&#1080;&#1085;&#1091;&#1090;&#1082;&#1072;\062%20&#1045;&#1089;&#1083;&#1080;%20&#1044;&#1086;&#1073;&#1088;&#1099;&#1081;%20&#1058;&#1099;.mp3" TargetMode="Externa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амоанализ   </a:t>
            </a:r>
            <a:r>
              <a:rPr lang="ru-RU" b="1" dirty="0" smtClean="0">
                <a:latin typeface="Arial Narrow" pitchFamily="34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рока  </a:t>
            </a:r>
            <a:b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 литературы  в  4  классе  «в»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68960"/>
            <a:ext cx="8686800" cy="301116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чителя МБОУ СОШ № 6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г.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Урай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ХМАО-Югры</a:t>
            </a:r>
            <a:endParaRPr lang="ru-RU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Дульцевой Татьяны Николаевны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92696"/>
          <a:ext cx="8462744" cy="584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1524"/>
                <a:gridCol w="2729917"/>
                <a:gridCol w="3221303"/>
              </a:tblGrid>
              <a:tr h="82941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Этап урока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Цель  этапа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учащихся 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этап. 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dirty="0" smtClean="0">
                          <a:latin typeface="Arial Narrow" pitchFamily="34" charset="0"/>
                        </a:rPr>
                        <a:t>Работа с картиной </a:t>
                      </a:r>
                      <a:r>
                        <a:rPr lang="ru-RU" sz="2000" b="1" dirty="0" err="1" smtClean="0">
                          <a:latin typeface="Arial Narrow" pitchFamily="34" charset="0"/>
                        </a:rPr>
                        <a:t>О.А.Кадоля</a:t>
                      </a:r>
                      <a:r>
                        <a:rPr lang="ru-RU" sz="2000" b="1" dirty="0" smtClean="0">
                          <a:latin typeface="Arial Narrow" pitchFamily="34" charset="0"/>
                        </a:rPr>
                        <a:t> «Вид Красной площади»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формировать эстетические чувства,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учить сравнивать произведения, воспитывать любовь к Родине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 Рассматривают картину в учебнике;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определяют, какую задачу ставил художник;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сравнивают произведения поэта и художника.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20688"/>
          <a:ext cx="8606760" cy="5920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4264"/>
                <a:gridCol w="2776374"/>
                <a:gridCol w="3276122"/>
              </a:tblGrid>
              <a:tr h="839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Этап урока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Цель  этапа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учащихся 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VI </a:t>
                      </a:r>
                      <a:r>
                        <a:rPr lang="ru-RU" sz="2000" b="1" dirty="0" smtClean="0">
                          <a:latin typeface="Arial Narrow" pitchFamily="34" charset="0"/>
                        </a:rPr>
                        <a:t>этап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itchFamily="34" charset="0"/>
                        </a:rPr>
                        <a:t>Выразитель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Arial Narrow" pitchFamily="34" charset="0"/>
                        </a:rPr>
                        <a:t>ное</a:t>
                      </a:r>
                      <a:r>
                        <a:rPr lang="ru-RU" sz="2000" b="1" dirty="0" smtClean="0">
                          <a:latin typeface="Arial Narrow" pitchFamily="34" charset="0"/>
                        </a:rPr>
                        <a:t> чтение </a:t>
                      </a:r>
                      <a:r>
                        <a:rPr lang="ru-RU" sz="2000" b="1" dirty="0" err="1" smtClean="0">
                          <a:latin typeface="Arial Narrow" pitchFamily="34" charset="0"/>
                        </a:rPr>
                        <a:t>стихотворе</a:t>
                      </a:r>
                      <a:endParaRPr lang="ru-RU" sz="2000" b="1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Arial Narrow" pitchFamily="34" charset="0"/>
                        </a:rPr>
                        <a:t>ния</a:t>
                      </a:r>
                      <a:r>
                        <a:rPr lang="ru-RU" sz="2000" b="1" dirty="0" smtClean="0">
                          <a:latin typeface="Arial Narrow" pitchFamily="34" charset="0"/>
                        </a:rPr>
                        <a:t> «Москва, Москва!..»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</a:t>
                      </a:r>
                    </a:p>
                    <a:p>
                      <a:r>
                        <a:rPr lang="ru-RU" sz="2000" b="0" dirty="0" smtClean="0">
                          <a:latin typeface="Arial Narrow" pitchFamily="34" charset="0"/>
                        </a:rPr>
                        <a:t>Учить выразитель</a:t>
                      </a:r>
                    </a:p>
                    <a:p>
                      <a:r>
                        <a:rPr lang="ru-RU" sz="2000" b="0" dirty="0" smtClean="0">
                          <a:latin typeface="Arial Narrow" pitchFamily="34" charset="0"/>
                        </a:rPr>
                        <a:t>ному чтению.</a:t>
                      </a:r>
                      <a:endParaRPr lang="ru-RU" sz="20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Учатся выбирать тон чтения, паузы, логические ударения,</a:t>
                      </a:r>
                    </a:p>
                    <a:p>
                      <a:pPr algn="l">
                        <a:buNone/>
                      </a:pPr>
                      <a:r>
                        <a:rPr lang="ru-RU" sz="2000" b="0" i="0" dirty="0" smtClean="0">
                          <a:latin typeface="Arial Narrow" pitchFamily="34" charset="0"/>
                        </a:rPr>
                        <a:t>Слушают и</a:t>
                      </a:r>
                    </a:p>
                    <a:p>
                      <a:pPr algn="l">
                        <a:buNone/>
                      </a:pPr>
                      <a:r>
                        <a:rPr lang="ru-RU" sz="2000" b="0" i="0" dirty="0" smtClean="0">
                          <a:latin typeface="Arial Narrow" pitchFamily="34" charset="0"/>
                        </a:rPr>
                        <a:t>анализируют ответы товарищей.</a:t>
                      </a:r>
                      <a:endParaRPr kumimoji="0" lang="ru-RU" sz="20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20688"/>
          <a:ext cx="8606760" cy="5920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9584"/>
                <a:gridCol w="2667592"/>
                <a:gridCol w="2969584"/>
              </a:tblGrid>
              <a:tr h="839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Этап уроке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Цель  этапа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учащихся 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VIII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этап Рефлексия деятельности (итог урока).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Обобщение всей работы. Само оценивание.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Подводят итог урока;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aseline="0" dirty="0" smtClean="0">
                          <a:latin typeface="Arial Narrow" pitchFamily="34" charset="0"/>
                        </a:rPr>
                        <a:t>выполняют </a:t>
                      </a:r>
                      <a:r>
                        <a:rPr lang="ru-RU" sz="2000" baseline="0" dirty="0" smtClean="0">
                          <a:latin typeface="Arial Narrow" pitchFamily="34" charset="0"/>
                          <a:hlinkClick r:id="rId2" action="ppaction://hlinksldjump"/>
                        </a:rPr>
                        <a:t>рефлексию 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своей деятельности.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2272aec9f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120008" cy="3120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484784"/>
            <a:ext cx="2952328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568776">
            <a:off x="4118255" y="2554346"/>
            <a:ext cx="304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Желаю удачи!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308304" y="6237312"/>
            <a:ext cx="610368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</a:t>
            </a:r>
            <a:r>
              <a:rPr lang="ru-RU" sz="4400" b="1" i="1" dirty="0" smtClean="0">
                <a:solidFill>
                  <a:srgbClr val="FF0000"/>
                </a:solidFill>
              </a:rPr>
              <a:t>Нет тебе на свете равных,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Стародавняя Москва!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Блеском дней, вовеки славных,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Будешь ты всегда жива!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Валерий Брюсов </a:t>
            </a: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Нет тебе на свете равных,</a:t>
            </a:r>
            <a:b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Стародавняя Москва!</a:t>
            </a:r>
            <a:b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Блеском дней, вовеки славных,</a:t>
            </a:r>
            <a:b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Будешь ты всегда жива!</a:t>
            </a:r>
            <a:b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Валерий Брюсов</a:t>
            </a: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524328" y="6165304"/>
            <a:ext cx="466352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 rot="1742900">
            <a:off x="3238500" y="25955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15526278">
            <a:off x="6301581" y="4187032"/>
            <a:ext cx="658813" cy="6286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19122345">
            <a:off x="3905250" y="3119438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5153264">
            <a:off x="4618038" y="2689225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0323788">
            <a:off x="4489450" y="18462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6620696">
            <a:off x="3632200" y="1774825"/>
            <a:ext cx="928688" cy="9286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2571750"/>
            <a:ext cx="642937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429000" y="3500438"/>
            <a:ext cx="2798763" cy="2646362"/>
          </a:xfrm>
          <a:custGeom>
            <a:avLst/>
            <a:gdLst>
              <a:gd name="connsiteX0" fmla="*/ 462039 w 2798839"/>
              <a:gd name="connsiteY0" fmla="*/ 0 h 2646438"/>
              <a:gd name="connsiteX1" fmla="*/ 389467 w 2798839"/>
              <a:gd name="connsiteY1" fmla="*/ 2540000 h 2646438"/>
              <a:gd name="connsiteX2" fmla="*/ 2798839 w 2798839"/>
              <a:gd name="connsiteY2" fmla="*/ 638628 h 2646438"/>
              <a:gd name="connsiteX3" fmla="*/ 2798839 w 2798839"/>
              <a:gd name="connsiteY3" fmla="*/ 638628 h 264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839" h="2646438">
                <a:moveTo>
                  <a:pt x="462039" y="0"/>
                </a:moveTo>
                <a:cubicBezTo>
                  <a:pt x="231019" y="1216781"/>
                  <a:pt x="0" y="2433562"/>
                  <a:pt x="389467" y="2540000"/>
                </a:cubicBezTo>
                <a:cubicBezTo>
                  <a:pt x="778934" y="2646438"/>
                  <a:pt x="2798839" y="638628"/>
                  <a:pt x="2798839" y="638628"/>
                </a:cubicBezTo>
                <a:lnTo>
                  <a:pt x="2798839" y="638628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 rot="3565920">
            <a:off x="5340350" y="3638550"/>
            <a:ext cx="692150" cy="68580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20566483">
            <a:off x="5646738" y="4235450"/>
            <a:ext cx="712787" cy="6159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1591468">
            <a:off x="6491288" y="3571875"/>
            <a:ext cx="693737" cy="62547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 rot="7692248">
            <a:off x="5922963" y="3268662"/>
            <a:ext cx="636588" cy="690563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50" y="3786188"/>
            <a:ext cx="642938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9" name="Picture 5" descr="E:\Мои рисунки\СОЛНЫШКИ\11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-147638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E:\Мои рисунки\цветы4\CAMOMIL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714875"/>
            <a:ext cx="11366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E:\Мои рисунки\цветы4\CORNFLW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0760" flipH="1">
            <a:off x="6835775" y="4387850"/>
            <a:ext cx="1878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E:\Мои рисунки\цветы4\PETUNIA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3" y="4286250"/>
            <a:ext cx="13065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29250"/>
            <a:ext cx="3387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38" y="5429250"/>
            <a:ext cx="381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429250"/>
            <a:ext cx="4357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Блок-схема: решение 38"/>
          <p:cNvSpPr/>
          <p:nvPr/>
        </p:nvSpPr>
        <p:spPr>
          <a:xfrm rot="-1500000">
            <a:off x="7453313" y="3736975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решение 39"/>
          <p:cNvSpPr/>
          <p:nvPr/>
        </p:nvSpPr>
        <p:spPr>
          <a:xfrm rot="-1500000">
            <a:off x="6024563" y="2665413"/>
            <a:ext cx="214312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решение 40"/>
          <p:cNvSpPr/>
          <p:nvPr/>
        </p:nvSpPr>
        <p:spPr>
          <a:xfrm rot="-1500000">
            <a:off x="3381375" y="41656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решение 41"/>
          <p:cNvSpPr/>
          <p:nvPr/>
        </p:nvSpPr>
        <p:spPr>
          <a:xfrm rot="-1500000">
            <a:off x="1952625" y="3951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решение 42"/>
          <p:cNvSpPr/>
          <p:nvPr/>
        </p:nvSpPr>
        <p:spPr>
          <a:xfrm rot="-1500000">
            <a:off x="1238250" y="1665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решение 43"/>
          <p:cNvSpPr/>
          <p:nvPr/>
        </p:nvSpPr>
        <p:spPr>
          <a:xfrm rot="-1500000">
            <a:off x="2166938" y="1308100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Блок-схема: решение 44"/>
          <p:cNvSpPr/>
          <p:nvPr/>
        </p:nvSpPr>
        <p:spPr>
          <a:xfrm rot="-1500000">
            <a:off x="809625" y="2451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Блок-схема: решение 45"/>
          <p:cNvSpPr/>
          <p:nvPr/>
        </p:nvSpPr>
        <p:spPr>
          <a:xfrm rot="-1500000">
            <a:off x="2238375" y="2593975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решение 46"/>
          <p:cNvSpPr/>
          <p:nvPr/>
        </p:nvSpPr>
        <p:spPr>
          <a:xfrm rot="-1500000">
            <a:off x="4381500" y="1308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500042"/>
            <a:ext cx="54747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Будьте здоровы!</a:t>
            </a:r>
          </a:p>
        </p:txBody>
      </p:sp>
      <p:pic>
        <p:nvPicPr>
          <p:cNvPr id="1033" name="Picture 9" descr="C:\Documents and Settings\пользователь\Рабочий стол\Новая папка\бабочки\164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374826">
            <a:off x="7513638" y="334962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62 Если Добрый 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6042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6444208" y="6309320"/>
            <a:ext cx="538360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4051 L 0.19827 -0.03819 C 0.24045 -0.05601 0.3033 -0.06574 0.36893 -0.06574 C 0.44393 -0.06574 0.50365 -0.05601 0.54566 -0.03819 L 0.74688 0.04051 L -0.0026 0.04051 Z " pathEditMode="relative" rAng="0" ptsTypes="FffFFF">
                                      <p:cBhvr>
                                        <p:cTn id="9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9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фоточки\IMG_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8" y="1124744"/>
            <a:ext cx="4128458" cy="3096344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фоточки\IMG_1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572000" cy="3429000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7020272" y="6093296"/>
            <a:ext cx="610368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esktop\фоточки\IMG_1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66592" cy="3124944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фоточки\IMG_1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211959" cy="3158969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380312" y="6237312"/>
            <a:ext cx="322336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</a:rPr>
              <a:t>Рефлексия</a:t>
            </a:r>
          </a:p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  <a:latin typeface="Cambria Math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</a:rPr>
              <a:t>Своей работой на уроке…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mbria Math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</a:rPr>
              <a:t>Я доволен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mbria Math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</a:rPr>
              <a:t>Не совсем доволен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mbria Math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</a:rPr>
              <a:t>Я не доволен потому  что…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380312" y="6309320"/>
            <a:ext cx="46635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17076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069010" cy="4104456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Класс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 Четвертый.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Тема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  М.Ю.Лермонтов «Москва, Москва!..»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Учебно-методическое обеспечение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Литература. </a:t>
            </a:r>
            <a:r>
              <a:rPr lang="ru-RU" dirty="0" err="1" smtClean="0">
                <a:solidFill>
                  <a:schemeClr val="tx1"/>
                </a:solidFill>
                <a:latin typeface="Arial Narrow" pitchFamily="34" charset="0"/>
              </a:rPr>
              <a:t>Л.А.Ефросинина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 «Школа 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XXI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века».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Тип урока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Формирование новых знаний.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Необходимое оборудование и материалы для занятия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Компьютер, презентационный  экран, учебники, «Рабочая тетрадь».</a:t>
            </a:r>
          </a:p>
          <a:p>
            <a:pPr algn="l"/>
            <a:endParaRPr lang="ru-RU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Цели урока:</a:t>
            </a:r>
            <a:b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58204" cy="5038740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Обучающие: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Познакомить с краткой биографией М.Ю. Лермонтова,  с его произведением «Москва, Москва!..»;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закреплять умение определять главную мысль, обобщать, анализировать материал.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Развивающие:</a:t>
            </a:r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азвивать навыки выразительного чтения;</a:t>
            </a:r>
            <a:r>
              <a:rPr lang="ru-RU" dirty="0" smtClean="0"/>
              <a:t> </a:t>
            </a:r>
            <a:r>
              <a:rPr lang="ru-RU" dirty="0" smtClean="0">
                <a:latin typeface="Arial Narrow" pitchFamily="34" charset="0"/>
              </a:rPr>
              <a:t>устную речь и творческие способности;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развивать эстетический вкус;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формировать навыки коммуникативного характера.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Воспитывающие: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Воспитывать любовь к своей Родине.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714332"/>
          <a:ext cx="8640960" cy="588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906"/>
                <a:gridCol w="3122551"/>
                <a:gridCol w="3076503"/>
              </a:tblGrid>
              <a:tr h="10401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Этап урока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Цель  этапа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учащихся 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88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этап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Организацион-ный</a:t>
                      </a:r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момент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создание ситуации успеха,</a:t>
                      </a:r>
                    </a:p>
                    <a:p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включение учащихся в деятельность на личностно-значимом уровне, осознание ответственности за общее благополучие класса.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Нахождение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rId2" action="ppaction://hlinksldjump"/>
                        </a:rPr>
                        <a:t>сюрприза,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показ своего настроения.</a:t>
                      </a:r>
                    </a:p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76672"/>
          <a:ext cx="8568953" cy="6143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4575"/>
                <a:gridCol w="3183512"/>
                <a:gridCol w="3050866"/>
              </a:tblGrid>
              <a:tr h="10401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Этап урока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Цель  этапа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учащихся 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этап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Актуализа-ция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знаний.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актуализация знаний.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С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амостоятельно определить тему урока.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Читают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rId2" action="ppaction://hlinksldjump"/>
                        </a:rPr>
                        <a:t>отрывок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из стих. В.Брюсова, определяют, о чем будем говорить на уроке.</a:t>
                      </a:r>
                    </a:p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548680"/>
          <a:ext cx="8712967" cy="6065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6105"/>
                <a:gridCol w="2536686"/>
                <a:gridCol w="3860176"/>
              </a:tblGrid>
              <a:tr h="86022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Этап урока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Цель  этапа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учащихся 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III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этап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Определе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ние</a:t>
                      </a:r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задач урока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Учить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правильно </a:t>
                      </a:r>
                      <a:r>
                        <a:rPr lang="ru-RU" sz="2000" baseline="0" dirty="0" err="1" smtClean="0">
                          <a:latin typeface="Arial Narrow" pitchFamily="34" charset="0"/>
                        </a:rPr>
                        <a:t>формулиро</a:t>
                      </a:r>
                      <a:endParaRPr lang="ru-RU" sz="2000" baseline="0" dirty="0" smtClean="0">
                        <a:latin typeface="Arial Narrow" pitchFamily="34" charset="0"/>
                      </a:endParaRPr>
                    </a:p>
                    <a:p>
                      <a:r>
                        <a:rPr lang="ru-RU" sz="2000" baseline="0" dirty="0" err="1" smtClean="0">
                          <a:latin typeface="Arial Narrow" pitchFamily="34" charset="0"/>
                        </a:rPr>
                        <a:t>вать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цели и задачи урока.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Высказывают свое мнение;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обобщают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предложенные варианты ответов;</a:t>
                      </a:r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формулируют задачи урока.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620688"/>
          <a:ext cx="8712969" cy="5688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364"/>
                <a:gridCol w="2624388"/>
                <a:gridCol w="3359217"/>
              </a:tblGrid>
              <a:tr h="806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Этап урока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Цель  этапа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учащихся 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IV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этап.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Биография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М.Ю.Лермонто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ва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: кратко познакомить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учащихся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с биографией поэта.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Читают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текст учебника;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aseline="0" dirty="0" smtClean="0">
                          <a:latin typeface="Arial Narrow" pitchFamily="34" charset="0"/>
                        </a:rPr>
                        <a:t>подготовленная группа учеников рассказывает о Лермонтове;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aseline="0" dirty="0" smtClean="0">
                          <a:latin typeface="Arial Narrow" pitchFamily="34" charset="0"/>
                        </a:rPr>
                        <a:t>отвечают на вопросы.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-178663"/>
            <a:ext cx="648072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0000"/>
              </a:solidFill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hlinkClick r:id="rId2" action="ppaction://hlinksldjump"/>
              </a:rPr>
              <a:t>Физминутка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hlinkClick r:id="rId2" action="ppaction://hlinksldjump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избежать перегрузки и переутомления учащихся,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сохранить мотивацию 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01729"/>
              </p:ext>
            </p:extLst>
          </p:nvPr>
        </p:nvGraphicFramePr>
        <p:xfrm>
          <a:off x="539552" y="764705"/>
          <a:ext cx="8280919" cy="627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372"/>
                <a:gridCol w="2540160"/>
                <a:gridCol w="2997387"/>
              </a:tblGrid>
              <a:tr h="6735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Этап урока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Цель  этапа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Деятельность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учащихся </a:t>
                      </a:r>
                      <a:endParaRPr lang="ru-RU" sz="20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этап.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Работа над  стихотворением «Москва, Москва!..»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Словарная работа.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Цель этапа: 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Развивать устную речь и творческие способности ;</a:t>
                      </a:r>
                    </a:p>
                    <a:p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учить анализу произведения,</a:t>
                      </a:r>
                    </a:p>
                    <a:p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умению определять главную мысль;</a:t>
                      </a:r>
                    </a:p>
                    <a:p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воспитывать любовь к Родине,</a:t>
                      </a:r>
                    </a:p>
                    <a:p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познакомить с понятием «метафора»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Делятся впечатлениями о прослушанном;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читают самостоятельно;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анализируют стихотворение, работая в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группах:</a:t>
                      </a:r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1 группа определяет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художественные приемы;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2 группа работает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с </a:t>
                      </a:r>
                      <a:r>
                        <a:rPr lang="ru-RU" sz="2000" dirty="0" smtClean="0">
                          <a:latin typeface="Arial Narrow" pitchFamily="34" charset="0"/>
                          <a:hlinkClick r:id="rId2" action="ppaction://hlinksldjump"/>
                        </a:rPr>
                        <a:t>пословицами,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объясняет смысл и выбирает подходящую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стихотворению;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3 </a:t>
                      </a:r>
                      <a:r>
                        <a:rPr lang="ru-RU" sz="2000" smtClean="0">
                          <a:latin typeface="Arial Narrow" pitchFamily="34" charset="0"/>
                        </a:rPr>
                        <a:t>группа работает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со словарем </a:t>
                      </a:r>
                      <a:r>
                        <a:rPr lang="ru-RU" sz="2000" dirty="0" err="1" smtClean="0">
                          <a:latin typeface="Arial Narrow" pitchFamily="34" charset="0"/>
                        </a:rPr>
                        <a:t>Ожигова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4 группа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составляет </a:t>
                      </a:r>
                      <a:r>
                        <a:rPr lang="ru-RU" sz="2000" dirty="0" smtClean="0">
                          <a:latin typeface="Arial Narrow" pitchFamily="34" charset="0"/>
                          <a:hlinkClick r:id="rId3" action="ppaction://hlinksldjump"/>
                        </a:rPr>
                        <a:t>синквейн;</a:t>
                      </a:r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2000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573</Words>
  <Application>Microsoft Office PowerPoint</Application>
  <PresentationFormat>Экран (4:3)</PresentationFormat>
  <Paragraphs>145</Paragraphs>
  <Slides>18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Самоанализ   урока     литературы  в  4  классе  «в»</vt:lpstr>
      <vt:lpstr>  </vt:lpstr>
      <vt:lpstr>Цели урока: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Komp6</cp:lastModifiedBy>
  <cp:revision>35</cp:revision>
  <dcterms:created xsi:type="dcterms:W3CDTF">2012-01-30T17:22:44Z</dcterms:created>
  <dcterms:modified xsi:type="dcterms:W3CDTF">2013-11-14T08:21:16Z</dcterms:modified>
</cp:coreProperties>
</file>