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4" r:id="rId6"/>
    <p:sldId id="266" r:id="rId7"/>
    <p:sldId id="268" r:id="rId8"/>
    <p:sldId id="274" r:id="rId9"/>
    <p:sldId id="275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576E-09F2-4BDF-AF31-36AC8BD74B26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42D6-6AB0-47C3-B8E9-5651F9F90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69A0-2354-4F3B-9A68-96EA0DA1770E}" type="slidenum">
              <a:rPr lang="ru-RU"/>
              <a:pPr/>
              <a:t>9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814076-AC14-4481-AC25-20C75F821E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0013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Федеральный образовательный стандарт дошкольного образования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Социально-коммуникативное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р</a:t>
            </a:r>
            <a:r>
              <a:rPr lang="ru-RU" sz="4000" dirty="0" smtClean="0">
                <a:latin typeface="Arial Black" pitchFamily="34" charset="0"/>
              </a:rPr>
              <a:t>азвитие</a:t>
            </a:r>
          </a:p>
          <a:p>
            <a:pPr algn="ctr"/>
            <a:endParaRPr lang="ru-RU" sz="4000" dirty="0" smtClean="0">
              <a:latin typeface="Arial Black" pitchFamily="34" charset="0"/>
            </a:endParaRPr>
          </a:p>
          <a:p>
            <a:pPr algn="ctr"/>
            <a:r>
              <a:rPr lang="ru-RU" sz="2100" dirty="0" smtClean="0">
                <a:solidFill>
                  <a:srgbClr val="FF0000"/>
                </a:solidFill>
                <a:latin typeface="Arial Black" pitchFamily="34" charset="0"/>
              </a:rPr>
              <a:t>(по материалам презентации программы </a:t>
            </a:r>
          </a:p>
          <a:p>
            <a:pPr algn="ctr"/>
            <a:r>
              <a:rPr lang="ru-RU" sz="2100" dirty="0" smtClean="0">
                <a:solidFill>
                  <a:srgbClr val="FF0000"/>
                </a:solidFill>
                <a:latin typeface="Arial Black" pitchFamily="34" charset="0"/>
              </a:rPr>
              <a:t>«Детский сад – 2100»)</a:t>
            </a:r>
            <a:endParaRPr lang="ru-RU" sz="21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Воспитатель высшей категории</a:t>
            </a:r>
          </a:p>
          <a:p>
            <a:r>
              <a:rPr lang="ru-RU" sz="2000" dirty="0" err="1" smtClean="0">
                <a:latin typeface="Arial Black" pitchFamily="34" charset="0"/>
              </a:rPr>
              <a:t>Судкова</a:t>
            </a:r>
            <a:r>
              <a:rPr lang="ru-RU" sz="2000" dirty="0" smtClean="0">
                <a:latin typeface="Arial Black" pitchFamily="34" charset="0"/>
              </a:rPr>
              <a:t> Светлана Васильевна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2"/>
          <p:cNvSpPr>
            <a:spLocks noChangeArrowheads="1" noChangeShapeType="1" noTextEdit="1"/>
          </p:cNvSpPr>
          <p:nvPr/>
        </p:nvSpPr>
        <p:spPr bwMode="auto">
          <a:xfrm>
            <a:off x="1258888" y="225425"/>
            <a:ext cx="6769100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Важные принципы,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которые следует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соблюдать на занятиях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095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180975" y="1987550"/>
            <a:ext cx="4678363" cy="2449513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FF99FF"/>
              </a:gs>
              <a:gs pos="50000">
                <a:srgbClr val="FF99FF">
                  <a:gamma/>
                  <a:tint val="15686"/>
                  <a:invGamma/>
                </a:srgbClr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Презумпция правильного ответа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надо изо всех сил искать разумное содержание в высказывании ребенка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4500563" y="1989138"/>
            <a:ext cx="4464050" cy="2486025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3399FF"/>
              </a:gs>
              <a:gs pos="50000">
                <a:srgbClr val="3399FF">
                  <a:gamma/>
                  <a:tint val="15686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Ребенок говорит как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может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, а воспитатель – помогает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точно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сформулировать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1979613" y="4329113"/>
            <a:ext cx="4752975" cy="2124075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FFFF66"/>
              </a:gs>
              <a:gs pos="50000">
                <a:srgbClr val="FFFF66">
                  <a:gamma/>
                  <a:tint val="15686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На любой хороший творческий вопрос, как и в жизни, может быть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более одного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правильного ответа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nimBg="1"/>
      <p:bldP spid="109575" grpId="0" animBg="1"/>
      <p:bldP spid="1095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Monotype Corsiva" pitchFamily="66" charset="0"/>
              </a:rPr>
              <a:t>Мы не предметники, а </a:t>
            </a: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 воспитатели  !   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431800" y="1627188"/>
            <a:ext cx="8388350" cy="3817937"/>
          </a:xfrm>
          <a:prstGeom prst="roundRect">
            <a:avLst>
              <a:gd name="adj" fmla="val 26894"/>
            </a:avLst>
          </a:prstGeom>
          <a:gradFill rotWithShape="1">
            <a:gsLst>
              <a:gs pos="0">
                <a:srgbClr val="FF99FF"/>
              </a:gs>
              <a:gs pos="50000">
                <a:srgbClr val="FF99FF">
                  <a:gamma/>
                  <a:tint val="33725"/>
                  <a:invGamma/>
                </a:srgbClr>
              </a:gs>
              <a:gs pos="100000">
                <a:srgbClr val="FF99FF"/>
              </a:gs>
            </a:gsLst>
            <a:lin ang="5400000" scaled="1"/>
          </a:gradFill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indent="452438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82" charset="2"/>
              <a:buChar char="v"/>
            </a:pPr>
            <a:r>
              <a:rPr lang="ru-RU" sz="2800" b="1"/>
              <a:t>Главное</a:t>
            </a:r>
            <a:r>
              <a:rPr lang="ru-RU" sz="2800"/>
              <a:t> </a:t>
            </a:r>
            <a:r>
              <a:rPr lang="en-US" sz="2800"/>
              <a:t>–</a:t>
            </a:r>
            <a:r>
              <a:rPr lang="ru-RU" sz="2800"/>
              <a:t> не в объеме усвоенных знаний, а в том, чтобы выросли </a:t>
            </a:r>
            <a:r>
              <a:rPr lang="ru-RU" sz="2800" b="1"/>
              <a:t>люди, умеющие жить и общаться</a:t>
            </a:r>
            <a:endParaRPr lang="ru-RU" sz="2800"/>
          </a:p>
          <a:p>
            <a:pPr indent="452438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82" charset="2"/>
              <a:buChar char="v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FF3300"/>
                </a:solidFill>
              </a:rPr>
              <a:t>Воспитательный момент</a:t>
            </a:r>
            <a:r>
              <a:rPr lang="ru-RU" sz="2800" b="1"/>
              <a:t> – самое главное на любом занятии.</a:t>
            </a:r>
            <a:r>
              <a:rPr lang="ru-RU" sz="2800"/>
              <a:t> Именно ему должен быть посвящен итог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5872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2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2" name="AutoShape 12" descr="21367_1018596794_tumb"/>
          <p:cNvSpPr>
            <a:spLocks noChangeArrowheads="1"/>
          </p:cNvSpPr>
          <p:nvPr/>
        </p:nvSpPr>
        <p:spPr bwMode="auto">
          <a:xfrm>
            <a:off x="642910" y="500042"/>
            <a:ext cx="1979612" cy="1628775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63500">
            <a:solidFill>
              <a:srgbClr val="00FF00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  <p:bldP spid="158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i="1" dirty="0" smtClean="0">
                <a:latin typeface="Arial Black" pitchFamily="34" charset="0"/>
              </a:rPr>
              <a:t>Спасибо за внимание</a:t>
            </a:r>
            <a:r>
              <a:rPr lang="ru-RU" sz="4000" i="1" dirty="0" smtClean="0">
                <a:latin typeface="Arial Black" pitchFamily="34" charset="0"/>
              </a:rPr>
              <a:t>!</a:t>
            </a:r>
          </a:p>
          <a:p>
            <a:pPr algn="ctr">
              <a:buNone/>
            </a:pPr>
            <a:endParaRPr lang="ru-RU" sz="1800" i="1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5007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Социально-коммуникативное развитие направлено на усвоение норм и ценностей, принятых в обществе, включая моральные  и нравственные ценности, развитие общения и взаимодействия ребенка со взрослыми и сверстниками, становление самостоятельности, целенаправленности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             сверстниками, формирование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уважительного отношения и чувства принадлежности  к своей семье и к сообществу детей и взрослых; формирование позитивных установок к различным видам труда и творчества, формирование основ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безопасносного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поведения в быту, социуме, природе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6429396"/>
            <a:ext cx="6400800" cy="42860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Стр.6 ФГОС подпункт 2.6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67150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Огромное влияние на процесс социализации дошкольников оказывают аспекты социализации: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4810" y="857232"/>
            <a:ext cx="92869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00174"/>
            <a:ext cx="3429024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Семья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 родители, братья, сёстры, дедушки, бабушки и другие родственники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9256" y="1500174"/>
            <a:ext cx="3357586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rgbClr val="FFFF00"/>
                </a:solidFill>
              </a:rPr>
              <a:t>Детский сад </a:t>
            </a:r>
          </a:p>
          <a:p>
            <a:pPr algn="ctr"/>
            <a:r>
              <a:rPr lang="ru-RU" sz="2400" b="1" dirty="0" smtClean="0">
                <a:ln/>
                <a:solidFill>
                  <a:srgbClr val="FFFF00"/>
                </a:solidFill>
              </a:rPr>
              <a:t>( в первую очередь воспитатели)</a:t>
            </a:r>
            <a:endParaRPr lang="ru-RU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488" y="5143512"/>
            <a:ext cx="3143272" cy="15001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Общество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сверстники, друзья)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девочк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571744"/>
            <a:ext cx="2000264" cy="2559778"/>
          </a:xfrm>
          <a:prstGeom prst="rect">
            <a:avLst/>
          </a:prstGeom>
        </p:spPr>
      </p:pic>
      <p:sp>
        <p:nvSpPr>
          <p:cNvPr id="9" name="Выгнутая вправо стрелка 8"/>
          <p:cNvSpPr/>
          <p:nvPr/>
        </p:nvSpPr>
        <p:spPr>
          <a:xfrm>
            <a:off x="5929322" y="3571876"/>
            <a:ext cx="1285884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728" y="3571876"/>
            <a:ext cx="1214446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916113"/>
            <a:ext cx="8596312" cy="4321175"/>
          </a:xfrm>
        </p:spPr>
        <p:txBody>
          <a:bodyPr>
            <a:normAutofit lnSpcReduction="10000"/>
          </a:bodyPr>
          <a:lstStyle/>
          <a:p>
            <a:pPr marL="631825" indent="-631825" algn="just">
              <a:lnSpc>
                <a:spcPct val="90000"/>
              </a:lnSpc>
              <a:buFont typeface="Wingdings" pitchFamily="82" charset="2"/>
              <a:buNone/>
            </a:pPr>
            <a:r>
              <a:rPr lang="ru-RU" sz="2400"/>
              <a:t>Реализация цели предполагает решение ряда </a:t>
            </a:r>
            <a:r>
              <a:rPr lang="ru-RU" sz="2400" b="1" i="1"/>
              <a:t>задач</a:t>
            </a:r>
            <a:r>
              <a:rPr lang="ru-RU" sz="2400" b="1"/>
              <a:t>:</a:t>
            </a:r>
            <a:endParaRPr lang="ru-RU" sz="2400"/>
          </a:p>
          <a:p>
            <a:pPr marL="631825" indent="-631825">
              <a:lnSpc>
                <a:spcPct val="90000"/>
              </a:lnSpc>
              <a:buFontTx/>
              <a:buAutoNum type="arabicPeriod"/>
            </a:pPr>
            <a:r>
              <a:rPr lang="ru-RU" sz="2400"/>
              <a:t>Разработка содержания, обеспечивающего: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воспитание, гармоничное развитие личностных качеств ребенка, 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развитие познавательной сферы (мышления, воображения, памяти, речи), 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развитие эмоциональной сферы,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цельность детского мировоззрения. </a:t>
            </a:r>
          </a:p>
          <a:p>
            <a:pPr marL="631825" indent="-631825">
              <a:lnSpc>
                <a:spcPct val="90000"/>
              </a:lnSpc>
              <a:buFont typeface="Wingdings" pitchFamily="82" charset="2"/>
              <a:buAutoNum type="arabicPeriod"/>
            </a:pPr>
            <a:r>
              <a:rPr lang="ru-RU" sz="2400"/>
              <a:t>Формирование опыта практической, познавательной, творческой  и др. деятельности.</a:t>
            </a:r>
          </a:p>
          <a:p>
            <a:pPr marL="631825" indent="-631825">
              <a:lnSpc>
                <a:spcPct val="90000"/>
              </a:lnSpc>
              <a:buFont typeface="Wingdings" pitchFamily="82" charset="2"/>
              <a:buAutoNum type="arabicPeriod"/>
            </a:pPr>
            <a:r>
              <a:rPr lang="ru-RU" sz="2400"/>
              <a:t>Формирование опыта  самопознания. 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71012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6423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Цель дошкольного образования состоит в </a:t>
            </a:r>
          </a:p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создании условий для максимального раскрытия</a:t>
            </a:r>
          </a:p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индивидуального возрастного потенциала ребенка.</a:t>
            </a:r>
          </a:p>
        </p:txBody>
      </p:sp>
      <p:sp>
        <p:nvSpPr>
          <p:cNvPr id="17101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01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5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85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1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740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08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3060700" y="2133600"/>
            <a:ext cx="3024188" cy="2808288"/>
          </a:xfrm>
          <a:prstGeom prst="ellipse">
            <a:avLst/>
          </a:prstGeom>
          <a:gradFill rotWithShape="1">
            <a:gsLst>
              <a:gs pos="0">
                <a:srgbClr val="6699FF">
                  <a:gamma/>
                  <a:tint val="9412"/>
                  <a:invGamma/>
                </a:srgbClr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Результат </a:t>
            </a:r>
            <a:r>
              <a:rPr lang="ru-RU" sz="2400" dirty="0">
                <a:latin typeface="Monotype Corsiva" pitchFamily="66" charset="0"/>
              </a:rPr>
              <a:t>всего хода развития и воспитания ребенка в дошкольном возрасте</a:t>
            </a:r>
          </a:p>
        </p:txBody>
      </p:sp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250825" y="333375"/>
            <a:ext cx="3025775" cy="1871663"/>
          </a:xfrm>
          <a:prstGeom prst="wedgeRectCallout">
            <a:avLst>
              <a:gd name="adj1" fmla="val 60181"/>
              <a:gd name="adj2" fmla="val 79009"/>
            </a:avLst>
          </a:prstGeom>
          <a:gradFill rotWithShape="1">
            <a:gsLst>
              <a:gs pos="0">
                <a:srgbClr val="91DAFF"/>
              </a:gs>
              <a:gs pos="100000">
                <a:srgbClr val="91DAFF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максимальное раскрытие его индивидуального возрастного потенциала</a:t>
            </a: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4067175" y="188913"/>
            <a:ext cx="2773363" cy="1511300"/>
          </a:xfrm>
          <a:prstGeom prst="wedgeRectCallout">
            <a:avLst>
              <a:gd name="adj1" fmla="val -37866"/>
              <a:gd name="adj2" fmla="val 94537"/>
            </a:avLst>
          </a:prstGeom>
          <a:gradFill rotWithShape="1">
            <a:gsLst>
              <a:gs pos="0">
                <a:srgbClr val="66FF66"/>
              </a:gs>
              <a:gs pos="100000">
                <a:srgbClr val="66FF66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ru-RU" sz="2400">
                <a:latin typeface="Monotype Corsiva" pitchFamily="66" charset="0"/>
              </a:rPr>
              <a:t>гармоничное развитие его личностных качеств</a:t>
            </a:r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>
            <a:off x="6084888" y="1916113"/>
            <a:ext cx="3059112" cy="2305050"/>
          </a:xfrm>
          <a:prstGeom prst="wedgeRectCallout">
            <a:avLst>
              <a:gd name="adj1" fmla="val -61625"/>
              <a:gd name="adj2" fmla="val 14324"/>
            </a:avLst>
          </a:prstGeom>
          <a:gradFill rotWithShape="1">
            <a:gsLst>
              <a:gs pos="0">
                <a:srgbClr val="FF9999"/>
              </a:gs>
              <a:gs pos="100000">
                <a:srgbClr val="FF9999">
                  <a:gamma/>
                  <a:tint val="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sz="2400">
                <a:latin typeface="Monotype Corsiva" pitchFamily="66" charset="0"/>
              </a:rPr>
              <a:t>осознание ребенком самого себя, своих возможностей и индивидуальных особенностей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6084888" y="4581525"/>
            <a:ext cx="2773362" cy="1655763"/>
          </a:xfrm>
          <a:prstGeom prst="wedgeRectCallout">
            <a:avLst>
              <a:gd name="adj1" fmla="val -70208"/>
              <a:gd name="adj2" fmla="val -78477"/>
            </a:avLst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умение общаться и сотрудничать со взрослыми и сверстниками</a:t>
            </a:r>
          </a:p>
        </p:txBody>
      </p:sp>
      <p:sp>
        <p:nvSpPr>
          <p:cNvPr id="174091" name="AutoShape 11"/>
          <p:cNvSpPr>
            <a:spLocks noChangeArrowheads="1"/>
          </p:cNvSpPr>
          <p:nvPr/>
        </p:nvSpPr>
        <p:spPr bwMode="auto">
          <a:xfrm>
            <a:off x="1763713" y="5157788"/>
            <a:ext cx="3671887" cy="1511300"/>
          </a:xfrm>
          <a:prstGeom prst="wedgeRectCallout">
            <a:avLst>
              <a:gd name="adj1" fmla="val 20949"/>
              <a:gd name="adj2" fmla="val -76787"/>
            </a:avLst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овладение основами физической культуры и здорового образа жизни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250825" y="2924175"/>
            <a:ext cx="2159000" cy="1511300"/>
          </a:xfrm>
          <a:prstGeom prst="wedgeRectCallout">
            <a:avLst>
              <a:gd name="adj1" fmla="val 94264"/>
              <a:gd name="adj2" fmla="val -21218"/>
            </a:avLst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12549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готовность к школьному обучению</a:t>
            </a:r>
          </a:p>
        </p:txBody>
      </p:sp>
      <p:pic>
        <p:nvPicPr>
          <p:cNvPr id="174093" name="Picture 13" descr="AG00315_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5157788"/>
            <a:ext cx="1038225" cy="1171575"/>
          </a:xfrm>
          <a:noFill/>
          <a:ln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96188" y="260350"/>
            <a:ext cx="1166812" cy="1511300"/>
            <a:chOff x="4662" y="0"/>
            <a:chExt cx="1098" cy="1344"/>
          </a:xfrm>
        </p:grpSpPr>
        <p:pic>
          <p:nvPicPr>
            <p:cNvPr id="174097" name="Picture 17" descr="ag00433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</p:spPr>
        </p:pic>
        <p:pic>
          <p:nvPicPr>
            <p:cNvPr id="174098" name="Picture 18" descr="j007616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animBg="1"/>
      <p:bldP spid="174087" grpId="0" animBg="1"/>
      <p:bldP spid="174088" grpId="0" animBg="1"/>
      <p:bldP spid="174089" grpId="0" animBg="1"/>
      <p:bldP spid="174090" grpId="0" animBg="1"/>
      <p:bldP spid="174091" grpId="0" animBg="1"/>
      <p:bldP spid="1740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28625"/>
            <a:ext cx="8229600" cy="6096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Основные направления педагогической деятельности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по разделу «Социально-коммуникативное развитие воспитанников»: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1 направление: « Я среди других»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2 направление: «Что я могу?»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3 направление: «Я и другие»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В рамках реализуемых задач  можно использовать  игры:</a:t>
            </a:r>
            <a:endParaRPr lang="ru-RU" sz="1400" u="sng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НА РАЗВИТИЕ ЭМОЦИОНАЛЬНОЙ СФЕРЫ</a:t>
            </a:r>
            <a:r>
              <a:rPr lang="ru-RU" sz="1400" dirty="0" smtClean="0">
                <a:latin typeface="Times New Roman" pitchFamily="18" charset="0"/>
              </a:rPr>
              <a:t>: «Моё настроение» и др., в ходе которых </a:t>
            </a:r>
            <a:r>
              <a:rPr lang="ru-RU" sz="1400" smtClean="0">
                <a:latin typeface="Times New Roman" pitchFamily="18" charset="0"/>
              </a:rPr>
              <a:t>решались  бы задачи </a:t>
            </a:r>
            <a:r>
              <a:rPr lang="ru-RU" sz="1400" dirty="0" smtClean="0">
                <a:latin typeface="Times New Roman" pitchFamily="18" charset="0"/>
              </a:rPr>
              <a:t>развития детей и задачи педагогической деятельности: развивать умение распознавать эмоциональный настрой сверстников, взрослых</a:t>
            </a:r>
            <a:endParaRPr lang="ru-RU" sz="14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НА РАЗВИТИЕ КОММУНИКАТИВНЫХ СПОСОБНОСТЕЙ</a:t>
            </a:r>
            <a:r>
              <a:rPr lang="ru-RU" sz="1400" dirty="0" smtClean="0">
                <a:latin typeface="Times New Roman" pitchFamily="18" charset="0"/>
              </a:rPr>
              <a:t>:    , развивать умение инициировать общение, выражать словами свои мысли, чувства, желания, результаты, аргументировать свою точку зрения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ИНТЕРАКТИВНЫЕ ИГРЫ, НАПРАВЛЕННЫЕ НА СПЛОЧЕННОСТЬ,</a:t>
            </a:r>
            <a:r>
              <a:rPr lang="ru-RU" sz="1400" dirty="0" smtClean="0">
                <a:latin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</a:rPr>
              <a:t>СОТРУДНИЧЕСТВО</a:t>
            </a:r>
            <a:r>
              <a:rPr lang="ru-RU" sz="1400" dirty="0" smtClean="0">
                <a:latin typeface="Times New Roman" pitchFamily="18" charset="0"/>
              </a:rPr>
              <a:t>: , развивать отношения, построенные на равноправии или готовности конструктивно решать проблемы; воспитывать чувство заинтересованности в достижении общей цели;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НАПРВЛЕННЫЕ НА ОБУЧЕНИЕ ЭФФЕКТИВНЫМ СПОСОБАМ ОБЩЕНИЯ: формировать умение считаться с другими.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НАПРАВЛЕННЫЕ НА СНЯТИЕ КОНФЛИКТНОСТИ: развивать социально - коммуникативные навыки и умения мирно разрешать конфликты; регулировка поведения в коллективе и расширение поведенческого репертуара у детей.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НАПРАВЛЕННЫЕ НА ФОРМИРОВАНИЕ ДОБРОЖЕЛАТЕЛЬНОГО ОТНОШЕНИЯ К СВЕРСТНИКАМ: развивать  умение проявлять интерес друг к другу и свое отношение к другим;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«УЧИМСЯ ЖИТЬ ДРУЖНО»</a:t>
            </a:r>
          </a:p>
        </p:txBody>
      </p:sp>
      <p:pic>
        <p:nvPicPr>
          <p:cNvPr id="44035" name="Picture 4" descr="DSCF086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141663"/>
            <a:ext cx="4537075" cy="3444875"/>
          </a:xfrm>
          <a:noFill/>
        </p:spPr>
      </p:pic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771775" y="1341438"/>
            <a:ext cx="5976938" cy="5183187"/>
            <a:chOff x="2308" y="1461"/>
            <a:chExt cx="7200" cy="5265"/>
          </a:xfrm>
        </p:grpSpPr>
        <p:sp>
          <p:nvSpPr>
            <p:cNvPr id="44037" name="AutoShape 6"/>
            <p:cNvSpPr>
              <a:spLocks noChangeAspect="1" noChangeArrowheads="1"/>
            </p:cNvSpPr>
            <p:nvPr/>
          </p:nvSpPr>
          <p:spPr bwMode="auto">
            <a:xfrm>
              <a:off x="2308" y="1461"/>
              <a:ext cx="7200" cy="5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AutoShape 7"/>
            <p:cNvSpPr>
              <a:spLocks noChangeArrowheads="1"/>
            </p:cNvSpPr>
            <p:nvPr/>
          </p:nvSpPr>
          <p:spPr bwMode="auto">
            <a:xfrm>
              <a:off x="2716" y="1866"/>
              <a:ext cx="1630" cy="94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Театрализованная деятельность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39" name="AutoShape 8"/>
            <p:cNvSpPr>
              <a:spLocks noChangeArrowheads="1"/>
            </p:cNvSpPr>
            <p:nvPr/>
          </p:nvSpPr>
          <p:spPr bwMode="auto">
            <a:xfrm>
              <a:off x="5025" y="1866"/>
              <a:ext cx="1358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33CC"/>
                  </a:solidFill>
                  <a:latin typeface="Comic Sans MS" pitchFamily="66" charset="0"/>
                </a:rPr>
                <a:t>Совместный труд</a:t>
              </a:r>
            </a:p>
          </p:txBody>
        </p:sp>
        <p:sp>
          <p:nvSpPr>
            <p:cNvPr id="44040" name="AutoShape 9"/>
            <p:cNvSpPr>
              <a:spLocks noChangeArrowheads="1"/>
            </p:cNvSpPr>
            <p:nvPr/>
          </p:nvSpPr>
          <p:spPr bwMode="auto">
            <a:xfrm>
              <a:off x="7470" y="1866"/>
              <a:ext cx="1087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33CC"/>
                  </a:solidFill>
                  <a:latin typeface="Comic Sans MS" pitchFamily="66" charset="0"/>
                </a:rPr>
                <a:t>беседы</a:t>
              </a:r>
            </a:p>
          </p:txBody>
        </p:sp>
        <p:sp>
          <p:nvSpPr>
            <p:cNvPr id="44041" name="AutoShape 10"/>
            <p:cNvSpPr>
              <a:spLocks noChangeArrowheads="1"/>
            </p:cNvSpPr>
            <p:nvPr/>
          </p:nvSpPr>
          <p:spPr bwMode="auto">
            <a:xfrm>
              <a:off x="4753" y="3621"/>
              <a:ext cx="2446" cy="81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>
                  <a:solidFill>
                    <a:srgbClr val="0033CC"/>
                  </a:solidFill>
                  <a:latin typeface="Comic Sans MS" pitchFamily="66" charset="0"/>
                </a:rPr>
                <a:t>Совместная деятельность педагога с детьми</a:t>
              </a:r>
              <a:endParaRPr lang="ru-RU" sz="1200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2" name="AutoShape 11"/>
            <p:cNvSpPr>
              <a:spLocks noChangeArrowheads="1"/>
            </p:cNvSpPr>
            <p:nvPr/>
          </p:nvSpPr>
          <p:spPr bwMode="auto">
            <a:xfrm>
              <a:off x="7470" y="5376"/>
              <a:ext cx="1630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Имитационные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3" name="AutoShape 12"/>
            <p:cNvSpPr>
              <a:spLocks noChangeArrowheads="1"/>
            </p:cNvSpPr>
            <p:nvPr/>
          </p:nvSpPr>
          <p:spPr bwMode="auto">
            <a:xfrm>
              <a:off x="4617" y="5376"/>
              <a:ext cx="1359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Подвижные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4" name="AutoShape 13"/>
            <p:cNvSpPr>
              <a:spLocks noChangeArrowheads="1"/>
            </p:cNvSpPr>
            <p:nvPr/>
          </p:nvSpPr>
          <p:spPr bwMode="auto">
            <a:xfrm>
              <a:off x="2851" y="5376"/>
              <a:ext cx="1631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Художественная литература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5" name="AutoShape 14"/>
            <p:cNvSpPr>
              <a:spLocks noChangeArrowheads="1"/>
            </p:cNvSpPr>
            <p:nvPr/>
          </p:nvSpPr>
          <p:spPr bwMode="auto">
            <a:xfrm>
              <a:off x="7606" y="3621"/>
              <a:ext cx="1494" cy="67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Сюжетно-ролевые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6" name="AutoShape 15"/>
            <p:cNvSpPr>
              <a:spLocks noChangeArrowheads="1"/>
            </p:cNvSpPr>
            <p:nvPr/>
          </p:nvSpPr>
          <p:spPr bwMode="auto">
            <a:xfrm>
              <a:off x="2716" y="3621"/>
              <a:ext cx="1630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Коллективные работы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7" name="AutoShape 16"/>
            <p:cNvSpPr>
              <a:spLocks noChangeArrowheads="1"/>
            </p:cNvSpPr>
            <p:nvPr/>
          </p:nvSpPr>
          <p:spPr bwMode="auto">
            <a:xfrm>
              <a:off x="6112" y="5376"/>
              <a:ext cx="1222" cy="67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Дидактические 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cxnSp>
          <p:nvCxnSpPr>
            <p:cNvPr id="44048" name="AutoShape 17"/>
            <p:cNvCxnSpPr>
              <a:cxnSpLocks noChangeShapeType="1"/>
              <a:stCxn id="44039" idx="2"/>
              <a:endCxn id="44041" idx="0"/>
            </p:cNvCxnSpPr>
            <p:nvPr/>
          </p:nvCxnSpPr>
          <p:spPr bwMode="auto">
            <a:xfrm>
              <a:off x="5704" y="2586"/>
              <a:ext cx="273" cy="10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49" name="AutoShape 18"/>
            <p:cNvCxnSpPr>
              <a:cxnSpLocks noChangeShapeType="1"/>
              <a:stCxn id="44046" idx="3"/>
            </p:cNvCxnSpPr>
            <p:nvPr/>
          </p:nvCxnSpPr>
          <p:spPr bwMode="auto">
            <a:xfrm>
              <a:off x="4346" y="3981"/>
              <a:ext cx="408" cy="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0" name="AutoShape 19"/>
            <p:cNvCxnSpPr>
              <a:cxnSpLocks noChangeShapeType="1"/>
              <a:stCxn id="44041" idx="1"/>
              <a:endCxn id="44041" idx="1"/>
            </p:cNvCxnSpPr>
            <p:nvPr/>
          </p:nvCxnSpPr>
          <p:spPr bwMode="auto">
            <a:xfrm>
              <a:off x="4753" y="4026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1" name="AutoShape 20"/>
            <p:cNvCxnSpPr>
              <a:cxnSpLocks noChangeShapeType="1"/>
              <a:stCxn id="44041" idx="1"/>
              <a:endCxn id="44038" idx="2"/>
            </p:cNvCxnSpPr>
            <p:nvPr/>
          </p:nvCxnSpPr>
          <p:spPr bwMode="auto">
            <a:xfrm flipH="1" flipV="1">
              <a:off x="3531" y="2811"/>
              <a:ext cx="1222" cy="1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2" name="AutoShape 21"/>
            <p:cNvCxnSpPr>
              <a:cxnSpLocks noChangeShapeType="1"/>
              <a:stCxn id="44041" idx="1"/>
              <a:endCxn id="44044" idx="0"/>
            </p:cNvCxnSpPr>
            <p:nvPr/>
          </p:nvCxnSpPr>
          <p:spPr bwMode="auto">
            <a:xfrm flipH="1">
              <a:off x="3666" y="4026"/>
              <a:ext cx="1087" cy="1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3" name="AutoShape 22"/>
            <p:cNvCxnSpPr>
              <a:cxnSpLocks noChangeShapeType="1"/>
              <a:stCxn id="44041" idx="2"/>
              <a:endCxn id="44043" idx="0"/>
            </p:cNvCxnSpPr>
            <p:nvPr/>
          </p:nvCxnSpPr>
          <p:spPr bwMode="auto">
            <a:xfrm flipH="1">
              <a:off x="5297" y="4431"/>
              <a:ext cx="680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4" name="AutoShape 23"/>
            <p:cNvCxnSpPr>
              <a:cxnSpLocks noChangeShapeType="1"/>
              <a:stCxn id="44041" idx="2"/>
              <a:endCxn id="44047" idx="0"/>
            </p:cNvCxnSpPr>
            <p:nvPr/>
          </p:nvCxnSpPr>
          <p:spPr bwMode="auto">
            <a:xfrm>
              <a:off x="5977" y="4431"/>
              <a:ext cx="746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5" name="AutoShape 24"/>
            <p:cNvCxnSpPr>
              <a:cxnSpLocks noChangeShapeType="1"/>
              <a:stCxn id="44041" idx="0"/>
              <a:endCxn id="44040" idx="2"/>
            </p:cNvCxnSpPr>
            <p:nvPr/>
          </p:nvCxnSpPr>
          <p:spPr bwMode="auto">
            <a:xfrm flipV="1">
              <a:off x="5977" y="2586"/>
              <a:ext cx="2037" cy="10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6" name="AutoShape 25"/>
            <p:cNvCxnSpPr>
              <a:cxnSpLocks noChangeShapeType="1"/>
              <a:stCxn id="44041" idx="3"/>
              <a:endCxn id="44045" idx="1"/>
            </p:cNvCxnSpPr>
            <p:nvPr/>
          </p:nvCxnSpPr>
          <p:spPr bwMode="auto">
            <a:xfrm flipV="1">
              <a:off x="7199" y="3959"/>
              <a:ext cx="407" cy="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7" name="AutoShape 26"/>
            <p:cNvCxnSpPr>
              <a:cxnSpLocks noChangeShapeType="1"/>
              <a:stCxn id="44041" idx="2"/>
              <a:endCxn id="44042" idx="0"/>
            </p:cNvCxnSpPr>
            <p:nvPr/>
          </p:nvCxnSpPr>
          <p:spPr bwMode="auto">
            <a:xfrm>
              <a:off x="5977" y="4431"/>
              <a:ext cx="2308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4663"/>
            <a:ext cx="8002588" cy="3916362"/>
          </a:xfrm>
          <a:noFill/>
          <a:ln/>
        </p:spPr>
        <p:txBody>
          <a:bodyPr/>
          <a:lstStyle/>
          <a:p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В работе с дошкольниками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не могут быть </a:t>
            </a: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использованы произвольное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 запоминание и выучивание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Знания и умения могут быть присвоены детьми только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в результате их постоянного применения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Игра – способ применения знаний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17771" name="Picture 11" descr="1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94704" y="3505041"/>
            <a:ext cx="545592" cy="716280"/>
          </a:xfrm>
          <a:noFill/>
          <a:ln/>
        </p:spPr>
      </p:pic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17765" name="WordArt 5"/>
          <p:cNvSpPr>
            <a:spLocks noChangeArrowheads="1" noChangeShapeType="1" noTextEdit="1"/>
          </p:cNvSpPr>
          <p:nvPr/>
        </p:nvSpPr>
        <p:spPr bwMode="auto">
          <a:xfrm>
            <a:off x="576263" y="260350"/>
            <a:ext cx="8243887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 cap="sq">
                  <a:solidFill>
                    <a:srgbClr val="008000"/>
                  </a:solidFill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CC00">
                        <a:gamma/>
                        <a:shade val="63529"/>
                        <a:invGamma/>
                      </a:srgbClr>
                    </a:gs>
                    <a:gs pos="50000">
                      <a:srgbClr val="00CC00">
                        <a:alpha val="50000"/>
                      </a:srgbClr>
                    </a:gs>
                    <a:gs pos="100000">
                      <a:srgbClr val="00CC00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Как сделать так, чтобы дети</a:t>
            </a:r>
          </a:p>
          <a:p>
            <a:pPr algn="ctr"/>
            <a:r>
              <a:rPr lang="ru-RU" sz="3600" kern="10">
                <a:ln w="12700" cap="sq">
                  <a:solidFill>
                    <a:srgbClr val="008000"/>
                  </a:solidFill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CC00">
                        <a:gamma/>
                        <a:shade val="63529"/>
                        <a:invGamma/>
                      </a:srgbClr>
                    </a:gs>
                    <a:gs pos="50000">
                      <a:srgbClr val="00CC00">
                        <a:alpha val="50000"/>
                      </a:srgbClr>
                    </a:gs>
                    <a:gs pos="100000">
                      <a:srgbClr val="00CC00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присвоили знания и умения</a:t>
            </a:r>
          </a:p>
        </p:txBody>
      </p:sp>
      <p:sp>
        <p:nvSpPr>
          <p:cNvPr id="11776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76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85163" cy="12874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900"/>
              <a:t>Дети </a:t>
            </a:r>
            <a:r>
              <a:rPr lang="ru-RU" sz="2900">
                <a:solidFill>
                  <a:srgbClr val="FF0000"/>
                </a:solidFill>
              </a:rPr>
              <a:t>сами открывают</a:t>
            </a:r>
            <a:r>
              <a:rPr lang="ru-RU" sz="2900"/>
              <a:t> новые знания  – проблемно-диалогическая технология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5832475" cy="48244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>
                <a:solidFill>
                  <a:srgbClr val="FF3300"/>
                </a:solidFill>
              </a:rPr>
              <a:t>Дидактическая игра, создающая мотивацию к занятию (3</a:t>
            </a:r>
            <a:r>
              <a:rPr lang="en-US" sz="2200">
                <a:solidFill>
                  <a:srgbClr val="FF3300"/>
                </a:solidFill>
              </a:rPr>
              <a:t>–</a:t>
            </a:r>
            <a:r>
              <a:rPr lang="ru-RU" sz="2200">
                <a:solidFill>
                  <a:srgbClr val="FF3300"/>
                </a:solidFill>
              </a:rPr>
              <a:t>5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/>
              <a:t>Затруднение в игровой ситуации (1</a:t>
            </a:r>
            <a:r>
              <a:rPr lang="en-US" sz="2200"/>
              <a:t>–</a:t>
            </a:r>
            <a:r>
              <a:rPr lang="ru-RU" sz="2200"/>
              <a:t>3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>
                <a:solidFill>
                  <a:srgbClr val="FF0000"/>
                </a:solidFill>
              </a:rPr>
              <a:t>Открытие нового знания или поиск умения (5</a:t>
            </a:r>
            <a:r>
              <a:rPr lang="en-US" sz="2200">
                <a:solidFill>
                  <a:srgbClr val="FF0000"/>
                </a:solidFill>
              </a:rPr>
              <a:t>–</a:t>
            </a:r>
            <a:r>
              <a:rPr lang="ru-RU" sz="2200">
                <a:solidFill>
                  <a:srgbClr val="FF0000"/>
                </a:solidFill>
              </a:rPr>
              <a:t>7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>
                <a:solidFill>
                  <a:srgbClr val="FF0000"/>
                </a:solidFill>
              </a:rPr>
              <a:t>Воспроизведение нового в типовой ситуации (5 мин) – игра по новым правилам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/>
              <a:t>Развивающие задания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>
                <a:solidFill>
                  <a:srgbClr val="FF0000"/>
                </a:solidFill>
              </a:rPr>
              <a:t>Итог занятия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6300788" y="170021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Знакомые правила игры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6300788" y="2924175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Мы это не знаем, мы это еще не умеем</a:t>
            </a: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6300788" y="37893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Знакомство с новыми  правилами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6227763" y="46529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Знакомые  правила игры</a:t>
            </a:r>
          </a:p>
        </p:txBody>
      </p:sp>
      <p:sp>
        <p:nvSpPr>
          <p:cNvPr id="246792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694</Words>
  <PresentationFormat>Экран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Федеральный образовательный стандарт дошкольного образования</vt:lpstr>
      <vt:lpstr>Социально-коммуникативное развитие направлено на усвоение норм и ценностей, принятых в обществе, включая моральные  и нравственные ценности, развитие общения и взаимодействия ребенка со взрослыми и сверстниками,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             сверстниками, формирование уважительного отношения и чувства принадлежности  к своей семье и к сообществу детей и взрослых; формирование позитивных установок к различным видам труда и творчества, формирование основ безопасносного поведения в быту, социуме, природе </vt:lpstr>
      <vt:lpstr>Слайд 3</vt:lpstr>
      <vt:lpstr>Слайд 4</vt:lpstr>
      <vt:lpstr>Слайд 5</vt:lpstr>
      <vt:lpstr>Слайд 6</vt:lpstr>
      <vt:lpstr>«УЧИМСЯ ЖИТЬ ДРУЖНО»</vt:lpstr>
      <vt:lpstr>Слайд 8</vt:lpstr>
      <vt:lpstr>Дети сами открывают новые знания  – проблемно-диалогическая технология</vt:lpstr>
      <vt:lpstr>Слайд 10</vt:lpstr>
      <vt:lpstr>Мы не предметники, а  воспитатели  !  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образовательный стандарт дошкольного образования</dc:title>
  <dc:creator>Пользователь</dc:creator>
  <cp:lastModifiedBy>Пользователь</cp:lastModifiedBy>
  <cp:revision>21</cp:revision>
  <dcterms:created xsi:type="dcterms:W3CDTF">2014-02-24T08:38:24Z</dcterms:created>
  <dcterms:modified xsi:type="dcterms:W3CDTF">2014-03-04T10:09:22Z</dcterms:modified>
</cp:coreProperties>
</file>