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36937-E077-4ECB-8834-A962AE30A01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19B6-6B19-4FD6-A97E-FBA73EBA7C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19B6-6B19-4FD6-A97E-FBA73EBA7CD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K:\2%20&#1063;&#1058;&#1045;&#1053;&#1048;&#1045;\&#1057;&#1082;&#1072;&#1079;&#1086;&#1095;&#1085;&#1099;&#1077;%20&#1073;&#1086;&#1075;&#1072;&#1090;&#1099;&#1088;&#1080;\&#1041;&#1099;&#1083;&#1080;&#1085;&#1072;%2001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428736"/>
            <a:ext cx="5429288" cy="2786082"/>
          </a:xfrm>
          <a:solidFill>
            <a:srgbClr val="C092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4800" i="1" dirty="0" smtClean="0">
                <a:latin typeface="Comic Sans MS" pitchFamily="66" charset="0"/>
              </a:rPr>
              <a:t>Богатырская «Сказка про Илью Муромца»</a:t>
            </a:r>
            <a:endParaRPr lang="ru-RU" sz="4800" i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429132"/>
            <a:ext cx="4286280" cy="120966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/>
              <a:t>Мищенко О.А.</a:t>
            </a:r>
          </a:p>
          <a:p>
            <a:pPr algn="r"/>
            <a:r>
              <a:rPr lang="ru-RU" dirty="0" smtClean="0"/>
              <a:t>учитель высшей квалификационной категории  ГБОУ СОШ 106 г. Санкт-Петербурга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Подготовить устный связный рассказ об Илье Муромце с опорой на план.</a:t>
            </a:r>
          </a:p>
          <a:p>
            <a:endParaRPr lang="ru-RU" dirty="0" smtClean="0"/>
          </a:p>
          <a:p>
            <a:r>
              <a:rPr lang="ru-RU" dirty="0" smtClean="0"/>
              <a:t>Подобрать пословицы о героизме.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https://www.google.ru/search?q=%D0%B1%D0%BE%D0%B3%D0%B0%D1%82%D1%8B%D1%80%D1%81%D0%BA%D0%B8%D0%B5+%D1%81%D0%BA%D0%B0%D0%B7%D0%BA%D0%B8+%</a:t>
            </a:r>
            <a:r>
              <a:rPr lang="en-US" sz="1400" dirty="0" smtClean="0"/>
              <a:t>D0%BA%D0%B0%D1%80%D1%82%D0%B8%D0%BD%D0%BA%D0%B8&amp;newwindow=1&amp;tbm=isch&amp;tbo=u&amp;source=univ&amp;sa=X&amp;ei=EraUU-DdKoLMygOOgYHgAw&amp;sqi=2&amp;ved=0CCAQsAQ&amp;biw=1280&amp;bih=685</a:t>
            </a:r>
            <a:endParaRPr lang="ru-RU" sz="1400" dirty="0" smtClean="0"/>
          </a:p>
          <a:p>
            <a:r>
              <a:rPr lang="ru-RU" sz="1400" dirty="0" smtClean="0"/>
              <a:t>УМК «Школа 2100»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2865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Возникли былины во времена Киевской Руси, в них отражались историческая действительность. Народное название былины – старина, т.е. повествование о старинных событиях. В то время часто на Киевскую Русь нападали враги. Среди защитников были такие, которые выделялись храбростью, удалью. Они становились героями былин.</a:t>
            </a:r>
          </a:p>
          <a:p>
            <a:pPr algn="just"/>
            <a:r>
              <a:rPr lang="ru-RU" dirty="0" smtClean="0"/>
              <a:t>В былинах рассказывается о событиях которые действительно были, но авторы многое придумывали и сами.</a:t>
            </a:r>
          </a:p>
        </p:txBody>
      </p:sp>
      <p:pic>
        <p:nvPicPr>
          <p:cNvPr id="1026" name="Picture 2" descr="https://encrypted-tbn3.gstatic.com/images?q=tbn:ANd9GcSoR9Jl-H2RDXru1aKqN3fEKm_d6kympk6IUFX808EIr4_Vewz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48840">
            <a:off x="4624909" y="2333473"/>
            <a:ext cx="3929090" cy="3981948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QJwguuWGaLgOkRuRm4MwjQYztIqgLXrfaWB8pWxsEdhw4jlxKl6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68815">
            <a:off x="683534" y="1539956"/>
            <a:ext cx="5532796" cy="2973880"/>
          </a:xfrm>
          <a:prstGeom prst="rect">
            <a:avLst/>
          </a:prstGeom>
          <a:noFill/>
        </p:spPr>
      </p:pic>
      <p:pic>
        <p:nvPicPr>
          <p:cNvPr id="1032" name="Picture 8" descr="https://encrypted-tbn0.gstatic.com/images?q=tbn:ANd9GcQxscug_gX0jDNTdv_f-2syVr2clDApIleoH6PxtfT8i4oCK2HV"/>
          <p:cNvPicPr>
            <a:picLocks noChangeAspect="1" noChangeArrowheads="1"/>
          </p:cNvPicPr>
          <p:nvPr/>
        </p:nvPicPr>
        <p:blipFill>
          <a:blip r:embed="rId6" cstate="print"/>
          <a:srcRect t="6289" r="1724" b="6998"/>
          <a:stretch>
            <a:fillRect/>
          </a:stretch>
        </p:blipFill>
        <p:spPr bwMode="auto">
          <a:xfrm>
            <a:off x="2357422" y="285728"/>
            <a:ext cx="4714908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1.gstatic.com/images?q=tbn:ANd9GcRlA51UcInBb0dXqzRknSRHH92nM-idolNcF0Wew69_U6CMice8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2972127"/>
            <a:ext cx="5000628" cy="37795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4446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/>
              <a:t>О богатырях – героях былин – сочиняли и сказки. Они называются «богатырские»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/>
          <a:lstStyle/>
          <a:p>
            <a:r>
              <a:rPr lang="ru-RU" dirty="0" smtClean="0"/>
              <a:t>Почему былины относятся к устному народному творчеству?</a:t>
            </a:r>
          </a:p>
          <a:p>
            <a:r>
              <a:rPr lang="ru-RU" dirty="0" smtClean="0"/>
              <a:t>Чем, по-вашему,  былина отличается от сказки?</a:t>
            </a:r>
          </a:p>
          <a:p>
            <a:endParaRPr lang="ru-RU" dirty="0" smtClean="0"/>
          </a:p>
          <a:p>
            <a:r>
              <a:rPr lang="ru-RU" dirty="0" smtClean="0"/>
              <a:t>Какое отношение</a:t>
            </a:r>
          </a:p>
          <a:p>
            <a:pPr>
              <a:buNone/>
            </a:pPr>
            <a:r>
              <a:rPr lang="ru-RU" dirty="0" smtClean="0"/>
              <a:t>имеет сказка</a:t>
            </a:r>
          </a:p>
          <a:p>
            <a:pPr>
              <a:buNone/>
            </a:pPr>
            <a:r>
              <a:rPr lang="ru-RU" dirty="0" smtClean="0"/>
              <a:t> к богатырям?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Comic Sans MS" pitchFamily="66" charset="0"/>
              </a:rPr>
              <a:t>Богатырская «Сказка про Илью Муромца»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/>
              <a:t>Как узнать откуда родом Илья Муромец?</a:t>
            </a:r>
          </a:p>
          <a:p>
            <a:r>
              <a:rPr lang="ru-RU" dirty="0" smtClean="0"/>
              <a:t>Какие предметы могут рассказать  о древности сказки?</a:t>
            </a:r>
          </a:p>
          <a:p>
            <a:r>
              <a:rPr lang="ru-RU" dirty="0" smtClean="0"/>
              <a:t>При прослушивании богатырской сказки найдите в ней отличительные особенности былин.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ndex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714356"/>
            <a:ext cx="5000660" cy="50006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Былина 01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1428728" y="6215082"/>
            <a:ext cx="304800" cy="304800"/>
          </a:xfrm>
          <a:prstGeom prst="rect">
            <a:avLst/>
          </a:prstGeom>
        </p:spPr>
      </p:pic>
      <p:sp>
        <p:nvSpPr>
          <p:cNvPr id="17410" name="AutoShape 2" descr="data:image/jpeg;base64,/9j/4AAQSkZJRgABAQAAAQABAAD/2wCEAAkGBxQTEhUUExQUFRQXGBgYGBcYGRwZHBwcHRodHxgcGRwcHSggHiAlGxwgITEiJSkrLi4uGCAzODMsNygtLisBCgoKDg0OGxAQGywkICYvNCwvNCw0LCwsNy8sLCwsLCw0LCwsLCwsLCwsLCwsLCwsLCwsLCwsLCwsLCwsLCwsLP/AABEIAOEA4QMBIgACEQEDEQH/xAAcAAACAgMBAQAAAAAAAAAAAAAFBgMEAAEHAgj/xABPEAACAQIEAgcDCQMJBQYHAAABAhEDIQAEEjEFQQYTIlFhcYEykaEHFEJScpKxwdEjNPAVMzVTYoKy4fEWJHOzwhdDk6LS4kRUdISjtNP/xAAaAQACAwEBAAAAAAAAAAAAAAACAwEEBQYA/8QAMhEAAgIBBAAFAQYGAwEAAAAAAQIAEQMEEiExBRMiQVEyUmFxgZGxFCMz0eHwJELBFf/aAAwDAQACEQMRAD8A108rMM/XAZhcWBPcMATXf6zbTudu/wAsGunv7/X+0PwGD3CeD5fiGRSmrBMzQBAaLiWJAYfSpn4coIxkFS+Rhc6ZMww4EYjiI3zh/rN7zj0Kz/Wb3nFgcGr9ecsaTdcPogTI+uDto/tbct7Y6Dwfo1l8ggzGbdGcbE+yp5BBu7ePuAxC4XY0YzLqsSKCOSegIC6C5TVmmWtqDJTFRUbnJsSCDYWPI7Y6K1JPqp90fpjnvCuMdfxY1qSGKilArGOyENyQDp2nnGOh741NCF2kCc/4pv8AMBbix1PC0V+ov3R+mJBRX6i/dH6Y3qje2NUq6sSFZWI5BgT8MWyVBo1M8KxFiZ1C/VT7o/TEi5dPqJ91f0xDWzlNDD1EU9xYA+6Zx4HGKH9avpJ/LCnzYl4LCGuLIeQDLXzdPqJ90fpjYoJ9RPuj9MVP5by/9YPc36Yz+WaH9avqD+mA/icH2hD8nL9ky4KCfUT7q/pjDQT6ifdX9MVk4pQO1an94D8cTLWDbEHyIOGLkxt0RBKOOxPL0k+on3R+mIyifUT7o/THuocVkrBpAZTHcQffGHegcGK9R6lgIn1E+6P0xo0l+ov3R+mBNXj1NSQNTRzXb0JN/TEdLpGv0kYeRDfpim+u0yttLC5YXSZ2Wwphk0l+qv3R+mNikv1E+6P0xHls2jrrBGnmdo852xLTqhhKkEd4Mj3jFpXxtVEcxBVh2J6FJPqJ90fpjQpJ9RPuj9MaZ4xWqcSpLvUpj+8D+GIZsa/URJCu3Qlzqk+on3R+mM6pPqJ90fpgeeM0f6we4/pjf8t0frj3H9MK/icH2h+sZ5GX7Jl9qVMAkqgA3JVQB8MeEeiYA6km9gE5b+7FPN5mnXpvSSqmp1KjvuO7c+mIKuRVH1GpSWagqAGFMClo0ifG/difMQjcCKg7HBoiX2rUYLAI8RIRQxubWUc8e8i9KoCQi2YqwKAEMNwRGBXCuFVAinUit1K0tOnULGW6yDc8pHfOCfCsiaSlSQZcsAoICzHZWTMTe/fggbkddw3pHcMaxvGYCFOG9Pv3+v5j8MUuE080jLWoU60i6sqMwI7rCCDtGLvT3+kK/wBofgMXuC9OqmXoJRWijBBGoswJvOwHjjHO3zTuNTqlOT+HUIoPHvOgcA4o+YplmotRrhYIdCATyKkgEqTy3HxxzPjWS4hWqk5ilVd1JHZUlB/w4Eab+fffBpPlFzDezl6RHhrP4Y8/9pdeY6mhI3Hbn8cWHdGWiTKODDmxOWVV/WKKCpSrKIanVDLAMqQSbTzg/hjteu5nfw2nnHrjjfFeINmcwapVQ7lBpG3ZsN8ddoAwoYgsFXUVEAmLlReAeQw7w6tzAdRPjN7ULcGUOlKk01bdEaX8LEBvITfznlhWrZrQeyLgAyJESbbDf42wwcezVRawVWIXqgY5GWYNPfYDy9cK+bEMI3CrGqQIm+kjmefLbGP4myvqeLsf7xH+HoRh5rn/AHmT1uKFm1OQ0AAtqkx4QLj49/LEfz/ay3j6Rt9rs/hOEVx2j549ouENpgxsmXgABxHj594Lbe57/o9m/wDmMa+f94HOLmZ/tdm3mJ2wrcLyTVqqUk9p2AE7DmSfIX9MEK/DgFVqVTXNRqeiIcETBCgklTFvcceGjBFiCcgBowyc2doW03kwY7uz/HjeMGdIuq25bhtuYiw/gXtgAmWeVGlpYkKIMkixA774lo0HaYDGN4kx54HyNvzCNGMNXi1UjQWJ/vNpiO/TJPgcRUc+wBgFVICsFmSPLTt6/pgP1TxMPEBpvEEwDPcTzx67Q31CQCN9jsfLEnfdkmCESqFQn86aw0rePrQPPs/x4Y386b6nnOreTt2dvE9/higKVTTqh9MEzeIG5nuHfjyEckjtyJJF5AAkkjywvyfuh398KUs+4BABGsQQNUETBDytrY3Qz9RCSgKxvBYTHd2b+uBao50xqOqY3vG8d8Ywq8Bu1pIJm8QDBM90mPXBBWHV8QSF96hPMZ6o12BaZjVrJ9REe7v88ePnLbBRImfaj0IW/l4eIwPZHBIIeQJIvIETJ8IvOIWqHvPvxDrf1X+clVAFLULfPG3K22AEzMWnsxBNpxnzppiF85aNp+rP5b4CM57z78QVHOBGJTD5jJS4iwIZOydtyGuL8oA8fDljEzRZridRPakmY8T69+3PCo74O8L2pd+kbTMdWN55eXOMS6bU+6DtANzoHQ6kwR2iEYjT4xufLl6YPnfCr0XzVQ1tBZivVmx2AWIiPPDbGOj8NdWwDb7cTnNcrDMblrGYzGYtytOGdPf3+v8AaH4DBzodwHLplznc5pKboHEqADGoj6RJ2HlG+AfTz+kK/wBofgMG+lKseDZFl9hRQ6zy0ECfJ4xlqB5jH4nR5GbyMag1dCE6vykUF7NOhUKjn2U9y3+OLOX4lkOKA0alPTVg6QwAfxNNxz8AdptGOVRgx0SpM2dy4T2usB8gLsfLT+MYFdQxajDy+H4kxllJBHN3Iq1BslnClQdZ1NRWE2FRd0JsQJETYgEHHWMhWV0SonsuoZeRg94+GOefKR2uIsB/VUl9Zb8j8cdFo5VaSLSSyU1Cgb2HnfeTi/oQRlYDqZfibB8GN2+qUukuW1UxUFzTue/Qfa90BvQ4Tc6Rq5CQkE3B7R2HI+POR3YceNZxlQKimXkEgTAi+3Mjabb+WE3NntWt2UuLk9oxqmwHcfE4yvFkUagEd1zH+GMxwm+vaJrC5xIi4wrfEyJhJPE0xLHDMy1KqlRPaRgR4+B8CDHrg9kOJqjoVy//AMSahbQOsibUUMTbciZm0c8Asv2WVu5gfcZwxZXNrWbQQ69vM1ZkWD0yRF/aGnyvvhmF/a5Xzr71PNHNKrluqr9bTTYSBTKOIMEnq1ZBpaNpMTON5PO0hmGqEstNmqsKem6agR+zhoVrxqjYC/LG24wpknrOtGjTUAA1lU0sKqz7LA+OCfQOkrfOFdUYLTDrqVTDdq4JE8hba2G79zhQREFdqFiDB1filJxSDU3imtFYDABgs6wwmCIiDvMjY4r57Oq/VwGJRSk1NJ1LqlZAsCJIjYCMGeikstZqnVmaL1VU00nUIGsQtlBERsTNrYA5Ooxqq8iZLMdKxEEv2dOn2Z5WPjhWVmoX7/dDxKoJodff/iTVM5TaiEKtrWkyKVAHaLMwltd0IMFSuLS8Zph2qBG1stRdgLNTCjV2zqIYTIAsTa2LvTWmpXK1aaqlOrT1BQqgg9k3IF7N5WxJkFLcNrPpUujaVbq0JC9mfo9xNzfDAXGQpY4F9RZ2HGGrs13BNDiVNNMK5VKy1EnTIXQFdTfmQG8Y5TjdTjM0kQKdS0alKezHadWEL9UBdMR6RgblqpVgykSD3Kw7rggg2w4dKuGM+ZpUqaBaZVWJWmAAe1qJYLM6RYTExheNndCR+0ZkVEcAj7+4IfjdI1mqmm8toBAIHYFLq3U+BnUIN4WYjC5t4+OHXgxy2dpfNjTFCostSIMk25k+0frDnuNrJ2cotTdkazKxU90gxbA6gNQJIIh6ZlsqAQfv+PaQM2K7nEjHEFRsIUS5InbDHwralz7K7CI/Zjc/S9e/wwsOcM3Cj2aMz7I32H7P6Pj/AJ3xGcemCe50LoplNKGod3sv2R+pv5AYNmpgH0ezjMmlgRoA0sREg7edv4nBItjpNAijTrt+Jy2sZjmbdDM4zHnGYbFXOIdPP3+v9r8hgr0N6WU6NM5bNCaJ2bTqADe0rLckHew5nArp5+/1/tfkMTdEuib5yXZuroqYLRJY8ws28yfceWPb+cds6kjEdKvm9UI1fyJwd+0r0wO5azKPu6rY2/H+HZFCMqEeoRsktPdqqHl4T6Y1U6PcJpdmpVQNsdWYg+4MIxV4j0BoVaevJVrjYFhURvDUDKnxkjwxZO6vSBczwcRIGRn2/f1EHOZt6tR6rmXdizEd/IDwAgDwAx2XIU6gpUxVOqpoGphzPI+cRPjOOLdWwYoVKuGKMp3DAwQfXnjsnR3LNSy1GnUu6qQ15uWJiZvY74nw8nzGuM8YCeUm2qgXiHEmZnVTpQErbdoMST3eA/PADOe2Reyp7NiLne1xbltfvwTzOW6pzTIIAJ0TzX6MHnA35jAvPntEG4hSJtBk+z9bYeUDvxhajJlfOfMljTpjXENkV9N8XshkGqGE0yI9p1Te1tRE+mK+m+CfB8sC2th+ypQ7nyPZUf2naFHnh6csAY7I21LEvV+ieaprqqU1Re9qlMD/ABYH5TKGowRdJY7Asqgme9rTJtjqvHwMzw53Ue1SFVRvcAOB8IxzzovQD5qlPshtZ8lBafhh2fAqOoHvKmDUu+NmarElzHRbNU1LPTCqIualMC9hfV34L9AbfOWMQaYUSRBI1GN/Ee/DNxCoM3w1nAjrKQcDeCO0B6EYQshwQVaFSuaiqtP2wULECLEQb2P44Y2EYsilBfFxa5jmxsMhrmoQ6LUqmvMs4gmg9PdR2+zCC/dAHKBinw/JD5pm2MCqppppJE6Qyu/vH+HFTh3ChVDsz0qSJbU8XMEhVHMwCcS0uBGKJqMtI1v5tWUk8omPZuR7xhYLMB6fn3HvGEKrH1fHt8QxUo9fwyn/AFlBiFEiWSYMSbwPimN8Lpv/ACbUCyKjVFdAGAYjsdoX8ML+Y4LUSsaTqoYdos0BQo+mWP0Y5nE/HujrZbS3ZqU2Aioq2kjY7x4Gb4kOw9e3oV/mRsU0m4cmx/aF+kFDVl8osKcw06wCuowsnUQfXFnpTnTRztHMKAyqqqYIM3bUovvBnzjC70f4J86YorqjRMFCQRa5IIAMnbwx74T0dNevUoo6qU1do0yAdJ0sIkEQfHlid7sLVe69/iQceNTTN1d8fMJcYpZYPTzlGsAjPqNMe3rF4QfRki+qwknC5U4hTZnerRLu7sxIqsgudo0nbvxrPZRaVZ6b1ICEqz6Dy37EyRNt/HFvpB0fGVq06b1wS8EkUz2VJIn2r3G2BYu10Bx3+MaiolAsSSOO+oArsCSQNIJJAmYHITzjvxVqHB3pTwP5o6oaoqMy6iAhUAHa5JmSMa6NdGTnRU01NBpxY09QaQSAp1i9tvLAjC27b7x/nIE3XxFt2w08KMLR8VW5v9Dl3bb7e/CnUI5EkeIg+okx5Thq4OezSj6q6omf5v6V7cr+XfhOoFJD7IjTw/iToVUmUkCDynuOGleWEvLUDUYKASJGqOQ5yfLDghED0xreCtlbE2/r2nP+KLjGQbe/eHsbxqcZjRlGcR6ef0hX+0PwGD/Hs42X4Rk0pEr1wph2FjDUy73/ALR/E4AdO/3+v9ofgMM/RxqPEMiMnVbTUpABYswC/wA26TYwLEe/cYyUP8xhOlzCtPiciwKv9JzgD0we6E596WcpaCYdwjryYNa48LGfDzwaq/JpXB7Nakw7yGU+ovg1wPolRyJ+c5iqC1MEgxpVZETe5MGB57YBMGQMLjc2uwPjKjmxwIqfKAgTidQr2ZWi5IE9q41R3wo92OkZRQtNFUgqEWGgCREzAsJ3jxxyLpBxM5nM1K0EBmAQc9C2Se4kX/veGOpcMzJahRZl0k01lb9kiRF78ueL+iYNmapmeJY2TT47kHSCqwQdlWQyHkTG2k72E8+VsKGfsTO2lfauJv7Pcdvhhr41m4TSN3lR5H2j7viRhTz9mJ2BVR3z7W/1d9+c+GM3xehqBz7Q/C78k8e8D5bLM7qiCXYgAeJw3dLMguUy9DLrcsTUqN9ZlAA9BNvLGfJvlQ2aZz/3dMkebECfcCPXBH5TqXaoN4Ov+E4FMdadsnvG5Mt6hU9hzDPQWt1mSVD9EvT9OXwIwk8Mo9T87Y706bUh9p3Cj4Kffg98mWZ7Ven36XHxDf8ATir01yvUmpyFeutQfZWkJ/8AyMT6Yc3rwLk+IlRszvj+Ye+T2uHyjIfoOy+hhh/ij0wB6I0orZvKts6OkeKFl+Ib4Yn+TTMxVq0/rKrDzBIPwIxR6R13ynEHq0wJ9sAzB1LBBjyJx4P/ACkyH24M8U/m5MY9+R+8AZtSqojbgFiPFjb/AMqr78NvSStTRcg9TWdKAhUgExoMy1uQEW3wu9Ja2rNVSVA7QkSb9kX8JEbY8cV4w9daasqAUxpUrq2gC8nwF8VhlXHvF/h+UtHE2TYf1/OMVCt/KJzcAJUKUuqUn6KMxIJ8Wid4tvirwXiJTL5rLVwdFOmxAO6MTAT1Yyvla0YXMnmnpOtSm2l1Mg/kRzB5jBXO8Rr5yqG0oNJVoA7OoQNT8yeXgLDmSzFm8yvtfuDFZcPl39nv8K/vLoyNTKVcsBHWfztSdixlVTyCz94nFajxI0c4XJEvWolyLgiXFU+EkgxHLBF6byzMCWmWY7luXp3eXgMK/F6oV6dgZFwecGYMXg7T44tsqqtLM9cxyZPV+Eu/KJlurzdU8nVX966T8Vn1xf8AlQP+9UP+Ev8AzDgLxrpC2ZZGq0qJ0CLBxqWD2W7e3O15Axri3Spq7h6uXyzMo0gxUECZ5VO/FXcltR75moMeSksdAj+0IfKkP96pxuaSx56mxa4JOXzdOndKGUAFVyID1qwUc97uFHcEOKWf47SzeVrVq1NFzdI0lpsmoDSW7JAJOxBn078BeOdMMxmur64UilNg3VhWCsRsX7cn0Iw/cobd8xYx5GQY664Mr9N+H9RnayAQC2tfJ7/jI9ME+DXSlHJVkCxH7PmeY2tf4YFdI+k1TOENVpUA4AHWIrhoBJCyXIiT8cFuD3p0PBV3sPY3W9zfy388UdbXYlvEGCgN3G3hLtpuBpFltHmfHzwSp1sDuGVZXTzW3pyxZY46jw/adMpU3xOU1u4ahrFcxw14zEU43hdQbnGOnf7/AF/tD8Bgdwrhles37CnUZlvqS2nu7UgA+s4I9Ov3+v8AaH4DDZkeJfMeEUq1NQalQjfbU7ESe+By8MYoQNka/bmdec5xadAosmhz+EW14hxRKq5cvmVqt7KtBJ8QxBBA5mbYtcY6JcSdddVuvIvp60sf7qkBZ8ow09HePnMZWrmalNOuy4qQQIHsarXtNgfLC90G6W5qrmqdOtV6xaoaRpUaSELArABi0Rf9W0nFk89SqMmb1FVUFe+In8LVWq0wz9WC4BbSDpM8w1rNYzYc8dVr1TqM2Mwbzf8Aj8cc36X0hTz+aCiB1gePFkVm/wDMSfXD00AIFJKhE0tOokaZux9reJ8MXfC1rIyyl425fFjyfMp8SqzVibKix6kyfgPdgRnRDMRPsrOnf6Xt9w/Q4NcQYCAANTAjVzC/S/Ee8+ofNUWJMCQQBPdvM3EwDI53PfjF8VQJqz6rv/alnw1y+nHFVKeQz9Wg5ak5QkaTEbWOxHeMTcR4rWr6etqF9MxYDfyAxCeGEmxqCSIJNo5kwfhjP5ONv5wC03v4xe/n/Aq+aa2huJe2Le6uZYyHF69EEUqhQEyQApv6g4kzXHszUUq9ZmUiCCEuPRZxTPDT31L7X8dmva0e/wAMYOGnvqW3v47L2u78PHHvPYCt3Eg40JsqLk+Q4rWogilUKAmTAU3gDcgnYDGZ/jNesumrVLrYwQvLyGK/8nG/87HK9/XtbfxbGNww7A1Ce+bHui+/gfhvjwzGtu7iT5abt23mQkzuZ8zPxOPJxY/k3n+0jukTtv7W0/ljX8mHbtgnYzbxntTPh/rhdj5jLlTM5hUXUxgeAk37sW+H8eFNSVesAYMCi9vGAdXrGK+e4e2htKuYUyGI7rwNRkDf058vNXg1JClK2kuzxMMYERAM3u153F8aGjZVUmZXiG5iF9oXfpISwCZqmdgadUlGPgFqQZ22v4YA9Jc+Xqp1lLqzJusiwEg338hvOBvH8rSpBVV2LGFVOyOyWuY2N53vy2tgcc29NR1THQL9U11tYqAfZggiVgjGgu1l95lkFTD1S3+kfDl5YrOcE8jw7rKasaToxBJBNv7twT5EDz77LcDS50vF4E3HcT2o3nnyHjGO7orETpcTlkB+6LjnEDYaP9n0+qQd5JkRG3tTM+HfjP5ApzPVNHMSJ9O1ETz+GJGoSHzFMjDnwYdiidrJuZB7HId+9z3HEH+z9MbpJ79UDyN535gHBHK5MqVAEKsgbTpiALfneO64wvPmVl4nhdwzwt/2kC9jP8eeC+icDuGVJkECQAJ8OQwVp2jHT+DoE0o2m75/xOU8TctqDYqozRjMesZhkROK9Ov3/MfaH4DDjl+BtnOEZakrqh7DywJHZJtbCd08/f8AMfa/IYpcPzubbTSo1cweSpTdxHkFMAfAYxg4XI1i7nXNhOTBjKkCqPP4TpvR/os+XyuYoNUVjW1QwBgSmm84F9GugNTLZilWasjLTmQEYEyjLa/jgRT6OcWYSatUeDZlgfgxwJ4xT4jlr1nzSp/WCs7J6srdn1jDdwoeg8SquNiWAyi27kfTczxHNfaT/lLhr6NkvlKTsWJLVLsdRMMBMwOzIIA5Qd8c8rVWZizMzMd2YlieQkm5tjoHQ6rqyaD+rqVEHkx1z72i354Z4e96m/mD4th2aIL3VQjmcoHiSwgz2Y7o5g41Q4Su7MzxysB6xvi0uJBbGxl0mHI+9lBM5zFqcqLsViBKGZ4WC0owQRGnSI+BBk+OPA4O0e2v3T+uLxxPTbFbL4XpnO4rzHp4hnUUGg1OBufpp7j+uJf9nX/rF+6f/VgtSxaVjiufCdKP+sePEdQfeAk6OfWqH0UD8ScTDo/SXfW3m35KBg2Wws8W6TgsaWXUu1x1gBYAjfSAp1ee344JdFpsf/QQDq879sYSHDaJGlqax3gQfvC4xHluB011gkurWh4JjwIUGZ577YWHzb6esNetBDS/WkQVN4SwIBEGIgiJbAXOdKsxS1L19hcOVQyDt3nx3vOJyDADuKi4K5MtVuM30uzXUVuoBZ1UqXIsdBIMMRzjc2nAutSqGKzrFRrwQLRsvebCbMDJOAuYzvWt1tUlyXLGRcm3abx/CLbYtPxJqnY7TAHsidiBYgd4278ZuxVPoFCPbIzcsbMzOurGqGUMBNyTfkRAsbc8BqGYQsFJYBjcsSYJ23Gx2N+44K0aSvQgQjqvaEyTufdJPlPdhTzD9oAMBEXHvw/EL4i36n0NluF0TSpjSAdCSVOknsjeOeJE4BSI/nainx0N/wBIPxwB6CceSvl6dNmAqqmxIlgLSvfGxH9meeGmfPGgdJp8osqIK6nKnTGUa/R7SJFWfNP0bHg8BI/7wfc/92CzViwVfG5x7eSIwv8A+XpvsQzr8/2oEp8NCMCXLRNoWL+8/HFatk0m0r4LAHuIPwwTr0yDivUTF7HodOE2bBUpZNXnLbtxuecqipMTfmTOLYq4qtTjElGcWRjRFpBQlU5GdrY2Y5TjMZjMZstzi/Tv9/zH2h+Aw08Ir0+G8OTMFNVauFIGxJYSizyVVuY8d8K3Tv8Af8x9r8hhi4/w581wrJvQBdqCoWQXJATRUAHMqbx4WxkoP5jEdzqM3ODErdGr/SCcx8oGcJlWpoO4ID8Wk4PdFumZzLjLZpEJqSoYDsm06WUzuAb45q1QAkEwe42I9DfDR0D4NUq5mlVCkUqbamciASBYL3knu5DAY8mQuBH6jT6YYiQAPiB+kXCxls1Wor7CkNT8EYSo9NvTDL0Bqt1dZSeyNDqLWadLTF7iN7WtgR07zIfiFcqZC6Kfqi9r3Ex5g4MdASTRrAmQGTSOYsxY+Rt6gYdpqGqFfMr6wsfD7YewjMhnE0YhVcSrjpDOQE8MuPdPELtiakcePU97y7l7YtGoACSQAJknbFIMqiWIA7zha43xY1QyoHKLMR2dRF+f8c/KplyKosx6KTJekfF3qqaeXbqwd3YGT9m0AR339MIfz6rlao1OKimNu0B5WBkC4XY9xsRrPcVVZhRBILCCjk7wTqKsJ5EDncYW6+bRQxRgykBYIIZTzUz6wRIOKS6gk9cR5ShHPM8WU1g9OeqqKVc6gOthuzUK6Tp0EwT3GNhGF3pTSCOAIjQLA9lZBGnunnbkRgVw6qFZdLABlItALeBawE3EW9n33s5lquYqsoZS4ntSFGlRckkgCxH5YTmFNyeIS8wdlV7En2pgA90/hifUZWoJEXPp/pHuwJTKMGFNpVlYq3hG+2+DXDsvppVSSIYHTDKWt7RKzIgqLGJBtOFMAOYYlMZrTUF7NMn7QIPlc4o5ejLEtYiQfObR64nzGWJYK0K6qLG0ra99rfhg5wvgwbRUqE6DdUuNU7knkvKJkyIGC3BBc8EZzQlTg2Xc9iG7JLK+1tiPC5B9/fhv4PmczRBiuwE2SNck7CCIE9+qPHEVGuY0rIiwA2UgdgjSbSTEyd57oHI5ZZC9uVKsrgDSR2Rp1SbTflMb7rGoe/TLS6MEcmdG6I8f6+UeFqgatI2K94+E+YwxuQI78cay9d6LKwLow1EEEE6UEQN7EmByMfS5dC6I9LVrkUa0LW5EbNbbwYRflO24xoYNYHoP3KmfSsnK8iH6lGcVno4IuJxGaWNFWlFluDTTx6RdvPF85fERoxgy9iL2cxhjGY3GNYz5ZnFenZ/3/Mfa/IY99FuldXJyoXrKTGShMQe9DePLnHLHjp3+/wBf7Q/AYO8DXhPzel84FPrtA1yXnVzkKYxi0fNNGp1zMo0yBlLAgdQqPlBybCXo1NXiit8ZwM418opZCmWpmnIjrHiR9lRPvJ9MXA3BB9Gl7qmM1cD+pS91TFglyPqEoKuIGziY/tObE/5zvPMnvJ3nDd8m9BjUrvHY6rRP9oupA9yk+mF3ja0vnNbqI6nUOriYjSsxNx2pw9fJ1RjKM316p9dKgfrhekS84Fy74lk/4ZNVfEYBRxG1PF4jEDC9sdGGnHbJU6k49InKMWgMU+LZ3qaRP0jYfmfQYhslC5ITmL/HTqJ60jQsjQT2IBuz9587LGFTO8bVJSjqIMLDtqAOwKBu0ItM2FvZ2a9xTMkgkjVyAJ3J7/dM/wCuOYZupJI1Qk9/ncc8ZGRtzky2ooQnm84SvaPeb2JO9x47f6YFJkWYrEy5UKOZJiBB3uYB5zynBykupGOgF2KklgLSJ7Pd9af7PPbD/wDJbwBQauZqAM2oJTLDVGn22E7HVCz/AGD349jXmhPGcv6t6VZqfVulRHMrHaWwHfaCZ92GzKVi9Y1WASaat7TAAlVWZABJbtCDpC73iMD+madXxTOOvJhN4ADU1a5g3kbYu9Y4oklgXdCiqyamA1kqq9kkAlgQZG29rBnN/tPLBOdrBmNRAAzXVRta2nxsI8ZnBzorwxjlsxmmJp0tE01YwjEMOsYSp0D6Ope84p9H+jT1cxSQ+wCrN9nu8zceEzyx1PinDf2emon7BtK9WLLpWYSBcyQCdrDAqoo31JJ+Jyw9GfYq1akISTSpmWq1EkhTyOknZm3uYxf+aZgi9GpoJkvoZjblTmSBuAPAAmAcdD4bQp1H65KWokQDGraREkwo5BRA8JJxZq8ZZSVsrj6LCD6j/UX54SfVyeo5M2wUBzOX1OH1RS66sAEDABGnvCkhDsIWCZEwPSmtdZkAGC+6iDPs7kGLbH2fG89Y61ayRWWlp5q0cjaZPrhE6R8CRH1ZZajU4lgO0F5wbzHPnjz4+LBljT6hWNP/AIgE1bQIA2g8zEzAkCIA1CCezysPIq6TMGZBF7rzv338rd9sRltLcwVieRDDuvyPOx8BiNmHL4G599v452wAJuW3ShY6nZOi/SZK2UFSs6q9Ps1CSLmLNynUPjIxWzvT/KIsqzVCeS237yccgz1djNzMSOQgTyi3Ow5+Vqa1bwSTjRTUttqYuTGA3E6nmflJFtNIC/fNufLALjvTitUup0KL6VPrc88JrVIP8d2IczU7LeR/DEeexg7Z9O9ae/GYixmD3SanJenf7/X+1+Qxvor0XqZxiZ0UlMM8TJ7lHMx6C2M6dfv9f7X5DDJms42V4LRNIlXraQWWxHWEliDuDpsDuN8ZoQNlbd0J0zZXTT4wnbUJd/2DyCdl6tTV41VU+4KMCOkHyeFKZq5So1WBJpvpJI56GUAbciLxvhHa9zc95ufUnDn8mPFnXMihqJp1FYhSZCsomR3SAQY7hiUyY3O3bBy4NRhTzBkuu4l0u1Ec9uXvnb1x1zorQFPJ0FgA6CzRB7RYljIsT+mOZdI8sKeczSLZVrOQO4ND29Wx0noVHzHL90VP+a07eN/XDtCNucj7onxZi+mVvkj9oac4rvUjFkrgPxLjao2gLqMwTqCgXA3PMatsa7OqCzOcC3PWe4itJdT98ADcneB7sJXE+IVa9SdF9lDWUCdgCQSSefxxczPEkrE9YCQDUUANC9n2tt+7FTMZfLWprRQO4k6aaEqoBO4HasPjjMzasZDQ6lhcJHMW+OCpmaq5egCznstYrpJ9svOyi97843GJeL9Bfmml7VBHtlT7XMBdhEWJmZ9xPoLxfJ5Y1Ktas1StVMDskqtJT2Bb6REapvIg3Bl4qdKchVUqXBWLgqf0w1UXb3zFljc45m1bXTFOWqN2Vg7sZABi3ODbnyvHcOB5bqaNGlpUaERIWdNlAMSZ3HMzhW4LluH0cy1da6tC6aKMAOq1TqgxzmBtAJA9o4K8S6V0qYhIbeGZtFOfqlyDJO8ASYOHY9qAkmQTc5D0ierVzGagnt1XaALkXW9jyt7sHOB8Br1lOqmFBYEEiJMXYyJta5IuBvsZQjnMVMywy9QuSSOuhRO8XB9/KcMOS4nXqsoUIU2IV0AmJGmGJI7zygmDtjOyPZoRiiH+BcNTL0iEEKANdQwC2nxPL4Xx6zGeAp1KobSiAmR9IxOkH3eZ9MUsjxnL1c31BcFqeoBNXZlbEgCzMCCNzEcicGMtwMuzNVIYHUVQ/Rn6Ud/jy9cMXEzCQTU1UrxebECRsbi/8eGIc1TSrpWoqsUujECR5T4fhiEOadSKhVRpYtqFuzEnfuPrgfnOO0Wfq1cJVAZkm0lT2l2giRpIBMQdiMBZq6kyTMdH6VcMA2gN7/C/wjwwrZ7otWybh2dhSG7pe3cQO/vJge7BqlnGnURpLANcHY7GPHn64ZKFdXTQ8lHEGeVp5/xbCtwvkQw7qKB4nMOP0ElmUuWOhm6waCAeY5EGb91j5gqtQTIgc47RgTIE7+u/iMGummVfL16gZ2ZGX9mWkntMCw1E309/IMojmV7Mv2R2hJE2MxciCORtMHkQeeCYc8S7p8hKEMZiQR5/rzt3e7A8TO+JyeXidxaYA2jBPJ5NAFaBMD3x5Du7vdhinaJUzG4JpU2YgDngrR4GXsz6ZDePIx5SYHrixWaASBte1sb4dnS2YphpBCNBUgA2AE23nv5eeIBJiR3PoDScZj1OMwdw+JyLp3+/1/tD8Bh4yfAFznC8nTZ2QKlN5UA3ANr+eEbp5+/5j7Q/AY95DoXm61NKiLTKOoZSakWO1oxWBIyNQudDkRW0+Ml9tV+0a/8Asxp//MVPurghwDoLTy1dKy1ncpqhSFE6lK8u6cJo+TvO/Vo/+J/7cUuJ9Dc5QUu1HUg3NNg8DxWze4HBj0m/LiSN42nP3/vzIOmH9IZv/i/9CYfehWcpfMqSB1mmG6wEwVLVGN/AzbHKgeY2xZ4nnDl8ugS65ukCxJjS1Osw7MfZi/1j6Rp8pGYtUPxLGq6VVJ66/SdO410xyuXBl+sf6lMg+87DHM+I9J9VSo9JNCuSdJctDFtR3jskiYHOeUQpVM0ZJPxvjw+bPn54uZchycTnBxGmjxwBDKXVahEbambV57Ei45Y1R4x+2TqxCrShSRJJIC25m0+OFU5ozPKxxJSzDfRYqfrLY33uO/bFbygDcZ5pqpayjU1UHwuSScEFzKD6ag94Y/x6YCawogTsPh34i1bX/jwwyou4yUs1SI/nIM/WI9cWTUVtIWpqjtRqkWZe/Y+OFDDJwHhLFS9RTpNlVgo3G8PAk7CJO/nj224QPMOZXS1NiHptqYaVFTTUF2BlR7Vpt3Nt3MmUZMtTkgGsRYDlOyjxg378A6HEKVIkvRogoAnZqgqDNwQG0iJ3kgczhk6Oo+arCqVppRpiVgqwaZuCjFTt3/hdS4yDCLGDsl0ap0M2cwxJqsE1GeypYAVCRFyZFvzOGp+luVUj9o8zoDFGAJ9mNRGnccj3d+A+XzeWztdqvadcu5lI7LNEBtF2aOXLnexwycTqJUo6SoIYRBA9nbnYWP4YvYzQPMWe4D4zQ65HJaLmNwbe0p5glZ9VGOaZzgAy9Za1JXCGpLSQ0DnBPaIucGq3EAa/+61dWVqkUimo9itTUsIDCwKCBBM3FoAxb4zxNHVAYCxpRZgsxEACeZNpxVYEGr7hRo4U1KpRVWAJUQTzjv8ALb1xoggGmfolb945QO4mThE6HcdBbtSAIEEXgixPiII8sO1PUxVxeLTva8e4/jisbHB7EP2gT5R+GFqdKqsdlghLECJkC5sJBEm2wxzOvUtzx23jaK1CoXI+b1qcNJjq3A3HdG/pjiXEcnUpuUcEMPIg9zKRYg94w4C5YwZKQibokEyxNjFv1i3v54NcNzlI0xqBgQD+1VWgzcBli0czeR44BhyNJBIa0E/iDbl4Y9tUpqRpXnuSZnvHPfB1cRkPzD/EspTenqoVihO61SoUi/8A3iEibbECZ3tGFLr3UMVkFx2Y3tuRz3HwOJamZMQZjunz5bcz7zivmWYggTMEAAdo92G40ruJJ+J9Vaj44zHnV54zDvTJ5nJ+nn7/AJj7X5DHjJ9Ls3SprTSrpRAFUaVsB6Y9dPP3/Mfa/IYm4f0GzdamlWmaGh1DLqqMDB2kCmfxxknecjbJ1aHCNOnm1Ve88Hptnv68/dT/ANOD/Q3ppXqZmnRrkVFqEqGgAqdJI2sRaPXA3/s4zv1st/4j/wD8sHeifQd8tWXMZh6f7PUVVCSJ0kamZguwJtGGoM27mV876Lyztq64r5iT0uyS0c9mUQQmsOByGtQxA8NRNsBOl5ilkVmwoVCPNq9Qt7o+OC/SbPDMZuvWX2GeF8VUBQfWJ8iMCOlrgJkZ2NB7/wD3FTxx7HXmtUT4gGGjQN8/+GLikEQdv8rYhNKD8RjDqJgT4ePd+GLvzGpAsTqBiOVjpnFjqYMqaxf+PdjdNwJ2/gYu0uHhmCzDafO8nBWlwWmBeT/p47YEuBPRcFXwxpVJFgT5An3YduG5KkGCdWCWMSYkE7EesYgqtUDNoGlqYnUNMKRBjtSNQ7jBkGOZEDJfU8BcHnh6ZdhqHW1FHaUwUV/qAAyxHftIFt4KfNq1eqAF01QQC6gKDBIZW7QYIWWJF+yAQdWJOH9H69SerpsU1N29QGr9pDS/ZJ7A7U3JHKxw8cK4ImVDNopq5mTfz3P487nEM+2M/CSZbhNKlTUMq1HIAuJUHbsLtF4Ez7sM2Tyop0YJBJ7+XIL5AfxfADIUWc9YxuPZA79hJ9f4jBlMx20QXPtHuAEyf48MMwsQbIgtzF2lwlcrmajU1WkqoXZjYEMSy8raYYRPu2wH6V8TqCgTLBCNMi8hjJiDsRafE4t9OM1VNRWR0RYKMXUsBuQIIK3tdtiQPpYUOk2Zc04OYkCJnq4IvsqmZGw2FjOFkW1jqEDxA+aznWLr0dSEqJpCt3HtsAfabT6DT54YMrwkutR3qM6O6tTUrDhUnqpINoBFhG084wC4Lkqr0WAo1aysRr7vj9LSWuLi0XwayVXNdXpSgzKOyHF1tY33PftsRg2NDiDF7Ok06xKfRINvw9xx0fo9nQ1JoYQRJ8oH+mFLiHCdNOXg1GMsdj692CHRWpFPxvMnvMT7/wAcVsnMNY9ZGqtWhUy1ZYV1Kk+BBhh4g3kY4lmKjKGpVCxNJ4UETBBhhe4B3jvGOt8Hq63l9wfIbRjnPyi0RTz9YrAFQIxjkdIDeuqT5MDhmJt3pkqdpixVqnVHdjVNeewkXx4amQJIIHLvP+Xjiu7kkeeLaiKY2Yb4Twz5zWSjTNzJLNew3On8px07heUpZZdFJBPNyAWPmx/AWGE/5MioOYf6ShRq+ql5A82A9wwyV68yASWOyiSfhijqcjF9nxLODGKudi1YzEF/HGYmoFTkXT0/7/mPtD8BiDK9J81TRaaV2VFAVQAtgNuWJunv7/mPtD/CMFuj/QdXopmcxXCUWQVIFoUiZZzYW7h64WVc5DtnSDJiTTocovjj3gcdLc6SAMxUJOwtfytgvR4PxPOiKrOtI7mq2kH+4Ln1GCS9JuG5MH5pSFVvrqN/Oo0mPKcXPlA6QVqVDLNRbqzWPaIgkDq9UAkWvzw0JwdzEyq+YllGPGFvokTm3FMt1NerRnV1TlJ2mALx64t8Vyivl8mTGoUqsHf2q1T4ib4GVqrMxZiWYmSxMknvJO5wbdZylEexpLdnm+on9qvhC6D3EDvwhD6jUPxVT/DizZuBMtw6mgE3IvJ7/AeE4tIPq2G2PBBmCYx6ytQFSV7Q2kbYYSZzchGW0klRdtzzP6Y2Cbfn/FxiV41ReYn/AFxMaRHI3592IJnpHlyAR1hs3IXIMjSwnaDf34YsplstmjrIQ1g0uoMLUItJBMFhpAnnBwo8RcohPa7rCSLGD5TA9cUslqZhTpVGVnK0dZldC/SjxABYsY3ggblioSLuoa1U6EucamS9UqCBZQ0okb7bn8MV+F8VbOVj1YYokMWNhvsPHCkXKK+rtdbUKxHsomkQAZIksRBsQSb4dugtJKSGoKehJhVGxuSxFvf/AJYDaLow4VzL1EBX2ibjyGwHrjzw3N6UerUIAVTqjwu0d+wGAPSjpA4qmnSXqy1usuYmLkwdNpjvjAfi2eFRfm9Eyix1rCYEX0swMai0EiSTAHeQfq/KCFm8xxM1mUkS1Q1ZURzK6ATO3LuscEV+T2kQNdSoJiVVUt4BiDb449dE+GExVYWkBVA2A5nxNtrDYWAw7VnAifIxz88WsGMFCxgueamZPI0qaLRRFFMAwu95kkzubzPfhE6WauHZjrKJIV2WqtOSFJFmVgLEdw37dsdDy9O6tzg41xZEdCtRQ6sCCGEg+mGldyXUjoznHEuMUs1RFSmCOTI26nu8RN5wG6NZrq6htYMVPiGAH4nEnSLoq1FzUyrkD6hvHgCdxtc+O+B/Asw4aGpVCdX0VJnblFtsUHUnqMEdsq+nMVFB2IMHuIEfx4YXPlToBHp19+sBWNwGUC4Hiv4YLpULZg1AUB9khmgi0gMu49ce+L1sqQnzplraCxCwNILcyOdhEknbbC1bY/MYuIuLE5VQylavamj1D/ZB+J29MMfDfk+rsA9dkpL3agW8ecCPM4I5zpylMaKCIgFgEA9PAemFviHSDMViAzMA5POed/d3Ysb8r/SKEnZiT6jZjPlRlskrIjVKjvp1AHeNgY3ifDfGVM1mHBA05dSI8bAxYH8Tit0apgdYYtpQau+SSBO5JgfHBaqgF4Jt5e/FRiQ/PJj0pl44nZoxmNyMZizzKs5F09/pDMfaH4DFzo/05rZdFpsqVaSgKoPZYAcgw3t3icU+nv8ASGY+0PwGAGKzuy5CROoxYky6dA4vidGOd4Tn/wCep9RVPM/sm7vbQ6W8m92CvTXozUzdCguXdJo3GskBxo0jtKCJ57Rjkk4vcL4xXy5mjUZBuVF1Pmpthi5wRTCV38PZSGxN10D1KmaotTd6biHRijCQbjx5jFrpLxqlRKZYswfL0xScqoPbMu+mfF4k92K+bzLVKj1WjW7F2gQJO5jlgP8AKCf95FTVBr0adV12hmkOI3AlQRMyGBkjE4FVmNRHi5fykDfn+MFtxJy5L1Km1hAna1gQB8cWF4yyqgB7RYsTIJkkC4NhY7bc8BEEmfHGPS9f454ubFnPxibjzGqxJVSAFWVBXe8xf1GDH8vnQoRl1sxBKw4ELNtVh7jhHCYmpNAuOc2Me4jA+Wtz1xjyzu5Zncn2Q0quoi5lWGxkDwvgvwykqnrHqkAvUhdCncHUYg7kzP8AZud8Duj2UU0HrMGI1SLs/sCe12rAkiL3Knugl+L52glPXU1jW+jVTYzEE6GUmIgAT4m2AbIN20QwOJTOcqsabF6dTT+zWmqqXUO17ASxkzPLuHPouUydSlQJap2kQ9nSpUGCQPZmwsT44CdFeqNMvQoikHEa6zElo3KidUe4Yhz/AEsyisKCtUrPq7Rl9BYf2Zkgd21t+eFFrNASZvpZlEJIddRCKzBDpeWkKqkGTt7JtvinRFMlMvQAFFQSwG+sFJB5zih86q5yqz+wzsNN9lCwkwY+mWjDpwLgiIx7G9pmGi28c/HEgEnbJMucKyxv2oCkCABewN5vfwwQpAtqm8MQLd2KmcztLLBmqNpkzG5NgBC4WMz0hauT1KvTUn2u0GPxgfjjQDoibTFUSY7JnEpuwqVEUDTAYhYkSeeBfG+PUACesBWJBBG3gTAj1woU+AVXMIjjV9MyxJ7y1yT6jE+W6KIKbPmFDrM6TYuQD7RB1RMGD3XxWOQ1UOhA/F+mdAyGJYCxVDpnzY3jyA33wD/2ir1SEy9PqVAhQJAvbtEn487YdcvwmlqLJTWnaBpUCOVrb4A1QBXcb6wVgzEjb488IGUewk7ZQr8DzCVKVXOVVRajkBlbWSQAwU2AEjafq48dOeH06Rpmg9Rldb6zfULE93Me44bxkTm8t1Wq/ZKEzZlEIG8ItI78LfEcgczlWMaatAtCfWAnUPtAj1GIXJuYEyehUE8I4BTamrM2p6gBWDEDWy98GSpFxhhpdAHVyNMMFYwzi4krItzKkjwwl8J411TS0lQIWNxeZ9+GrKfKFVBOlqkkhiTpPfa/LtG2GMr7j3U1dMdP5Ivbu97uG8j0azCXTTEdZBYEKAq3Ii0K4PrgPnc+Y7RJt7Xa/WL+WLSdMq1aD1jCGtAUfV7htKi3hgRxOpKt5HFVgNwjcr4ThIG2+K23+c+g9WMxk4zFyYdH5nJenf8ASGY+0P8ACMAsZjMUcv1mdfpf6K/gJmNHG8ZgI6eWwK6dfv8AV+zlv/1qWMxmLej+ozI8Z/prAi40dzjeMxbnPTBzxIdhjMZiJ6N/Bf3H0P8AzGxS457FH/6mt+GMxmKuP+r+cd7RwzXs1P8Ahr/hGOe0P3h/sVP8ONYzB6b6ngmOfRT95P2v+k4fsr7b/a/IYzGY9i/qzzRE6Q/v7eWGLgGNYzDD/UkCNVb2ff8A4Tha4j/M/wAeGMxmDb3kCVaOx8xhQ4p/Pj7X5YzGYzxG+0ZujG395f8AGMBeF/z9f/iVPxOMxmBEhu5zc7emLOR3PkMZjMardQU+qGuE+wft/kMT5zap6/njMZjPyfXHL1PobGYzGYtR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xQTEhUUExQUFRQXGBgYGBcYGRwZHBwcHRodHxgcGRwcHSggHiAlGxwgITEiJSkrLi4uGCAzODMsNygtLisBCgoKDg0OGxAQGywkICYvNCwvNCw0LCwsNy8sLCwsLCw0LCwsLCwsLCwsLCwsLCwsLCwsLCwsLCwsLCwsLCwsLP/AABEIAOEA4QMBIgACEQEDEQH/xAAcAAACAgMBAQAAAAAAAAAAAAAFBgMEAAEHAgj/xABPEAACAQIEAgcDCQMJBQYHAAABAhEDIQAEEjEFQQYTIlFhcYEykaEHFEJScpKxwdEjNPAVMzVTYoKy4fEWJHOzwhdDk6LS4kRUdISjtNP/xAAaAQACAwEBAAAAAAAAAAAAAAACAwEEBQYA/8QAMhEAAgIBBAAFAQYGAwEAAAAAAQIAEQMEEiExBRMiQVEyUmFxgZGxFCMz0eHwJELBFf/aAAwDAQACEQMRAD8A108rMM/XAZhcWBPcMATXf6zbTudu/wAsGunv7/X+0PwGD3CeD5fiGRSmrBMzQBAaLiWJAYfSpn4coIxkFS+Rhc6ZMww4EYjiI3zh/rN7zj0Kz/Wb3nFgcGr9ecsaTdcPogTI+uDto/tbct7Y6Dwfo1l8ggzGbdGcbE+yp5BBu7ePuAxC4XY0YzLqsSKCOSegIC6C5TVmmWtqDJTFRUbnJsSCDYWPI7Y6K1JPqp90fpjnvCuMdfxY1qSGKilArGOyENyQDp2nnGOh741NCF2kCc/4pv8AMBbix1PC0V+ov3R+mJBRX6i/dH6Y3qje2NUq6sSFZWI5BgT8MWyVBo1M8KxFiZ1C/VT7o/TEi5dPqJ91f0xDWzlNDD1EU9xYA+6Zx4HGKH9avpJ/LCnzYl4LCGuLIeQDLXzdPqJ90fpjYoJ9RPuj9MVP5by/9YPc36Yz+WaH9avqD+mA/icH2hD8nL9ky4KCfUT7q/pjDQT6ifdX9MVk4pQO1an94D8cTLWDbEHyIOGLkxt0RBKOOxPL0k+on3R+mIyifUT7o/THuocVkrBpAZTHcQffGHegcGK9R6lgIn1E+6P0xo0l+ov3R+mBNXj1NSQNTRzXb0JN/TEdLpGv0kYeRDfpim+u0yttLC5YXSZ2Wwphk0l+qv3R+mNikv1E+6P0xHls2jrrBGnmdo852xLTqhhKkEd4Mj3jFpXxtVEcxBVh2J6FJPqJ90fpjQpJ9RPuj9MaZ4xWqcSpLvUpj+8D+GIZsa/URJCu3Qlzqk+on3R+mM6pPqJ90fpgeeM0f6we4/pjf8t0frj3H9MK/icH2h+sZ5GX7Jl9qVMAkqgA3JVQB8MeEeiYA6km9gE5b+7FPN5mnXpvSSqmp1KjvuO7c+mIKuRVH1GpSWagqAGFMClo0ifG/difMQjcCKg7HBoiX2rUYLAI8RIRQxubWUc8e8i9KoCQi2YqwKAEMNwRGBXCuFVAinUit1K0tOnULGW6yDc8pHfOCfCsiaSlSQZcsAoICzHZWTMTe/fggbkddw3pHcMaxvGYCFOG9Pv3+v5j8MUuE080jLWoU60i6sqMwI7rCCDtGLvT3+kK/wBofgMXuC9OqmXoJRWijBBGoswJvOwHjjHO3zTuNTqlOT+HUIoPHvOgcA4o+YplmotRrhYIdCATyKkgEqTy3HxxzPjWS4hWqk5ilVd1JHZUlB/w4Eab+fffBpPlFzDezl6RHhrP4Y8/9pdeY6mhI3Hbn8cWHdGWiTKODDmxOWVV/WKKCpSrKIanVDLAMqQSbTzg/hjteu5nfw2nnHrjjfFeINmcwapVQ7lBpG3ZsN8ddoAwoYgsFXUVEAmLlReAeQw7w6tzAdRPjN7ULcGUOlKk01bdEaX8LEBvITfznlhWrZrQeyLgAyJESbbDf42wwcezVRawVWIXqgY5GWYNPfYDy9cK+bEMI3CrGqQIm+kjmefLbGP4myvqeLsf7xH+HoRh5rn/AHmT1uKFm1OQ0AAtqkx4QLj49/LEfz/ay3j6Rt9rs/hOEVx2j549ouENpgxsmXgABxHj594Lbe57/o9m/wDmMa+f94HOLmZ/tdm3mJ2wrcLyTVqqUk9p2AE7DmSfIX9MEK/DgFVqVTXNRqeiIcETBCgklTFvcceGjBFiCcgBowyc2doW03kwY7uz/HjeMGdIuq25bhtuYiw/gXtgAmWeVGlpYkKIMkixA774lo0HaYDGN4kx54HyNvzCNGMNXi1UjQWJ/vNpiO/TJPgcRUc+wBgFVICsFmSPLTt6/pgP1TxMPEBpvEEwDPcTzx67Q31CQCN9jsfLEnfdkmCESqFQn86aw0rePrQPPs/x4Y386b6nnOreTt2dvE9/higKVTTqh9MEzeIG5nuHfjyEckjtyJJF5AAkkjywvyfuh398KUs+4BABGsQQNUETBDytrY3Qz9RCSgKxvBYTHd2b+uBao50xqOqY3vG8d8Ywq8Bu1pIJm8QDBM90mPXBBWHV8QSF96hPMZ6o12BaZjVrJ9REe7v88ePnLbBRImfaj0IW/l4eIwPZHBIIeQJIvIETJ8IvOIWqHvPvxDrf1X+clVAFLULfPG3K22AEzMWnsxBNpxnzppiF85aNp+rP5b4CM57z78QVHOBGJTD5jJS4iwIZOydtyGuL8oA8fDljEzRZridRPakmY8T69+3PCo74O8L2pd+kbTMdWN55eXOMS6bU+6DtANzoHQ6kwR2iEYjT4xufLl6YPnfCr0XzVQ1tBZivVmx2AWIiPPDbGOj8NdWwDb7cTnNcrDMblrGYzGYtytOGdPf3+v8AaH4DBzodwHLplznc5pKboHEqADGoj6RJ2HlG+AfTz+kK/wBofgMG+lKseDZFl9hRQ6zy0ECfJ4xlqB5jH4nR5GbyMag1dCE6vykUF7NOhUKjn2U9y3+OLOX4lkOKA0alPTVg6QwAfxNNxz8AdptGOVRgx0SpM2dy4T2usB8gLsfLT+MYFdQxajDy+H4kxllJBHN3Iq1BslnClQdZ1NRWE2FRd0JsQJETYgEHHWMhWV0SonsuoZeRg94+GOefKR2uIsB/VUl9Zb8j8cdFo5VaSLSSyU1Cgb2HnfeTi/oQRlYDqZfibB8GN2+qUukuW1UxUFzTue/Qfa90BvQ4Tc6Rq5CQkE3B7R2HI+POR3YceNZxlQKimXkEgTAi+3Mjabb+WE3NntWt2UuLk9oxqmwHcfE4yvFkUagEd1zH+GMxwm+vaJrC5xIi4wrfEyJhJPE0xLHDMy1KqlRPaRgR4+B8CDHrg9kOJqjoVy//AMSahbQOsibUUMTbciZm0c8Asv2WVu5gfcZwxZXNrWbQQ69vM1ZkWD0yRF/aGnyvvhmF/a5Xzr71PNHNKrluqr9bTTYSBTKOIMEnq1ZBpaNpMTON5PO0hmGqEstNmqsKem6agR+zhoVrxqjYC/LG24wpknrOtGjTUAA1lU0sKqz7LA+OCfQOkrfOFdUYLTDrqVTDdq4JE8hba2G79zhQREFdqFiDB1filJxSDU3imtFYDABgs6wwmCIiDvMjY4r57Oq/VwGJRSk1NJ1LqlZAsCJIjYCMGeikstZqnVmaL1VU00nUIGsQtlBERsTNrYA5Ooxqq8iZLMdKxEEv2dOn2Z5WPjhWVmoX7/dDxKoJodff/iTVM5TaiEKtrWkyKVAHaLMwltd0IMFSuLS8Zph2qBG1stRdgLNTCjV2zqIYTIAsTa2LvTWmpXK1aaqlOrT1BQqgg9k3IF7N5WxJkFLcNrPpUujaVbq0JC9mfo9xNzfDAXGQpY4F9RZ2HGGrs13BNDiVNNMK5VKy1EnTIXQFdTfmQG8Y5TjdTjM0kQKdS0alKezHadWEL9UBdMR6RgblqpVgykSD3Kw7rggg2w4dKuGM+ZpUqaBaZVWJWmAAe1qJYLM6RYTExheNndCR+0ZkVEcAj7+4IfjdI1mqmm8toBAIHYFLq3U+BnUIN4WYjC5t4+OHXgxy2dpfNjTFCostSIMk25k+0frDnuNrJ2cotTdkazKxU90gxbA6gNQJIIh6ZlsqAQfv+PaQM2K7nEjHEFRsIUS5InbDHwralz7K7CI/Zjc/S9e/wwsOcM3Cj2aMz7I32H7P6Pj/AJ3xGcemCe50LoplNKGod3sv2R+pv5AYNmpgH0ezjMmlgRoA0sREg7edv4nBItjpNAijTrt+Jy2sZjmbdDM4zHnGYbFXOIdPP3+v9r8hgr0N6WU6NM5bNCaJ2bTqADe0rLckHew5nArp5+/1/tfkMTdEuib5yXZuroqYLRJY8ws28yfceWPb+cds6kjEdKvm9UI1fyJwd+0r0wO5azKPu6rY2/H+HZFCMqEeoRsktPdqqHl4T6Y1U6PcJpdmpVQNsdWYg+4MIxV4j0BoVaevJVrjYFhURvDUDKnxkjwxZO6vSBczwcRIGRn2/f1EHOZt6tR6rmXdizEd/IDwAgDwAx2XIU6gpUxVOqpoGphzPI+cRPjOOLdWwYoVKuGKMp3DAwQfXnjsnR3LNSy1GnUu6qQ15uWJiZvY74nw8nzGuM8YCeUm2qgXiHEmZnVTpQErbdoMST3eA/PADOe2Reyp7NiLne1xbltfvwTzOW6pzTIIAJ0TzX6MHnA35jAvPntEG4hSJtBk+z9bYeUDvxhajJlfOfMljTpjXENkV9N8XshkGqGE0yI9p1Te1tRE+mK+m+CfB8sC2th+ypQ7nyPZUf2naFHnh6csAY7I21LEvV+ieaprqqU1Re9qlMD/ABYH5TKGowRdJY7Asqgme9rTJtjqvHwMzw53Ue1SFVRvcAOB8IxzzovQD5qlPshtZ8lBafhh2fAqOoHvKmDUu+NmarElzHRbNU1LPTCqIualMC9hfV34L9AbfOWMQaYUSRBI1GN/Ee/DNxCoM3w1nAjrKQcDeCO0B6EYQshwQVaFSuaiqtP2wULECLEQb2P44Y2EYsilBfFxa5jmxsMhrmoQ6LUqmvMs4gmg9PdR2+zCC/dAHKBinw/JD5pm2MCqppppJE6Qyu/vH+HFTh3ChVDsz0qSJbU8XMEhVHMwCcS0uBGKJqMtI1v5tWUk8omPZuR7xhYLMB6fn3HvGEKrH1fHt8QxUo9fwyn/AFlBiFEiWSYMSbwPimN8Lpv/ACbUCyKjVFdAGAYjsdoX8ML+Y4LUSsaTqoYdos0BQo+mWP0Y5nE/HujrZbS3ZqU2Aioq2kjY7x4Gb4kOw9e3oV/mRsU0m4cmx/aF+kFDVl8osKcw06wCuowsnUQfXFnpTnTRztHMKAyqqqYIM3bUovvBnzjC70f4J86YorqjRMFCQRa5IIAMnbwx74T0dNevUoo6qU1do0yAdJ0sIkEQfHlid7sLVe69/iQceNTTN1d8fMJcYpZYPTzlGsAjPqNMe3rF4QfRki+qwknC5U4hTZnerRLu7sxIqsgudo0nbvxrPZRaVZ6b1ICEqz6Dy37EyRNt/HFvpB0fGVq06b1wS8EkUz2VJIn2r3G2BYu10Bx3+MaiolAsSSOO+oArsCSQNIJJAmYHITzjvxVqHB3pTwP5o6oaoqMy6iAhUAHa5JmSMa6NdGTnRU01NBpxY09QaQSAp1i9tvLAjC27b7x/nIE3XxFt2w08KMLR8VW5v9Dl3bb7e/CnUI5EkeIg+okx5Thq4OezSj6q6omf5v6V7cr+XfhOoFJD7IjTw/iToVUmUkCDynuOGleWEvLUDUYKASJGqOQ5yfLDghED0xreCtlbE2/r2nP+KLjGQbe/eHsbxqcZjRlGcR6ef0hX+0PwGD/Hs42X4Rk0pEr1wph2FjDUy73/ALR/E4AdO/3+v9ofgMM/RxqPEMiMnVbTUpABYswC/wA26TYwLEe/cYyUP8xhOlzCtPiciwKv9JzgD0we6E596WcpaCYdwjryYNa48LGfDzwaq/JpXB7Nakw7yGU+ovg1wPolRyJ+c5iqC1MEgxpVZETe5MGB57YBMGQMLjc2uwPjKjmxwIqfKAgTidQr2ZWi5IE9q41R3wo92OkZRQtNFUgqEWGgCREzAsJ3jxxyLpBxM5nM1K0EBmAQc9C2Se4kX/veGOpcMzJahRZl0k01lb9kiRF78ueL+iYNmapmeJY2TT47kHSCqwQdlWQyHkTG2k72E8+VsKGfsTO2lfauJv7Pcdvhhr41m4TSN3lR5H2j7viRhTz9mJ2BVR3z7W/1d9+c+GM3xehqBz7Q/C78k8e8D5bLM7qiCXYgAeJw3dLMguUy9DLrcsTUqN9ZlAA9BNvLGfJvlQ2aZz/3dMkebECfcCPXBH5TqXaoN4Ov+E4FMdadsnvG5Mt6hU9hzDPQWt1mSVD9EvT9OXwIwk8Mo9T87Y706bUh9p3Cj4Kffg98mWZ7Ven36XHxDf8ATir01yvUmpyFeutQfZWkJ/8AyMT6Yc3rwLk+IlRszvj+Ye+T2uHyjIfoOy+hhh/ij0wB6I0orZvKts6OkeKFl+Ib4Yn+TTMxVq0/rKrDzBIPwIxR6R13ynEHq0wJ9sAzB1LBBjyJx4P/ACkyH24M8U/m5MY9+R+8AZtSqojbgFiPFjb/AMqr78NvSStTRcg9TWdKAhUgExoMy1uQEW3wu9Ja2rNVSVA7QkSb9kX8JEbY8cV4w9daasqAUxpUrq2gC8nwF8VhlXHvF/h+UtHE2TYf1/OMVCt/KJzcAJUKUuqUn6KMxIJ8Wid4tvirwXiJTL5rLVwdFOmxAO6MTAT1Yyvla0YXMnmnpOtSm2l1Mg/kRzB5jBXO8Rr5yqG0oNJVoA7OoQNT8yeXgLDmSzFm8yvtfuDFZcPl39nv8K/vLoyNTKVcsBHWfztSdixlVTyCz94nFajxI0c4XJEvWolyLgiXFU+EkgxHLBF6byzMCWmWY7luXp3eXgMK/F6oV6dgZFwecGYMXg7T44tsqqtLM9cxyZPV+Eu/KJlurzdU8nVX966T8Vn1xf8AlQP+9UP+Ev8AzDgLxrpC2ZZGq0qJ0CLBxqWD2W7e3O15Axri3Spq7h6uXyzMo0gxUECZ5VO/FXcltR75moMeSksdAj+0IfKkP96pxuaSx56mxa4JOXzdOndKGUAFVyID1qwUc97uFHcEOKWf47SzeVrVq1NFzdI0lpsmoDSW7JAJOxBn078BeOdMMxmur64UilNg3VhWCsRsX7cn0Iw/cobd8xYx5GQY664Mr9N+H9RnayAQC2tfJ7/jI9ME+DXSlHJVkCxH7PmeY2tf4YFdI+k1TOENVpUA4AHWIrhoBJCyXIiT8cFuD3p0PBV3sPY3W9zfy388UdbXYlvEGCgN3G3hLtpuBpFltHmfHzwSp1sDuGVZXTzW3pyxZY46jw/adMpU3xOU1u4ahrFcxw14zEU43hdQbnGOnf7/AF/tD8Bgdwrhles37CnUZlvqS2nu7UgA+s4I9Ov3+v8AaH4DDZkeJfMeEUq1NQalQjfbU7ESe+By8MYoQNka/bmdec5xadAosmhz+EW14hxRKq5cvmVqt7KtBJ8QxBBA5mbYtcY6JcSdddVuvIvp60sf7qkBZ8ow09HePnMZWrmalNOuy4qQQIHsarXtNgfLC90G6W5qrmqdOtV6xaoaRpUaSELArABi0Rf9W0nFk89SqMmb1FVUFe+In8LVWq0wz9WC4BbSDpM8w1rNYzYc8dVr1TqM2Mwbzf8Aj8cc36X0hTz+aCiB1gePFkVm/wDMSfXD00AIFJKhE0tOokaZux9reJ8MXfC1rIyyl425fFjyfMp8SqzVibKix6kyfgPdgRnRDMRPsrOnf6Xt9w/Q4NcQYCAANTAjVzC/S/Ee8+ofNUWJMCQQBPdvM3EwDI53PfjF8VQJqz6rv/alnw1y+nHFVKeQz9Wg5ak5QkaTEbWOxHeMTcR4rWr6etqF9MxYDfyAxCeGEmxqCSIJNo5kwfhjP5ONv5wC03v4xe/n/Aq+aa2huJe2Le6uZYyHF69EEUqhQEyQApv6g4kzXHszUUq9ZmUiCCEuPRZxTPDT31L7X8dmva0e/wAMYOGnvqW3v47L2u78PHHvPYCt3Eg40JsqLk+Q4rWogilUKAmTAU3gDcgnYDGZ/jNesumrVLrYwQvLyGK/8nG/87HK9/XtbfxbGNww7A1Ce+bHui+/gfhvjwzGtu7iT5abt23mQkzuZ8zPxOPJxY/k3n+0jukTtv7W0/ljX8mHbtgnYzbxntTPh/rhdj5jLlTM5hUXUxgeAk37sW+H8eFNSVesAYMCi9vGAdXrGK+e4e2htKuYUyGI7rwNRkDf058vNXg1JClK2kuzxMMYERAM3u153F8aGjZVUmZXiG5iF9oXfpISwCZqmdgadUlGPgFqQZ22v4YA9Jc+Xqp1lLqzJusiwEg338hvOBvH8rSpBVV2LGFVOyOyWuY2N53vy2tgcc29NR1THQL9U11tYqAfZggiVgjGgu1l95lkFTD1S3+kfDl5YrOcE8jw7rKasaToxBJBNv7twT5EDz77LcDS50vF4E3HcT2o3nnyHjGO7orETpcTlkB+6LjnEDYaP9n0+qQd5JkRG3tTM+HfjP5ApzPVNHMSJ9O1ETz+GJGoSHzFMjDnwYdiidrJuZB7HId+9z3HEH+z9MbpJ79UDyN535gHBHK5MqVAEKsgbTpiALfneO64wvPmVl4nhdwzwt/2kC9jP8eeC+icDuGVJkECQAJ8OQwVp2jHT+DoE0o2m75/xOU8TctqDYqozRjMesZhkROK9Ov3/MfaH4DDjl+BtnOEZakrqh7DywJHZJtbCd08/f8AMfa/IYpcPzubbTSo1cweSpTdxHkFMAfAYxg4XI1i7nXNhOTBjKkCqPP4TpvR/os+XyuYoNUVjW1QwBgSmm84F9GugNTLZilWasjLTmQEYEyjLa/jgRT6OcWYSatUeDZlgfgxwJ4xT4jlr1nzSp/WCs7J6srdn1jDdwoeg8SquNiWAyi27kfTczxHNfaT/lLhr6NkvlKTsWJLVLsdRMMBMwOzIIA5Qd8c8rVWZizMzMd2YlieQkm5tjoHQ6rqyaD+rqVEHkx1z72i354Z4e96m/mD4th2aIL3VQjmcoHiSwgz2Y7o5g41Q4Su7MzxysB6xvi0uJBbGxl0mHI+9lBM5zFqcqLsViBKGZ4WC0owQRGnSI+BBk+OPA4O0e2v3T+uLxxPTbFbL4XpnO4rzHp4hnUUGg1OBufpp7j+uJf9nX/rF+6f/VgtSxaVjiufCdKP+sePEdQfeAk6OfWqH0UD8ScTDo/SXfW3m35KBg2Wws8W6TgsaWXUu1x1gBYAjfSAp1ee344JdFpsf/QQDq879sYSHDaJGlqax3gQfvC4xHluB011gkurWh4JjwIUGZ577YWHzb6esNetBDS/WkQVN4SwIBEGIgiJbAXOdKsxS1L19hcOVQyDt3nx3vOJyDADuKi4K5MtVuM30uzXUVuoBZ1UqXIsdBIMMRzjc2nAutSqGKzrFRrwQLRsvebCbMDJOAuYzvWt1tUlyXLGRcm3abx/CLbYtPxJqnY7TAHsidiBYgd4278ZuxVPoFCPbIzcsbMzOurGqGUMBNyTfkRAsbc8BqGYQsFJYBjcsSYJ23Gx2N+44K0aSvQgQjqvaEyTufdJPlPdhTzD9oAMBEXHvw/EL4i36n0NluF0TSpjSAdCSVOknsjeOeJE4BSI/nainx0N/wBIPxwB6CceSvl6dNmAqqmxIlgLSvfGxH9meeGmfPGgdJp8osqIK6nKnTGUa/R7SJFWfNP0bHg8BI/7wfc/92CzViwVfG5x7eSIwv8A+XpvsQzr8/2oEp8NCMCXLRNoWL+8/HFatk0m0r4LAHuIPwwTr0yDivUTF7HodOE2bBUpZNXnLbtxuecqipMTfmTOLYq4qtTjElGcWRjRFpBQlU5GdrY2Y5TjMZjMZstzi/Tv9/zH2h+Aw08Ir0+G8OTMFNVauFIGxJYSizyVVuY8d8K3Tv8Af8x9r8hhi4/w581wrJvQBdqCoWQXJATRUAHMqbx4WxkoP5jEdzqM3ODErdGr/SCcx8oGcJlWpoO4ID8Wk4PdFumZzLjLZpEJqSoYDsm06WUzuAb45q1QAkEwe42I9DfDR0D4NUq5mlVCkUqbamciASBYL3knu5DAY8mQuBH6jT6YYiQAPiB+kXCxls1Wor7CkNT8EYSo9NvTDL0Bqt1dZSeyNDqLWadLTF7iN7WtgR07zIfiFcqZC6Kfqi9r3Ex5g4MdASTRrAmQGTSOYsxY+Rt6gYdpqGqFfMr6wsfD7YewjMhnE0YhVcSrjpDOQE8MuPdPELtiakcePU97y7l7YtGoACSQAJknbFIMqiWIA7zha43xY1QyoHKLMR2dRF+f8c/KplyKosx6KTJekfF3qqaeXbqwd3YGT9m0AR339MIfz6rlao1OKimNu0B5WBkC4XY9xsRrPcVVZhRBILCCjk7wTqKsJ5EDncYW6+bRQxRgykBYIIZTzUz6wRIOKS6gk9cR5ShHPM8WU1g9OeqqKVc6gOthuzUK6Tp0EwT3GNhGF3pTSCOAIjQLA9lZBGnunnbkRgVw6qFZdLABlItALeBawE3EW9n33s5lquYqsoZS4ntSFGlRckkgCxH5YTmFNyeIS8wdlV7En2pgA90/hifUZWoJEXPp/pHuwJTKMGFNpVlYq3hG+2+DXDsvppVSSIYHTDKWt7RKzIgqLGJBtOFMAOYYlMZrTUF7NMn7QIPlc4o5ejLEtYiQfObR64nzGWJYK0K6qLG0ra99rfhg5wvgwbRUqE6DdUuNU7knkvKJkyIGC3BBc8EZzQlTg2Xc9iG7JLK+1tiPC5B9/fhv4PmczRBiuwE2SNck7CCIE9+qPHEVGuY0rIiwA2UgdgjSbSTEyd57oHI5ZZC9uVKsrgDSR2Rp1SbTflMb7rGoe/TLS6MEcmdG6I8f6+UeFqgatI2K94+E+YwxuQI78cay9d6LKwLow1EEEE6UEQN7EmByMfS5dC6I9LVrkUa0LW5EbNbbwYRflO24xoYNYHoP3KmfSsnK8iH6lGcVno4IuJxGaWNFWlFluDTTx6RdvPF85fERoxgy9iL2cxhjGY3GNYz5ZnFenZ/3/Mfa/IY99FuldXJyoXrKTGShMQe9DePLnHLHjp3+/wBf7Q/AYO8DXhPzel84FPrtA1yXnVzkKYxi0fNNGp1zMo0yBlLAgdQqPlBybCXo1NXiit8ZwM418opZCmWpmnIjrHiR9lRPvJ9MXA3BB9Gl7qmM1cD+pS91TFglyPqEoKuIGziY/tObE/5zvPMnvJ3nDd8m9BjUrvHY6rRP9oupA9yk+mF3ja0vnNbqI6nUOriYjSsxNx2pw9fJ1RjKM316p9dKgfrhekS84Fy74lk/4ZNVfEYBRxG1PF4jEDC9sdGGnHbJU6k49InKMWgMU+LZ3qaRP0jYfmfQYhslC5ITmL/HTqJ60jQsjQT2IBuz9587LGFTO8bVJSjqIMLDtqAOwKBu0ItM2FvZ2a9xTMkgkjVyAJ3J7/dM/wCuOYZupJI1Qk9/ncc8ZGRtzky2ooQnm84SvaPeb2JO9x47f6YFJkWYrEy5UKOZJiBB3uYB5zynBykupGOgF2KklgLSJ7Pd9af7PPbD/wDJbwBQauZqAM2oJTLDVGn22E7HVCz/AGD349jXmhPGcv6t6VZqfVulRHMrHaWwHfaCZ92GzKVi9Y1WASaat7TAAlVWZABJbtCDpC73iMD+madXxTOOvJhN4ADU1a5g3kbYu9Y4oklgXdCiqyamA1kqq9kkAlgQZG29rBnN/tPLBOdrBmNRAAzXVRta2nxsI8ZnBzorwxjlsxmmJp0tE01YwjEMOsYSp0D6Ope84p9H+jT1cxSQ+wCrN9nu8zceEzyx1PinDf2emon7BtK9WLLpWYSBcyQCdrDAqoo31JJ+Jyw9GfYq1akISTSpmWq1EkhTyOknZm3uYxf+aZgi9GpoJkvoZjblTmSBuAPAAmAcdD4bQp1H65KWokQDGraREkwo5BRA8JJxZq8ZZSVsrj6LCD6j/UX54SfVyeo5M2wUBzOX1OH1RS66sAEDABGnvCkhDsIWCZEwPSmtdZkAGC+6iDPs7kGLbH2fG89Y61ayRWWlp5q0cjaZPrhE6R8CRH1ZZajU4lgO0F5wbzHPnjz4+LBljT6hWNP/AIgE1bQIA2g8zEzAkCIA1CCezysPIq6TMGZBF7rzv338rd9sRltLcwVieRDDuvyPOx8BiNmHL4G599v452wAJuW3ShY6nZOi/SZK2UFSs6q9Ps1CSLmLNynUPjIxWzvT/KIsqzVCeS237yccgz1djNzMSOQgTyi3Ow5+Vqa1bwSTjRTUttqYuTGA3E6nmflJFtNIC/fNufLALjvTitUup0KL6VPrc88JrVIP8d2IczU7LeR/DEeexg7Z9O9ae/GYixmD3SanJenf7/X+1+Qxvor0XqZxiZ0UlMM8TJ7lHMx6C2M6dfv9f7X5DDJms42V4LRNIlXraQWWxHWEliDuDpsDuN8ZoQNlbd0J0zZXTT4wnbUJd/2DyCdl6tTV41VU+4KMCOkHyeFKZq5So1WBJpvpJI56GUAbciLxvhHa9zc95ufUnDn8mPFnXMihqJp1FYhSZCsomR3SAQY7hiUyY3O3bBy4NRhTzBkuu4l0u1Ec9uXvnb1x1zorQFPJ0FgA6CzRB7RYljIsT+mOZdI8sKeczSLZVrOQO4ND29Wx0noVHzHL90VP+a07eN/XDtCNucj7onxZi+mVvkj9oac4rvUjFkrgPxLjao2gLqMwTqCgXA3PMatsa7OqCzOcC3PWe4itJdT98ADcneB7sJXE+IVa9SdF9lDWUCdgCQSSefxxczPEkrE9YCQDUUANC9n2tt+7FTMZfLWprRQO4k6aaEqoBO4HasPjjMzasZDQ6lhcJHMW+OCpmaq5egCznstYrpJ9svOyi97843GJeL9Bfmml7VBHtlT7XMBdhEWJmZ9xPoLxfJ5Y1Ktas1StVMDskqtJT2Bb6REapvIg3Bl4qdKchVUqXBWLgqf0w1UXb3zFljc45m1bXTFOWqN2Vg7sZABi3ODbnyvHcOB5bqaNGlpUaERIWdNlAMSZ3HMzhW4LluH0cy1da6tC6aKMAOq1TqgxzmBtAJA9o4K8S6V0qYhIbeGZtFOfqlyDJO8ASYOHY9qAkmQTc5D0ierVzGagnt1XaALkXW9jyt7sHOB8Br1lOqmFBYEEiJMXYyJta5IuBvsZQjnMVMywy9QuSSOuhRO8XB9/KcMOS4nXqsoUIU2IV0AmJGmGJI7zygmDtjOyPZoRiiH+BcNTL0iEEKANdQwC2nxPL4Xx6zGeAp1KobSiAmR9IxOkH3eZ9MUsjxnL1c31BcFqeoBNXZlbEgCzMCCNzEcicGMtwMuzNVIYHUVQ/Rn6Ud/jy9cMXEzCQTU1UrxebECRsbi/8eGIc1TSrpWoqsUujECR5T4fhiEOadSKhVRpYtqFuzEnfuPrgfnOO0Wfq1cJVAZkm0lT2l2giRpIBMQdiMBZq6kyTMdH6VcMA2gN7/C/wjwwrZ7otWybh2dhSG7pe3cQO/vJge7BqlnGnURpLANcHY7GPHn64ZKFdXTQ8lHEGeVp5/xbCtwvkQw7qKB4nMOP0ElmUuWOhm6waCAeY5EGb91j5gqtQTIgc47RgTIE7+u/iMGummVfL16gZ2ZGX9mWkntMCw1E309/IMojmV7Mv2R2hJE2MxciCORtMHkQeeCYc8S7p8hKEMZiQR5/rzt3e7A8TO+JyeXidxaYA2jBPJ5NAFaBMD3x5Du7vdhinaJUzG4JpU2YgDngrR4GXsz6ZDePIx5SYHrixWaASBte1sb4dnS2YphpBCNBUgA2AE23nv5eeIBJiR3PoDScZj1OMwdw+JyLp3+/1/tD8Bh4yfAFznC8nTZ2QKlN5UA3ANr+eEbp5+/5j7Q/AY95DoXm61NKiLTKOoZSakWO1oxWBIyNQudDkRW0+Ml9tV+0a/8Asxp//MVPurghwDoLTy1dKy1ncpqhSFE6lK8u6cJo+TvO/Vo/+J/7cUuJ9Dc5QUu1HUg3NNg8DxWze4HBj0m/LiSN42nP3/vzIOmH9IZv/i/9CYfehWcpfMqSB1mmG6wEwVLVGN/AzbHKgeY2xZ4nnDl8ugS65ukCxJjS1Osw7MfZi/1j6Rp8pGYtUPxLGq6VVJ66/SdO410xyuXBl+sf6lMg+87DHM+I9J9VSo9JNCuSdJctDFtR3jskiYHOeUQpVM0ZJPxvjw+bPn54uZchycTnBxGmjxwBDKXVahEbambV57Ei45Y1R4x+2TqxCrShSRJJIC25m0+OFU5ozPKxxJSzDfRYqfrLY33uO/bFbygDcZ5pqpayjU1UHwuSScEFzKD6ag94Y/x6YCawogTsPh34i1bX/jwwyou4yUs1SI/nIM/WI9cWTUVtIWpqjtRqkWZe/Y+OFDDJwHhLFS9RTpNlVgo3G8PAk7CJO/nj224QPMOZXS1NiHptqYaVFTTUF2BlR7Vpt3Nt3MmUZMtTkgGsRYDlOyjxg378A6HEKVIkvRogoAnZqgqDNwQG0iJ3kgczhk6Oo+arCqVppRpiVgqwaZuCjFTt3/hdS4yDCLGDsl0ap0M2cwxJqsE1GeypYAVCRFyZFvzOGp+luVUj9o8zoDFGAJ9mNRGnccj3d+A+XzeWztdqvadcu5lI7LNEBtF2aOXLnexwycTqJUo6SoIYRBA9nbnYWP4YvYzQPMWe4D4zQ65HJaLmNwbe0p5glZ9VGOaZzgAy9Za1JXCGpLSQ0DnBPaIucGq3EAa/+61dWVqkUimo9itTUsIDCwKCBBM3FoAxb4zxNHVAYCxpRZgsxEACeZNpxVYEGr7hRo4U1KpRVWAJUQTzjv8ALb1xoggGmfolb945QO4mThE6HcdBbtSAIEEXgixPiII8sO1PUxVxeLTva8e4/jisbHB7EP2gT5R+GFqdKqsdlghLECJkC5sJBEm2wxzOvUtzx23jaK1CoXI+b1qcNJjq3A3HdG/pjiXEcnUpuUcEMPIg9zKRYg94w4C5YwZKQibokEyxNjFv1i3v54NcNzlI0xqBgQD+1VWgzcBli0czeR44BhyNJBIa0E/iDbl4Y9tUpqRpXnuSZnvHPfB1cRkPzD/EspTenqoVihO61SoUi/8A3iEibbECZ3tGFLr3UMVkFx2Y3tuRz3HwOJamZMQZjunz5bcz7zivmWYggTMEAAdo92G40ruJJ+J9Vaj44zHnV54zDvTJ5nJ+nn7/AJj7X5DHjJ9Ls3SprTSrpRAFUaVsB6Y9dPP3/Mfa/IYm4f0GzdamlWmaGh1DLqqMDB2kCmfxxknecjbJ1aHCNOnm1Ve88Hptnv68/dT/ANOD/Q3ppXqZmnRrkVFqEqGgAqdJI2sRaPXA3/s4zv1st/4j/wD8sHeifQd8tWXMZh6f7PUVVCSJ0kamZguwJtGGoM27mV876Lyztq64r5iT0uyS0c9mUQQmsOByGtQxA8NRNsBOl5ilkVmwoVCPNq9Qt7o+OC/SbPDMZuvWX2GeF8VUBQfWJ8iMCOlrgJkZ2NB7/wD3FTxx7HXmtUT4gGGjQN8/+GLikEQdv8rYhNKD8RjDqJgT4ePd+GLvzGpAsTqBiOVjpnFjqYMqaxf+PdjdNwJ2/gYu0uHhmCzDafO8nBWlwWmBeT/p47YEuBPRcFXwxpVJFgT5An3YduG5KkGCdWCWMSYkE7EesYgqtUDNoGlqYnUNMKRBjtSNQ7jBkGOZEDJfU8BcHnh6ZdhqHW1FHaUwUV/qAAyxHftIFt4KfNq1eqAF01QQC6gKDBIZW7QYIWWJF+yAQdWJOH9H69SerpsU1N29QGr9pDS/ZJ7A7U3JHKxw8cK4ImVDNopq5mTfz3P487nEM+2M/CSZbhNKlTUMq1HIAuJUHbsLtF4Ez7sM2Tyop0YJBJ7+XIL5AfxfADIUWc9YxuPZA79hJ9f4jBlMx20QXPtHuAEyf48MMwsQbIgtzF2lwlcrmajU1WkqoXZjYEMSy8raYYRPu2wH6V8TqCgTLBCNMi8hjJiDsRafE4t9OM1VNRWR0RYKMXUsBuQIIK3tdtiQPpYUOk2Zc04OYkCJnq4IvsqmZGw2FjOFkW1jqEDxA+aznWLr0dSEqJpCt3HtsAfabT6DT54YMrwkutR3qM6O6tTUrDhUnqpINoBFhG084wC4Lkqr0WAo1aysRr7vj9LSWuLi0XwayVXNdXpSgzKOyHF1tY33PftsRg2NDiDF7Ok06xKfRINvw9xx0fo9nQ1JoYQRJ8oH+mFLiHCdNOXg1GMsdj692CHRWpFPxvMnvMT7/wAcVsnMNY9ZGqtWhUy1ZYV1Kk+BBhh4g3kY4lmKjKGpVCxNJ4UETBBhhe4B3jvGOt8Hq63l9wfIbRjnPyi0RTz9YrAFQIxjkdIDeuqT5MDhmJt3pkqdpixVqnVHdjVNeewkXx4amQJIIHLvP+Xjiu7kkeeLaiKY2Yb4Twz5zWSjTNzJLNew3On8px07heUpZZdFJBPNyAWPmx/AWGE/5MioOYf6ShRq+ql5A82A9wwyV68yASWOyiSfhijqcjF9nxLODGKudi1YzEF/HGYmoFTkXT0/7/mPtD8BiDK9J81TRaaV2VFAVQAtgNuWJunv7/mPtD/CMFuj/QdXopmcxXCUWQVIFoUiZZzYW7h64WVc5DtnSDJiTTocovjj3gcdLc6SAMxUJOwtfytgvR4PxPOiKrOtI7mq2kH+4Ln1GCS9JuG5MH5pSFVvrqN/Oo0mPKcXPlA6QVqVDLNRbqzWPaIgkDq9UAkWvzw0JwdzEyq+YllGPGFvokTm3FMt1NerRnV1TlJ2mALx64t8Vyivl8mTGoUqsHf2q1T4ib4GVqrMxZiWYmSxMknvJO5wbdZylEexpLdnm+on9qvhC6D3EDvwhD6jUPxVT/DizZuBMtw6mgE3IvJ7/AeE4tIPq2G2PBBmCYx6ytQFSV7Q2kbYYSZzchGW0klRdtzzP6Y2Cbfn/FxiV41ReYn/AFxMaRHI3592IJnpHlyAR1hs3IXIMjSwnaDf34YsplstmjrIQ1g0uoMLUItJBMFhpAnnBwo8RcohPa7rCSLGD5TA9cUslqZhTpVGVnK0dZldC/SjxABYsY3ggblioSLuoa1U6EucamS9UqCBZQ0okb7bn8MV+F8VbOVj1YYokMWNhvsPHCkXKK+rtdbUKxHsomkQAZIksRBsQSb4dugtJKSGoKehJhVGxuSxFvf/AJYDaLow4VzL1EBX2ibjyGwHrjzw3N6UerUIAVTqjwu0d+wGAPSjpA4qmnSXqy1usuYmLkwdNpjvjAfi2eFRfm9Eyix1rCYEX0swMai0EiSTAHeQfq/KCFm8xxM1mUkS1Q1ZURzK6ATO3LuscEV+T2kQNdSoJiVVUt4BiDb449dE+GExVYWkBVA2A5nxNtrDYWAw7VnAifIxz88WsGMFCxgueamZPI0qaLRRFFMAwu95kkzubzPfhE6WauHZjrKJIV2WqtOSFJFmVgLEdw37dsdDy9O6tzg41xZEdCtRQ6sCCGEg+mGldyXUjoznHEuMUs1RFSmCOTI26nu8RN5wG6NZrq6htYMVPiGAH4nEnSLoq1FzUyrkD6hvHgCdxtc+O+B/Asw4aGpVCdX0VJnblFtsUHUnqMEdsq+nMVFB2IMHuIEfx4YXPlToBHp19+sBWNwGUC4Hiv4YLpULZg1AUB9khmgi0gMu49ce+L1sqQnzplraCxCwNILcyOdhEknbbC1bY/MYuIuLE5VQylavamj1D/ZB+J29MMfDfk+rsA9dkpL3agW8ecCPM4I5zpylMaKCIgFgEA9PAemFviHSDMViAzMA5POed/d3Ysb8r/SKEnZiT6jZjPlRlskrIjVKjvp1AHeNgY3ifDfGVM1mHBA05dSI8bAxYH8Tit0apgdYYtpQau+SSBO5JgfHBaqgF4Jt5e/FRiQ/PJj0pl44nZoxmNyMZizzKs5F09/pDMfaH4DFzo/05rZdFpsqVaSgKoPZYAcgw3t3icU+nv8ASGY+0PwGAGKzuy5CROoxYky6dA4vidGOd4Tn/wCep9RVPM/sm7vbQ6W8m92CvTXozUzdCguXdJo3GskBxo0jtKCJ57Rjkk4vcL4xXy5mjUZBuVF1Pmpthi5wRTCV38PZSGxN10D1KmaotTd6biHRijCQbjx5jFrpLxqlRKZYswfL0xScqoPbMu+mfF4k92K+bzLVKj1WjW7F2gQJO5jlgP8AKCf95FTVBr0adV12hmkOI3AlQRMyGBkjE4FVmNRHi5fykDfn+MFtxJy5L1Km1hAna1gQB8cWF4yyqgB7RYsTIJkkC4NhY7bc8BEEmfHGPS9f454ubFnPxibjzGqxJVSAFWVBXe8xf1GDH8vnQoRl1sxBKw4ELNtVh7jhHCYmpNAuOc2Me4jA+Wtz1xjyzu5Zncn2Q0quoi5lWGxkDwvgvwykqnrHqkAvUhdCncHUYg7kzP8AZud8Duj2UU0HrMGI1SLs/sCe12rAkiL3Knugl+L52glPXU1jW+jVTYzEE6GUmIgAT4m2AbIN20QwOJTOcqsabF6dTT+zWmqqXUO17ASxkzPLuHPouUydSlQJap2kQ9nSpUGCQPZmwsT44CdFeqNMvQoikHEa6zElo3KidUe4Yhz/AEsyisKCtUrPq7Rl9BYf2Zkgd21t+eFFrNASZvpZlEJIddRCKzBDpeWkKqkGTt7JtvinRFMlMvQAFFQSwG+sFJB5zih86q5yqz+wzsNN9lCwkwY+mWjDpwLgiIx7G9pmGi28c/HEgEnbJMucKyxv2oCkCABewN5vfwwQpAtqm8MQLd2KmcztLLBmqNpkzG5NgBC4WMz0hauT1KvTUn2u0GPxgfjjQDoibTFUSY7JnEpuwqVEUDTAYhYkSeeBfG+PUACesBWJBBG3gTAj1woU+AVXMIjjV9MyxJ7y1yT6jE+W6KIKbPmFDrM6TYuQD7RB1RMGD3XxWOQ1UOhA/F+mdAyGJYCxVDpnzY3jyA33wD/2ir1SEy9PqVAhQJAvbtEn487YdcvwmlqLJTWnaBpUCOVrb4A1QBXcb6wVgzEjb488IGUewk7ZQr8DzCVKVXOVVRajkBlbWSQAwU2AEjafq48dOeH06Rpmg9Rldb6zfULE93Me44bxkTm8t1Wq/ZKEzZlEIG8ItI78LfEcgczlWMaatAtCfWAnUPtAj1GIXJuYEyehUE8I4BTamrM2p6gBWDEDWy98GSpFxhhpdAHVyNMMFYwzi4krItzKkjwwl8J411TS0lQIWNxeZ9+GrKfKFVBOlqkkhiTpPfa/LtG2GMr7j3U1dMdP5Ivbu97uG8j0azCXTTEdZBYEKAq3Ii0K4PrgPnc+Y7RJt7Xa/WL+WLSdMq1aD1jCGtAUfV7htKi3hgRxOpKt5HFVgNwjcr4ThIG2+K23+c+g9WMxk4zFyYdH5nJenf8ASGY+0P8ACMAsZjMUcv1mdfpf6K/gJmNHG8ZgI6eWwK6dfv8AV+zlv/1qWMxmLej+ozI8Z/prAi40dzjeMxbnPTBzxIdhjMZiJ6N/Bf3H0P8AzGxS457FH/6mt+GMxmKuP+r+cd7RwzXs1P8Ahr/hGOe0P3h/sVP8ONYzB6b6ngmOfRT95P2v+k4fsr7b/a/IYzGY9i/qzzRE6Q/v7eWGLgGNYzDD/UkCNVb2ff8A4Tha4j/M/wAeGMxmDb3kCVaOx8xhQ4p/Pj7X5YzGYzxG+0ZujG395f8AGMBeF/z9f/iVPxOMxmBEhu5zc7emLOR3PkMZjMardQU+qGuE+wft/kMT5zap6/njMZjPyfXHL1PobGYzGYtR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21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Дарован</a:t>
            </a:r>
          </a:p>
          <a:p>
            <a:r>
              <a:rPr lang="ru-RU" sz="3600" dirty="0" smtClean="0"/>
              <a:t>Надобно</a:t>
            </a:r>
          </a:p>
          <a:p>
            <a:r>
              <a:rPr lang="ru-RU" sz="3600" dirty="0" smtClean="0"/>
              <a:t>Испить, выкушать</a:t>
            </a:r>
          </a:p>
          <a:p>
            <a:r>
              <a:rPr lang="ru-RU" sz="3600" dirty="0" smtClean="0"/>
              <a:t>Прекословить</a:t>
            </a:r>
          </a:p>
          <a:p>
            <a:r>
              <a:rPr lang="ru-RU" sz="3600" dirty="0" smtClean="0"/>
              <a:t> Тын</a:t>
            </a:r>
          </a:p>
          <a:p>
            <a:r>
              <a:rPr lang="ru-RU" sz="3600" dirty="0" smtClean="0"/>
              <a:t>Подсоблять 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14612" y="1714488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подарен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4612" y="228599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нужно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0" y="3000372"/>
          <a:ext cx="421484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Отведать, выпить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14712" y="3786190"/>
          <a:ext cx="507213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1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возражать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714612" y="4357694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забор из бревен и жердей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33720" y="5000636"/>
          <a:ext cx="55245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помогать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3071834"/>
          </a:xfrm>
        </p:spPr>
        <p:txBody>
          <a:bodyPr/>
          <a:lstStyle/>
          <a:p>
            <a:r>
              <a:rPr lang="ru-RU" dirty="0" smtClean="0"/>
              <a:t> Сборы Ильи</a:t>
            </a:r>
          </a:p>
          <a:p>
            <a:r>
              <a:rPr lang="ru-RU" dirty="0" smtClean="0"/>
              <a:t> Горе стариков</a:t>
            </a:r>
          </a:p>
          <a:p>
            <a:r>
              <a:rPr lang="ru-RU" dirty="0" smtClean="0"/>
              <a:t>Встреча со странниками</a:t>
            </a:r>
          </a:p>
          <a:p>
            <a:r>
              <a:rPr lang="ru-RU" dirty="0" smtClean="0"/>
              <a:t> Помощь Ильи защитникам Чернигова</a:t>
            </a:r>
          </a:p>
          <a:p>
            <a:r>
              <a:rPr lang="ru-RU" dirty="0" smtClean="0"/>
              <a:t>Илья - работник</a:t>
            </a:r>
            <a:endParaRPr lang="ru-RU" dirty="0"/>
          </a:p>
        </p:txBody>
      </p:sp>
      <p:pic>
        <p:nvPicPr>
          <p:cNvPr id="21506" name="Picture 2" descr="https://encrypted-tbn1.gstatic.com/images?q=tbn:ANd9GcTUB5lpvZjGmkycYCmzqtqrc7HmrBV5qvw87hyCrLsfYE0yYAvG2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357298"/>
            <a:ext cx="3762384" cy="2807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3321E-6 L 0.00451 -0.288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01758E-6 L -0.00156 -0.279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34783E-7 L -0.00296 0.135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8622E-6 L -1.66667E-6 -0.333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Отметить границы частей в сказке.</a:t>
            </a:r>
          </a:p>
          <a:p>
            <a:endParaRPr lang="ru-RU" dirty="0" smtClean="0"/>
          </a:p>
          <a:p>
            <a:r>
              <a:rPr lang="ru-RU" dirty="0" smtClean="0"/>
              <a:t>Найти и подчеркнуть ГЛАВНОЕ предложение каждой части.</a:t>
            </a:r>
          </a:p>
          <a:p>
            <a:endParaRPr lang="ru-RU" dirty="0" smtClean="0"/>
          </a:p>
          <a:p>
            <a:r>
              <a:rPr lang="ru-RU" dirty="0" smtClean="0"/>
              <a:t>В каких словах выражена главная мысль  сказки?</a:t>
            </a:r>
          </a:p>
          <a:p>
            <a:r>
              <a:rPr lang="ru-RU" dirty="0" smtClean="0"/>
              <a:t>Почему сказка прошла такой долгий путь и не умерла?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Рассказ о герое</a:t>
            </a:r>
            <a:br>
              <a:rPr lang="ru-RU" dirty="0" smtClean="0"/>
            </a:br>
            <a:r>
              <a:rPr lang="ru-RU" dirty="0" smtClean="0"/>
              <a:t> Илья Муромец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Имя, что обозначает</a:t>
            </a:r>
          </a:p>
          <a:p>
            <a:r>
              <a:rPr lang="ru-RU" dirty="0" smtClean="0"/>
              <a:t>Где жил герой</a:t>
            </a:r>
          </a:p>
          <a:p>
            <a:r>
              <a:rPr lang="ru-RU" dirty="0" smtClean="0"/>
              <a:t>Внешность, портрет</a:t>
            </a:r>
          </a:p>
          <a:p>
            <a:r>
              <a:rPr lang="ru-RU" dirty="0" smtClean="0"/>
              <a:t>Черты характера, поступки (со ссылкой на текст)</a:t>
            </a:r>
          </a:p>
          <a:p>
            <a:r>
              <a:rPr lang="ru-RU" dirty="0" smtClean="0"/>
              <a:t>Отношение автора</a:t>
            </a:r>
          </a:p>
          <a:p>
            <a:r>
              <a:rPr lang="ru-RU" dirty="0" smtClean="0"/>
              <a:t>Мое отношение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309</Words>
  <Application>Microsoft Office PowerPoint</Application>
  <PresentationFormat>Экран (4:3)</PresentationFormat>
  <Paragraphs>68</Paragraphs>
  <Slides>11</Slides>
  <Notes>11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Богатырская «Сказка про Илью Муромца»</vt:lpstr>
      <vt:lpstr>Слайд 2</vt:lpstr>
      <vt:lpstr>О богатырях – героях былин – сочиняли и сказки. Они называются «богатырские» </vt:lpstr>
      <vt:lpstr>Богатырская «Сказка про Илью Муромца»</vt:lpstr>
      <vt:lpstr>Слайд 5</vt:lpstr>
      <vt:lpstr>Словарная работа</vt:lpstr>
      <vt:lpstr>План сказки</vt:lpstr>
      <vt:lpstr>Слайд 8</vt:lpstr>
      <vt:lpstr>Рассказ о герое  Илья Муромец</vt:lpstr>
      <vt:lpstr>Домашнее задание  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Богатырская «Сказка про Илью Муромца»</dc:title>
  <dc:creator>Илья</dc:creator>
  <cp:lastModifiedBy>1</cp:lastModifiedBy>
  <cp:revision>21</cp:revision>
  <dcterms:created xsi:type="dcterms:W3CDTF">2013-12-11T16:25:59Z</dcterms:created>
  <dcterms:modified xsi:type="dcterms:W3CDTF">2014-06-08T19:20:11Z</dcterms:modified>
</cp:coreProperties>
</file>