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5FF4A-3812-4CD1-9EBD-ADC496ABAE87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EB151-C093-4457-A36C-5B71CC8D14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B151-C093-4457-A36C-5B71CC8D14D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K:\2%20&#1063;&#1058;&#1045;&#1053;&#1048;&#1045;\&#1057;&#1082;&#1072;&#1079;&#1086;&#1095;&#1085;&#1099;&#1077;%20&#1073;&#1086;&#1075;&#1072;&#1090;&#1099;&#1088;&#1080;\Glinka-Uvertyura-k-opere-Ruslan-i-Lyudmila-fragment(muzofon.com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Литературное чтение </a:t>
            </a:r>
            <a:br>
              <a:rPr lang="ru-RU" dirty="0" smtClean="0"/>
            </a:br>
            <a:r>
              <a:rPr lang="ru-RU" dirty="0" smtClean="0"/>
              <a:t>2класс УМК «Школа 2100»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51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Отрывок из поэмы А.С.Пушкина</a:t>
            </a:r>
            <a:br>
              <a:rPr lang="ru-RU" dirty="0" smtClean="0"/>
            </a:br>
            <a:r>
              <a:rPr lang="ru-RU" dirty="0" smtClean="0"/>
              <a:t>«Руслан и Людмила»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7415242" cy="12858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Мищенко О.А.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высшей квалификационной </a:t>
            </a:r>
            <a:r>
              <a:rPr lang="ru-RU" sz="2000" dirty="0" smtClean="0">
                <a:solidFill>
                  <a:schemeClr val="tx1"/>
                </a:solidFill>
              </a:rPr>
              <a:t>категории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 smtClean="0">
                <a:solidFill>
                  <a:schemeClr val="tx1"/>
                </a:solidFill>
              </a:rPr>
              <a:t>ГБОУ СОШ 106 г. Санкт-Петербурга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Басурман – искаженное от </a:t>
            </a:r>
            <a:r>
              <a:rPr lang="ru-RU" sz="3200" dirty="0" err="1" smtClean="0"/>
              <a:t>масульманин</a:t>
            </a:r>
            <a:r>
              <a:rPr lang="ru-RU" sz="3200" dirty="0" smtClean="0"/>
              <a:t>, иноверец, враждебно относившийся к православным святыням, </a:t>
            </a:r>
            <a:r>
              <a:rPr lang="ru-RU" sz="3200" dirty="0" err="1" smtClean="0"/>
              <a:t>невверующий</a:t>
            </a:r>
            <a:r>
              <a:rPr lang="ru-RU" sz="3200" dirty="0" smtClean="0"/>
              <a:t>, нехристианин.</a:t>
            </a:r>
            <a:endParaRPr lang="ru-RU" sz="3200" dirty="0"/>
          </a:p>
        </p:txBody>
      </p:sp>
      <p:pic>
        <p:nvPicPr>
          <p:cNvPr id="4" name="Содержимое 3" descr="0003hyk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2428868"/>
            <a:ext cx="7668496" cy="423785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Разделить отрывок на 3 части. Озаглавить </a:t>
            </a:r>
            <a:r>
              <a:rPr lang="ru-RU" sz="4000" dirty="0" smtClean="0"/>
              <a:t>каждую. </a:t>
            </a:r>
            <a:br>
              <a:rPr lang="ru-RU" sz="4000" dirty="0" smtClean="0"/>
            </a:br>
            <a:r>
              <a:rPr lang="ru-RU" sz="4000" dirty="0" smtClean="0"/>
              <a:t>Определить настроение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r>
              <a:rPr lang="ru-RU" dirty="0" smtClean="0"/>
              <a:t>1 часть</a:t>
            </a:r>
          </a:p>
          <a:p>
            <a:pPr>
              <a:buNone/>
            </a:pPr>
            <a:r>
              <a:rPr lang="ru-RU" dirty="0" smtClean="0"/>
              <a:t>Дремало поле боевое</a:t>
            </a:r>
          </a:p>
          <a:p>
            <a:r>
              <a:rPr lang="ru-RU" dirty="0" smtClean="0"/>
              <a:t>2 часть</a:t>
            </a:r>
          </a:p>
          <a:p>
            <a:pPr>
              <a:buNone/>
            </a:pPr>
            <a:r>
              <a:rPr lang="ru-RU" dirty="0" smtClean="0"/>
              <a:t>Внезапный крик сражений грянул</a:t>
            </a:r>
          </a:p>
          <a:p>
            <a:r>
              <a:rPr lang="ru-RU" dirty="0" smtClean="0"/>
              <a:t>3 часть                     </a:t>
            </a:r>
          </a:p>
          <a:p>
            <a:pPr>
              <a:buNone/>
            </a:pPr>
            <a:r>
              <a:rPr lang="ru-RU" dirty="0" smtClean="0"/>
              <a:t>Наш витязь пал на </a:t>
            </a:r>
            <a:r>
              <a:rPr lang="ru-RU" dirty="0" err="1" smtClean="0"/>
              <a:t>басурмана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6072206"/>
            <a:ext cx="2071702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удивление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214950"/>
            <a:ext cx="2428892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спокойствие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6072206"/>
            <a:ext cx="1714512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тревога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5357826"/>
            <a:ext cx="175737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гордость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5357826"/>
            <a:ext cx="117635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испуг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6000768"/>
            <a:ext cx="257176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восхищение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89 -0.01781 C 0.17501 -0.02614 0.21129 -0.03215 0.24757 -0.03909 C 0.27171 -0.04371 0.29601 -0.05065 0.32032 -0.05389 C 0.3349 -0.0599 0.3507 -0.0643 0.36476 -0.07216 C 0.37952 -0.08048 0.39306 -0.09436 0.40799 -0.10176 C 0.42362 -0.10939 0.43994 -0.11795 0.45487 -0.12789 C 0.48698 -0.1494 0.5165 -0.17785 0.54757 -0.2019 C 0.55348 -0.20653 0.55921 -0.21439 0.56476 -0.22017 C 0.57466 -0.23058 0.58612 -0.2389 0.59566 -0.24977 C 0.60348 -0.25879 0.60921 -0.2766 0.6191 -0.28099 C 0.6231 -0.29163 0.62379 -0.30273 0.62657 -0.31383 C 0.62987 -0.34552 0.63403 -0.38206 0.62275 -0.41097 C 0.62049 -0.42253 0.61806 -0.43525 0.61164 -0.44381 C 0.60955 -0.45514 0.60174 -0.46369 0.59566 -0.47179 C 0.58212 -0.48983 0.5599 -0.49677 0.54132 -0.49977 C 0.5349 -0.50394 0.5382 -0.50301 0.53143 -0.50301 " pathEditMode="relative" ptsTypes="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7271E-6 C 0.00087 -0.00162 0.00104 -0.00417 0.00243 -0.00509 C 0.00712 -0.00833 0.01475 -0.00833 0.01979 -0.00995 C 0.02552 -0.0118 0.03107 -0.01527 0.03698 -0.01642 C 0.06059 -0.02082 0.08403 -0.02891 0.10729 -0.03631 C 0.11701 -0.03932 0.12569 -0.04395 0.13576 -0.04603 C 0.15416 -0.0569 0.17482 -0.05967 0.19375 -0.06915 C 0.21771 -0.08118 0.23923 -0.09552 0.2592 -0.11679 C 0.26302 -0.1272 0.26927 -0.1353 0.27396 -0.14478 C 0.2776 -0.15195 0.27916 -0.16004 0.28142 -0.1679 C 0.28871 -0.19265 0.29444 -0.21555 0.29757 -0.24191 C 0.29705 -0.25787 0.29739 -0.27383 0.29618 -0.28955 C 0.296 -0.2914 0.29427 -0.29256 0.29375 -0.29441 C 0.29132 -0.30435 0.2901 -0.31129 0.28646 -0.32077 C 0.27587 -0.34852 0.2651 -0.37905 0.23941 -0.38321 C 0.20607 -0.39432 0.16771 -0.38483 0.13333 -0.38321 C 0.12344 -0.38113 0.11371 -0.37951 0.10364 -0.37836 C 0.10243 -0.3779 0.10104 -0.37766 0.1 -0.37674 C 0.09896 -0.37581 0.09757 -0.37327 0.09757 -0.37304 " pathEditMode="relative" rAng="0" ptsTypes="ffffffffffffffffff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66 0.00046 C 0.13038 -0.00277 0.13941 0.00555 0.14896 0.00856 C 0.16528 0.01341 0.18195 0.0148 0.19844 0.01688 C 0.21077 0.0185 0.2217 0.0222 0.2342 0.02336 C 0.50695 0.02197 0.46528 0.03122 0.59844 0.01526 C 0.63004 0.0074 0.61632 0.00971 0.63906 0.00694 C 0.66042 0.00139 0.68108 -0.0074 0.70087 -0.01943 C 0.7066 -0.02289 0.70938 -0.02243 0.71441 -0.02914 C 0.7257 -0.04417 0.73611 -0.06267 0.74775 -0.07701 C 0.7507 -0.08071 0.75452 -0.08302 0.75764 -0.08672 C 0.77865 -0.11124 0.76354 -0.09343 0.775 -0.11471 C 0.78264 -0.12882 0.79202 -0.14107 0.79722 -0.15749 C 0.8059 -0.18501 0.80851 -0.21438 0.8132 -0.24306 C 0.80972 -0.33418 0.81788 -0.28238 0.80712 -0.31545 C 0.80469 -0.32308 0.80313 -0.33117 0.79965 -0.33834 C 0.7974 -0.34297 0.79219 -0.35153 0.79219 -0.35153 C 0.79011 -0.36286 0.78386 -0.37026 0.77865 -0.37951 C 0.76893 -0.39685 0.74844 -0.4327 0.73299 -0.44033 C 0.71597 -0.44866 0.66545 -0.44496 0.66007 -0.44519 C 0.65052 -0.44658 0.6434 -0.44912 0.6342 -0.44704 C 0.6309 -0.44473 0.62691 -0.4438 0.62431 -0.44033 C 0.61997 -0.43455 0.62222 -0.4364 0.61823 -0.43386 " pathEditMode="relative" ptsTypes="fffffffffffffffffffff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1 -0.01873 C 0.15764 -0.01156 0.17622 -0.01202 0.19097 -0.01063 C 0.23316 0.00024 0.29983 -0.00855 0.32795 -0.00902 C 0.32847 -0.00902 0.34774 -0.01179 0.34896 -0.01225 C 0.36389 -0.01734 0.37552 -0.02659 0.38976 -0.03353 C 0.39271 -0.03746 0.39549 -0.04116 0.39844 -0.04509 C 0.39965 -0.04671 0.40208 -0.04995 0.40208 -0.04995 C 0.40295 -0.05226 0.40347 -0.05458 0.40451 -0.05666 C 0.40556 -0.05851 0.40747 -0.05943 0.40833 -0.06151 C 0.41007 -0.06568 0.41059 -0.07053 0.41198 -0.0747 C 0.4125 -0.07655 0.41354 -0.07793 0.41441 -0.07955 C 0.41563 -0.08464 0.4184 -0.08903 0.41944 -0.09435 C 0.42153 -0.10407 0.42188 -0.11725 0.42309 -0.12742 C 0.42274 -0.15911 0.42309 -0.19102 0.42188 -0.22271 C 0.4217 -0.2271 0.41823 -0.23011 0.41684 -0.23427 C 0.41267 -0.2463 0.40747 -0.25277 0.40087 -0.26387 C 0.3934 -0.27613 0.38281 -0.28376 0.3724 -0.29024 C 0.36059 -0.29741 0.34809 -0.30735 0.33542 -0.31151 C 0.31701 -0.31753 0.29497 -0.31845 0.27622 -0.31984 C 0.25781 -0.32377 0.24028 -0.33325 0.22188 -0.33626 C 0.20625 -0.3358 0.19063 -0.3358 0.175 -0.33464 C 0.16493 -0.33372 0.15417 -0.32955 0.1441 -0.32793 C 0.13403 -0.32354 0.12361 -0.31706 0.11319 -0.31475 C 0.10712 -0.31059 0.10122 -0.30897 0.09462 -0.30666 C 0.09219 -0.30573 0.08733 -0.30342 0.08733 -0.30342 C 0.06406 -0.30712 0.05052 -0.30596 0.02309 -0.30504 C 0.01406 -0.30342 0.00608 -0.30411 -0.00278 -0.30666 C -0.00556 -0.30758 -0.00851 -0.30966 -0.01146 -0.30989 C -0.01719 -0.31036 -0.02309 -0.30989 -0.02882 -0.30989 " pathEditMode="relative" ptsTypes="ffffffffffffffffffffffffffff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2035 C 0.08073 0.00856 0.08958 -0.00162 0.09896 -0.00763 C 0.10312 -0.01619 0.10451 -0.01295 0.10642 -0.02405 C 0.10573 -0.0666 0.10868 -0.1524 0.08038 -0.18848 C 0.07864 -0.19565 0.07465 -0.19773 0.07048 -0.20328 C 0.06215 -0.21438 0.04982 -0.22063 0.03837 -0.22317 C 0.02847 -0.22965 0.0184 -0.23844 0.00764 -0.24121 C -0.00295 -0.25023 0.01215 -0.2382 -0.00226 -0.24607 C -0.00452 -0.24722 -0.00625 -0.25 -0.00851 -0.25116 C -0.01216 -0.25277 -0.01598 -0.25324 -0.01962 -0.25439 C -0.0257 -0.25832 -0.03143 -0.26064 -0.03802 -0.26249 C -0.0467 -0.26734 -0.05608 -0.2685 -0.06528 -0.27081 C -0.07969 -0.27428 -0.0941 -0.27845 -0.10851 -0.28076 C -0.11302 -0.28006 -0.11754 -0.27983 -0.12205 -0.27891 C -0.12379 -0.27868 -0.12691 -0.27729 -0.12691 -0.27706 " pathEditMode="relative" rAng="0" ptsTypes="ffffffffffffff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73543E-7 C -0.01979 -0.00231 -0.03681 -0.01064 -0.05556 -0.01804 C -0.06511 -0.02174 -0.07535 -0.02266 -0.08507 -0.02636 C -0.14705 -0.02451 -0.20695 -0.01758 -0.2691 -0.01642 C -0.28577 -0.01411 -0.30191 -0.00948 -0.31841 -0.00648 C -0.32084 -0.00532 -0.32327 -0.00416 -0.32587 -0.00324 C -0.32743 -0.00278 -0.32917 -0.00231 -0.33073 -0.00162 C -0.33316 -0.00069 -0.3382 0.00162 -0.3382 0.00162 C -0.34115 0.00601 -0.34393 0.00809 -0.34809 0.00994 C -0.34931 0.01156 -0.35035 0.01364 -0.35174 0.0148 C -0.35747 0.01989 -0.35417 0.01272 -0.35677 0.01989 " pathEditMode="relative" ptsTypes="ffffffffff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Потренироваться в выразительном чтении отрывка.</a:t>
            </a:r>
          </a:p>
          <a:p>
            <a:r>
              <a:rPr lang="ru-RU" dirty="0" smtClean="0"/>
              <a:t>Нарисовать рисунок к одной из частей рисунка.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 smtClean="0"/>
              <a:t>https://www.google.ru/search?q=%D0%B1%D0%BE%D0%B3%D0%B0%D1%82%D1%8B%D1%80%D1%81%D0%BA%D0%B8%D0%B5+%D1%81%D0%BA%D0%B0%D0%B7%D0%BA%D0%B8+%D0%BA%D0%B0%D1%80%D1%82%D0%B8%D0%BD%D0%BA%D0%B8&amp;newwindow=1&amp;tbm=isch&amp;tbo=u&amp;source=univ&amp;sa=X&amp;ei=EraUU-DdKoLMygOOgYHgAw&amp;sqi=2&amp;ved=0CCAQsAQ&amp;biw=1280&amp;bih=685</a:t>
            </a:r>
            <a:endParaRPr lang="ru-RU" sz="1500" dirty="0" smtClean="0"/>
          </a:p>
          <a:p>
            <a:r>
              <a:rPr lang="ru-RU" sz="1500" dirty="0" smtClean="0"/>
              <a:t>УМК «Школа 2100</a:t>
            </a:r>
            <a:r>
              <a:rPr lang="ru-RU" sz="1500" dirty="0" smtClean="0"/>
              <a:t>»</a:t>
            </a:r>
          </a:p>
          <a:p>
            <a:r>
              <a:rPr lang="en-US" sz="1500" dirty="0" smtClean="0"/>
              <a:t>https://www.google.ru/search?q=</a:t>
            </a:r>
            <a:r>
              <a:rPr lang="ru-RU" sz="1500" dirty="0" err="1" smtClean="0"/>
              <a:t>богатырские+сказки+картинки&amp;</a:t>
            </a:r>
            <a:r>
              <a:rPr lang="en-US" sz="1500" dirty="0" err="1" smtClean="0"/>
              <a:t>newwindow</a:t>
            </a:r>
            <a:r>
              <a:rPr lang="en-US" sz="1500" dirty="0" smtClean="0"/>
              <a:t>=1&amp;tbm=</a:t>
            </a:r>
            <a:r>
              <a:rPr lang="en-US" sz="1500" dirty="0" err="1" smtClean="0"/>
              <a:t>isch&amp;tbo</a:t>
            </a:r>
            <a:r>
              <a:rPr lang="en-US" sz="1500" dirty="0" smtClean="0"/>
              <a:t>=</a:t>
            </a:r>
            <a:r>
              <a:rPr lang="en-US" sz="1500" dirty="0" err="1" smtClean="0"/>
              <a:t>u&amp;source</a:t>
            </a:r>
            <a:r>
              <a:rPr lang="en-US" sz="1500" dirty="0" smtClean="0"/>
              <a:t>=</a:t>
            </a:r>
            <a:r>
              <a:rPr lang="en-US" sz="1500" dirty="0" err="1" smtClean="0"/>
              <a:t>univ&amp;sa</a:t>
            </a:r>
            <a:r>
              <a:rPr lang="en-US" sz="1500" dirty="0" smtClean="0"/>
              <a:t>=</a:t>
            </a:r>
            <a:r>
              <a:rPr lang="en-US" sz="1500" dirty="0" err="1" smtClean="0"/>
              <a:t>X&amp;ei</a:t>
            </a:r>
            <a:r>
              <a:rPr lang="en-US" sz="1500" dirty="0" smtClean="0"/>
              <a:t>=</a:t>
            </a:r>
            <a:r>
              <a:rPr lang="en-US" sz="1500" dirty="0" err="1" smtClean="0"/>
              <a:t>EraUU-DdKoLMygOOgYHgAw&amp;sqi</a:t>
            </a:r>
            <a:r>
              <a:rPr lang="en-US" sz="1500" dirty="0" smtClean="0"/>
              <a:t>=2&amp;ved=0CCAQsAQ&amp;biw=1</a:t>
            </a:r>
            <a:endParaRPr lang="ru-RU" sz="1500" dirty="0" smtClean="0"/>
          </a:p>
          <a:p>
            <a:endParaRPr lang="ru-RU" sz="1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М.Васнецов «Богатыри»</a:t>
            </a:r>
            <a:endParaRPr lang="ru-RU" dirty="0"/>
          </a:p>
        </p:txBody>
      </p:sp>
      <p:pic>
        <p:nvPicPr>
          <p:cNvPr id="6" name="Содержимое 5" descr="богатыри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57224" y="901689"/>
            <a:ext cx="7572428" cy="5813296"/>
          </a:xfrm>
        </p:spPr>
      </p:pic>
      <p:pic>
        <p:nvPicPr>
          <p:cNvPr id="7" name="Glinka-Uvertyura-k-opere-Ruslan-i-Lyudmila-fragmen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71540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4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Богатырь – герой русских былин, защитник земли русской, отличавшийся необычной силой, удалью, мужеством и умом.</a:t>
            </a:r>
          </a:p>
          <a:p>
            <a:endParaRPr lang="ru-RU" dirty="0" smtClean="0"/>
          </a:p>
          <a:p>
            <a:r>
              <a:rPr lang="ru-RU" dirty="0" smtClean="0"/>
              <a:t>Сейчас это слово употребляется в переносном значении: человек большого роста и крепкого телосложения, очень сильный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Композитор М.И.Глинка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опера </a:t>
            </a:r>
            <a:r>
              <a:rPr lang="ru-RU" dirty="0" smtClean="0"/>
              <a:t>«Руслан и Людмила»</a:t>
            </a:r>
            <a:endParaRPr lang="ru-RU" dirty="0"/>
          </a:p>
        </p:txBody>
      </p:sp>
      <p:pic>
        <p:nvPicPr>
          <p:cNvPr id="4" name="Содержимое 3" descr="глин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4057671" cy="47829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А.С.Пушкин </a:t>
            </a:r>
            <a:br>
              <a:rPr lang="ru-RU" dirty="0" smtClean="0"/>
            </a:br>
            <a:r>
              <a:rPr lang="ru-RU" dirty="0" smtClean="0"/>
              <a:t>Поэма «Руслан и Людмила»</a:t>
            </a:r>
            <a:endParaRPr lang="ru-RU" dirty="0"/>
          </a:p>
        </p:txBody>
      </p:sp>
      <p:pic>
        <p:nvPicPr>
          <p:cNvPr id="4" name="Содержимое 3" descr="Пушки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571612"/>
            <a:ext cx="4286280" cy="5052427"/>
          </a:xfrm>
        </p:spPr>
      </p:pic>
      <p:sp>
        <p:nvSpPr>
          <p:cNvPr id="5" name="Прямоугольник 4"/>
          <p:cNvSpPr/>
          <p:nvPr/>
        </p:nvSpPr>
        <p:spPr>
          <a:xfrm>
            <a:off x="4857752" y="2000240"/>
            <a:ext cx="4071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Поэма Пушкина  - богатырская, в ней воспеты богатыри князя Владимира.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выглядели богатыри: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Латы - доспехи из металлической чешуи нашиты на кожу, которые защищают руки ноги.</a:t>
            </a:r>
          </a:p>
          <a:p>
            <a:r>
              <a:rPr lang="ru-RU" dirty="0" smtClean="0"/>
              <a:t>Кольчуга - доспех вроде рубашки из мелких </a:t>
            </a:r>
            <a:r>
              <a:rPr lang="ru-RU" dirty="0" err="1" smtClean="0"/>
              <a:t>плотносплетенных</a:t>
            </a:r>
            <a:r>
              <a:rPr lang="ru-RU" dirty="0" smtClean="0"/>
              <a:t> железных колец. Ее делали с разрезом впереди у шеи и подола. На груди кольчуги круглые бляхи.</a:t>
            </a:r>
          </a:p>
          <a:p>
            <a:r>
              <a:rPr lang="ru-RU" dirty="0" smtClean="0"/>
              <a:t>Шлем - для чего он нужен? Для защиты человека от стрел, меча, копья, по форме очень напоминает купола церквей.</a:t>
            </a:r>
          </a:p>
          <a:p>
            <a:r>
              <a:rPr lang="ru-RU" dirty="0" smtClean="0"/>
              <a:t>Меч - носили в ножнах, который притягивался к поясу. Ножны могли быть деревянными или железными. Украшались серебром, золотом.</a:t>
            </a:r>
          </a:p>
          <a:p>
            <a:r>
              <a:rPr lang="ru-RU" dirty="0" smtClean="0"/>
              <a:t>Щит - воинское оружие, которым прикрывались во время нападения неприятеля (врага). Изготавливался из булата, железа. Меди. Дерева. Иногда обтягивался кожей.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Что вы представили, слушая стихи?</a:t>
            </a:r>
            <a:br>
              <a:rPr lang="ru-RU" dirty="0" smtClean="0"/>
            </a:br>
            <a:r>
              <a:rPr lang="ru-RU" dirty="0" smtClean="0"/>
              <a:t>Кто такой Руслан?</a:t>
            </a:r>
            <a:br>
              <a:rPr lang="ru-RU" dirty="0" smtClean="0"/>
            </a:br>
            <a:r>
              <a:rPr lang="ru-RU" dirty="0" smtClean="0"/>
              <a:t>Как вы думаете, чем закончилось сражение?</a:t>
            </a:r>
            <a:endParaRPr lang="ru-RU" dirty="0"/>
          </a:p>
        </p:txBody>
      </p:sp>
      <p:pic>
        <p:nvPicPr>
          <p:cNvPr id="4" name="Содержимое 3" descr="Русла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6824" t="7260" r="22748" b="5927"/>
          <a:stretch>
            <a:fillRect/>
          </a:stretch>
        </p:blipFill>
        <p:spPr>
          <a:xfrm>
            <a:off x="571472" y="0"/>
            <a:ext cx="7572428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Боевое поле</a:t>
            </a:r>
          </a:p>
          <a:p>
            <a:r>
              <a:rPr lang="ru-RU" dirty="0" smtClean="0"/>
              <a:t>Вражий стан</a:t>
            </a:r>
          </a:p>
          <a:p>
            <a:r>
              <a:rPr lang="ru-RU" dirty="0" smtClean="0"/>
              <a:t>Сражение</a:t>
            </a:r>
          </a:p>
          <a:p>
            <a:r>
              <a:rPr lang="ru-RU" dirty="0" smtClean="0"/>
              <a:t>Чудесный воин</a:t>
            </a:r>
          </a:p>
          <a:p>
            <a:r>
              <a:rPr lang="ru-RU" dirty="0" smtClean="0"/>
              <a:t>Пал на </a:t>
            </a:r>
            <a:r>
              <a:rPr lang="ru-RU" dirty="0" err="1" smtClean="0"/>
              <a:t>басурмана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 – лагерь, место воинской стоянки</a:t>
            </a:r>
            <a:endParaRPr lang="ru-RU" dirty="0"/>
          </a:p>
        </p:txBody>
      </p:sp>
      <p:pic>
        <p:nvPicPr>
          <p:cNvPr id="4" name="Содержимое 3" descr="ста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2977" y="1785927"/>
            <a:ext cx="7085242" cy="47149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322</Words>
  <Application>Microsoft Office PowerPoint</Application>
  <PresentationFormat>Экран (4:3)</PresentationFormat>
  <Paragraphs>59</Paragraphs>
  <Slides>13</Slides>
  <Notes>13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Литературное чтение  2класс УМК «Школа 2100» Урок 51  Отрывок из поэмы А.С.Пушкина «Руслан и Людмила»</vt:lpstr>
      <vt:lpstr>М.Васнецов «Богатыри»</vt:lpstr>
      <vt:lpstr>Слайд 3</vt:lpstr>
      <vt:lpstr>Композитор М.И.Глинка  опера «Руслан и Людмила»</vt:lpstr>
      <vt:lpstr>А.С.Пушкин  Поэма «Руслан и Людмила»</vt:lpstr>
      <vt:lpstr>Как выглядели богатыри:</vt:lpstr>
      <vt:lpstr>Что вы представили, слушая стихи? Кто такой Руслан? Как вы думаете, чем закончилось сражение?</vt:lpstr>
      <vt:lpstr>Ключевые слова:</vt:lpstr>
      <vt:lpstr>Стан – лагерь, место воинской стоянки</vt:lpstr>
      <vt:lpstr>Басурман – искаженное от масульманин, иноверец, враждебно относившийся к православным святыням, невверующий, нехристианин.</vt:lpstr>
      <vt:lpstr>Разделить отрывок на 3 части. Озаглавить каждую.  Определить настроение </vt:lpstr>
      <vt:lpstr>Домашнее задание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 2класс Урок 51  Отрывок из поэмы А.С.Пушкина «Руслан и Людмила»</dc:title>
  <dc:creator>Илья</dc:creator>
  <cp:lastModifiedBy>1</cp:lastModifiedBy>
  <cp:revision>17</cp:revision>
  <dcterms:created xsi:type="dcterms:W3CDTF">2013-12-09T17:15:44Z</dcterms:created>
  <dcterms:modified xsi:type="dcterms:W3CDTF">2014-06-08T19:20:00Z</dcterms:modified>
</cp:coreProperties>
</file>