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6" r:id="rId3"/>
    <p:sldId id="257" r:id="rId4"/>
    <p:sldId id="258" r:id="rId5"/>
    <p:sldId id="267" r:id="rId6"/>
    <p:sldId id="269" r:id="rId7"/>
    <p:sldId id="259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4" r:id="rId18"/>
    <p:sldId id="270" r:id="rId19"/>
    <p:sldId id="271" r:id="rId20"/>
    <p:sldId id="285" r:id="rId21"/>
    <p:sldId id="286" r:id="rId22"/>
    <p:sldId id="287" r:id="rId23"/>
    <p:sldId id="288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E0A"/>
    <a:srgbClr val="259B11"/>
    <a:srgbClr val="F9E805"/>
    <a:srgbClr val="5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8C11-4855-431F-A924-860C159F396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F806-48BD-4581-BDBA-12F31E5E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848A-9D0F-4547-B07B-38E3C8B83D4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0BA1-E836-4FD7-BE36-22D58364C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F8743-4F2A-4039-AC4B-8EA59833F94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856F2-239D-4505-B850-D03A4DD0D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D1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</a:t>
            </a:r>
            <a:r>
              <a:rPr lang="ru-RU" b="1" dirty="0" smtClean="0">
                <a:solidFill>
                  <a:srgbClr val="F9E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Адаптация  детей   </a:t>
            </a:r>
            <a:br>
              <a:rPr lang="ru-RU" b="1" dirty="0" smtClean="0">
                <a:solidFill>
                  <a:srgbClr val="F9E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3200" b="1" dirty="0" smtClean="0">
                <a:solidFill>
                  <a:srgbClr val="F9E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младшего  дошкольного  возраста</a:t>
            </a:r>
            <a:endParaRPr lang="ru-RU" sz="3200" dirty="0">
              <a:solidFill>
                <a:srgbClr val="F9E805"/>
              </a:solidFill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458200" cy="914400"/>
          </a:xfrm>
        </p:spPr>
        <p:txBody>
          <a:bodyPr/>
          <a:lstStyle/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Автор –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Пронина Наталья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Александровна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МБДОУ </a:t>
            </a:r>
            <a:r>
              <a:rPr lang="ru-RU" b="1" i="1" dirty="0" err="1" smtClean="0">
                <a:solidFill>
                  <a:srgbClr val="002060"/>
                </a:solidFill>
              </a:rPr>
              <a:t>д</a:t>
            </a:r>
            <a:r>
              <a:rPr lang="en-US" b="1" i="1" dirty="0" smtClean="0">
                <a:solidFill>
                  <a:srgbClr val="002060"/>
                </a:solidFill>
              </a:rPr>
              <a:t>/</a:t>
            </a:r>
            <a:r>
              <a:rPr lang="ru-RU" b="1" i="1" dirty="0" smtClean="0">
                <a:solidFill>
                  <a:srgbClr val="002060"/>
                </a:solidFill>
              </a:rPr>
              <a:t>с №18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г.Брянска «Колобок»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Июнь 2014г.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95600" y="1676400"/>
            <a:ext cx="1768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65070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воспитывать «качество привязанности к матери»</a:t>
            </a:r>
          </a:p>
          <a:p>
            <a:endParaRPr lang="ru-RU" dirty="0"/>
          </a:p>
        </p:txBody>
      </p:sp>
      <p:pic>
        <p:nvPicPr>
          <p:cNvPr id="4098" name="Picture 2" descr="C:\Users\Дима\Desktop\адаптация\3567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68760"/>
            <a:ext cx="3137412" cy="454826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5949280"/>
            <a:ext cx="8686800" cy="6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расширять круг общения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Picture 3" descr="C:\Users\Дима\Desktop\адаптация\353209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772816"/>
            <a:ext cx="47625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65070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определить темперамент ребенка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има\Desktop\адаптация\temperament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1" y="1412777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86800" cy="86672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прививать культурно-гигиенические навыки и навыки самообслуживания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има\Desktop\адаптация\29476784.m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1628800"/>
            <a:ext cx="2736304" cy="3695513"/>
          </a:xfrm>
          <a:prstGeom prst="rect">
            <a:avLst/>
          </a:prstGeom>
          <a:noFill/>
        </p:spPr>
      </p:pic>
      <p:pic>
        <p:nvPicPr>
          <p:cNvPr id="6147" name="Picture 3" descr="C:\Users\Дима\Desktop\адаптация\dandelion_kid_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73016"/>
            <a:ext cx="4392488" cy="3041798"/>
          </a:xfrm>
          <a:prstGeom prst="rect">
            <a:avLst/>
          </a:prstGeom>
          <a:noFill/>
        </p:spPr>
      </p:pic>
      <p:pic>
        <p:nvPicPr>
          <p:cNvPr id="6148" name="Picture 4" descr="C:\Users\Дима\Desktop\адаптация\acfebfa7c6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556792"/>
            <a:ext cx="28860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65070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построить режим дня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1520" y="5805264"/>
            <a:ext cx="8686800" cy="6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провести адаптацию меню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 descr="C:\Users\Дима\Desktop\адаптация\p31_rejimdnya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2981094" cy="4547432"/>
          </a:xfrm>
          <a:prstGeom prst="rect">
            <a:avLst/>
          </a:prstGeom>
          <a:noFill/>
        </p:spPr>
      </p:pic>
      <p:pic>
        <p:nvPicPr>
          <p:cNvPr id="7171" name="Picture 3" descr="C:\Users\Дима\Desktop\адаптация\igxangp0-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1844824"/>
            <a:ext cx="4997549" cy="349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Дима\Desktop\адаптация\91806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3672408" cy="3672408"/>
          </a:xfrm>
          <a:prstGeom prst="rect">
            <a:avLst/>
          </a:prstGeom>
          <a:noFill/>
        </p:spPr>
      </p:pic>
      <p:pic>
        <p:nvPicPr>
          <p:cNvPr id="8195" name="Picture 3" descr="C:\Users\Дима\Desktop\адаптация\1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196752"/>
            <a:ext cx="3934916" cy="3934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0668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обеспечить удобной одеждой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има\Desktop\адаптация\4362_img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501008"/>
            <a:ext cx="3312368" cy="3097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722709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приобрести положительный настрой </a:t>
            </a:r>
            <a:r>
              <a:rPr lang="ru-RU" dirty="0" smtClean="0">
                <a:solidFill>
                  <a:srgbClr val="FF0000"/>
                </a:solidFill>
              </a:rPr>
              <a:t>родителям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Дима\Desktop\адаптация\scared_while_watching_horror_film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4962128" cy="3306018"/>
          </a:xfrm>
          <a:prstGeom prst="rect">
            <a:avLst/>
          </a:prstGeom>
          <a:noFill/>
        </p:spPr>
      </p:pic>
      <p:pic>
        <p:nvPicPr>
          <p:cNvPr id="9219" name="Picture 3" descr="C:\Users\Дима\Desktop\адаптация\det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56992"/>
            <a:ext cx="4536504" cy="3013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86800" cy="578693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научиться полноценно отдыхать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Дима\Desktop\адаптация\ksiazki_ksztalca_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980728"/>
            <a:ext cx="4319129" cy="2880320"/>
          </a:xfrm>
          <a:prstGeom prst="rect">
            <a:avLst/>
          </a:prstGeom>
          <a:noFill/>
        </p:spPr>
      </p:pic>
      <p:pic>
        <p:nvPicPr>
          <p:cNvPr id="10244" name="Picture 4" descr="C:\Users\Дима\Desktop\адаптация\thumb_800x600_10_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08720"/>
            <a:ext cx="3816424" cy="2862318"/>
          </a:xfrm>
          <a:prstGeom prst="rect">
            <a:avLst/>
          </a:prstGeom>
          <a:noFill/>
        </p:spPr>
      </p:pic>
      <p:pic>
        <p:nvPicPr>
          <p:cNvPr id="10245" name="Picture 5" descr="C:\Users\Дима\Desktop\адаптация\main_News.mother_and_father_drawing_with_chil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933056"/>
            <a:ext cx="4769718" cy="2528973"/>
          </a:xfrm>
          <a:prstGeom prst="rect">
            <a:avLst/>
          </a:prstGeom>
          <a:noFill/>
        </p:spPr>
      </p:pic>
      <p:pic>
        <p:nvPicPr>
          <p:cNvPr id="10246" name="Picture 6" descr="C:\Users\Дима\Desktop\адаптация\1_razgovor_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861048"/>
            <a:ext cx="4176464" cy="278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10827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165E0A"/>
                </a:solidFill>
              </a:rPr>
              <a:t> </a:t>
            </a:r>
            <a:r>
              <a:rPr lang="ru-RU" b="1" dirty="0" smtClean="0">
                <a:solidFill>
                  <a:srgbClr val="165E0A"/>
                </a:solidFill>
              </a:rPr>
              <a:t>подчеркивать, что ребенок, как прежде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165E0A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дорог Вам и любим!</a:t>
            </a:r>
          </a:p>
          <a:p>
            <a:endParaRPr lang="ru-RU" dirty="0"/>
          </a:p>
        </p:txBody>
      </p:sp>
      <p:pic>
        <p:nvPicPr>
          <p:cNvPr id="11266" name="Picture 2" descr="C:\Users\Дима\Desktop\адаптация\3.sozav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7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99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Одно  из  самых  важных условий  успешной  адаптации вашего  ребенка  </a:t>
            </a:r>
            <a:r>
              <a:rPr lang="ru-RU" b="1" dirty="0" smtClean="0">
                <a:solidFill>
                  <a:srgbClr val="C00000"/>
                </a:solidFill>
              </a:rPr>
              <a:t>–  это единство  действий  семьи  и   ДОУ!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Наиболее  актуальные  игры  для  детей  в  период  адаптации: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66725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chemeClr val="tx1"/>
                </a:solidFill>
              </a:rPr>
              <a:t>для снятия </a:t>
            </a:r>
            <a:r>
              <a:rPr lang="ru-RU" sz="2200" dirty="0" err="1" smtClean="0">
                <a:solidFill>
                  <a:schemeClr val="tx1"/>
                </a:solidFill>
              </a:rPr>
              <a:t>психоэмоционального</a:t>
            </a:r>
            <a:r>
              <a:rPr lang="ru-RU" sz="2200" dirty="0" smtClean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психомышечного</a:t>
            </a:r>
            <a:r>
              <a:rPr lang="ru-RU" sz="2200" dirty="0" smtClean="0">
                <a:solidFill>
                  <a:schemeClr val="tx1"/>
                </a:solidFill>
              </a:rPr>
              <a:t> напряжения (игры с песком, водой, </a:t>
            </a:r>
            <a:r>
              <a:rPr lang="ru-RU" sz="2200" dirty="0" err="1" smtClean="0">
                <a:solidFill>
                  <a:schemeClr val="tx1"/>
                </a:solidFill>
              </a:rPr>
              <a:t>самомассаж</a:t>
            </a:r>
            <a:r>
              <a:rPr lang="ru-RU" sz="2200" dirty="0" smtClean="0">
                <a:solidFill>
                  <a:schemeClr val="tx1"/>
                </a:solidFill>
              </a:rPr>
              <a:t> и массаж)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Users\Дима\Desktop\адаптация\Garmonichnoe-vospitainie-rebenka-plyazh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276872"/>
            <a:ext cx="4104456" cy="2405212"/>
          </a:xfrm>
          <a:prstGeom prst="rect">
            <a:avLst/>
          </a:prstGeom>
          <a:noFill/>
        </p:spPr>
      </p:pic>
      <p:pic>
        <p:nvPicPr>
          <p:cNvPr id="12292" name="Picture 4" descr="C:\Users\Дима\Desktop\адаптация\5943513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76872"/>
            <a:ext cx="3672408" cy="2754307"/>
          </a:xfrm>
          <a:prstGeom prst="rect">
            <a:avLst/>
          </a:prstGeom>
          <a:noFill/>
        </p:spPr>
      </p:pic>
      <p:pic>
        <p:nvPicPr>
          <p:cNvPr id="12290" name="Picture 2" descr="C:\Users\Дима\Desktop\адаптация\caeb64c33739a8029bd98f6ee03cef5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365104"/>
            <a:ext cx="2952328" cy="2214246"/>
          </a:xfrm>
          <a:prstGeom prst="rect">
            <a:avLst/>
          </a:prstGeom>
          <a:noFill/>
        </p:spPr>
      </p:pic>
      <p:pic>
        <p:nvPicPr>
          <p:cNvPr id="12293" name="Picture 5" descr="C:\Users\Дима\Desktop\адаптация\a89c15e07effe1ecfaaf30d99fae1c29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4365104"/>
            <a:ext cx="3744416" cy="2284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6712"/>
            <a:ext cx="8763000" cy="6408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Адаптация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– от латинского «приспособлять» - в широком смысле приспособление к окружающим условиям. </a:t>
            </a:r>
            <a:br>
              <a:rPr lang="ru-RU" sz="2800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Это сложный процесс приспособления организма, который происходит на разных уровнях – </a:t>
            </a:r>
            <a:br>
              <a:rPr lang="ru-RU" sz="2800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j-lt"/>
              </a:rPr>
            </a:b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физиологическом,  социальном,  психологическом.</a:t>
            </a:r>
            <a:br>
              <a:rPr lang="ru-RU" sz="2200" dirty="0" smtClean="0">
                <a:solidFill>
                  <a:schemeClr val="tx1"/>
                </a:solidFill>
                <a:latin typeface="+mj-lt"/>
              </a:rPr>
            </a:b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47664" y="3933056"/>
            <a:ext cx="648072" cy="7920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732240" y="3933056"/>
            <a:ext cx="648072" cy="7920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283968" y="3933056"/>
            <a:ext cx="648072" cy="7920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86672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для развития мелкой моторики рук, а соответственно для развития речи («Ладушки», «</a:t>
            </a:r>
            <a:r>
              <a:rPr lang="ru-RU" sz="2400" dirty="0" err="1" smtClean="0">
                <a:solidFill>
                  <a:srgbClr val="FF0000"/>
                </a:solidFill>
              </a:rPr>
              <a:t>Сорока-белобока</a:t>
            </a:r>
            <a:r>
              <a:rPr lang="ru-RU" sz="2400" dirty="0" smtClean="0">
                <a:solidFill>
                  <a:srgbClr val="FF0000"/>
                </a:solidFill>
              </a:rPr>
              <a:t>»)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Дима\Desktop\адаптация\2147923_24828thumb5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340768"/>
            <a:ext cx="3816424" cy="525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ма\Desktop\адаптация\106488607_Principuy_semeynogo_schastya_i_blagopoluchi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124744"/>
            <a:ext cx="4791484" cy="2952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938733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для сближения малышей со сверстниками и воспитателем («Карусель», «Раздувайся, пузырь»)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Раздувайся пузырь,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Раздувайся большой,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Да не лопайся (вместе со словами все потихоньку отходят назад и получается большой круг).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Взрослый говорит: «Лопнул пузырь».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Все вместе говорят: «Ш-ш-ш-ш» - и сдувают пузырь (опять маленький круг).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86672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направленные на освоение пространства вокруг себя («Найди игрушку»)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Дима\Desktop\адаптация\reWalls.com-605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556792"/>
            <a:ext cx="6079557" cy="455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ма\Desktop\адаптация\-upload_files-news-536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6740" y="476250"/>
            <a:ext cx="7482919" cy="56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686800" cy="18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    Фазы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процесса адаптации: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" y="1052736"/>
            <a:ext cx="8678167" cy="547260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+mn-lt"/>
              </a:rPr>
              <a:t>Острая фаза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−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сопровождается разнообразными колебаниями в состоянии ребенка, что приводит к снижению веса, более частым респираторным заболеваниям, нарушению сна, снижению аппетита, большей, чем обычно капризности, плаксивости; </a:t>
            </a:r>
            <a:endParaRPr lang="ru-RU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фаза </a:t>
            </a:r>
            <a:r>
              <a:rPr lang="ru-RU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длится в среднем один месяц.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err="1">
                <a:solidFill>
                  <a:schemeClr val="tx1"/>
                </a:solidFill>
                <a:latin typeface="+mn-lt"/>
              </a:rPr>
              <a:t>Подострая</a:t>
            </a:r>
            <a:r>
              <a:rPr lang="ru-RU" b="1" u="sng" dirty="0">
                <a:solidFill>
                  <a:schemeClr val="tx1"/>
                </a:solidFill>
                <a:latin typeface="+mn-lt"/>
              </a:rPr>
              <a:t> фаза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− поведение ребенка характеризуется как нормальное, то есть все сдвиги уменьшаются и наблюдаются лишь по отдельным параметрам, на фоне замедленного темпа развития, особенно психического, по сравнению со средними возрастными нормами;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фаза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длится 3-5 месяцев.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+mn-lt"/>
              </a:rPr>
              <a:t>Фаза компенсации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− характеризуется ускорением темпа развития, и дети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к концу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года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преодолевают указанную выше задержку в развитии.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15370" cy="21431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По степени тяжести острой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фазы</a:t>
            </a:r>
            <a:br>
              <a:rPr lang="ru-RU" sz="3200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           адаптация </a:t>
            </a:r>
            <a:r>
              <a:rPr lang="ru-RU" sz="3200" dirty="0">
                <a:solidFill>
                  <a:srgbClr val="C00000"/>
                </a:solidFill>
                <a:latin typeface="+mj-lt"/>
              </a:rPr>
              <a:t>делится на: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/>
            </a:r>
            <a:br>
              <a:rPr lang="ru-RU" dirty="0">
                <a:solidFill>
                  <a:srgbClr val="C00000"/>
                </a:solidFill>
                <a:latin typeface="+mj-lt"/>
              </a:rPr>
            </a:b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772816"/>
            <a:ext cx="8001000" cy="4442247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u="sng" dirty="0">
                <a:solidFill>
                  <a:schemeClr val="tx1"/>
                </a:solidFill>
                <a:latin typeface="+mn-lt"/>
              </a:rPr>
              <a:t>легкая адаптация</a:t>
            </a:r>
            <a:r>
              <a:rPr lang="ru-RU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− поведение входит в норму в течение 10-15 дней; ребенок нормально прибавляет в весе, хорошо ведет себя в коллективе, не болеет в течение первого месяца посещения сада;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u="sng" dirty="0">
                <a:solidFill>
                  <a:schemeClr val="tx1"/>
                </a:solidFill>
                <a:latin typeface="+mn-lt"/>
              </a:rPr>
              <a:t>адаптация средней тяжести</a:t>
            </a:r>
            <a:r>
              <a:rPr lang="ru-RU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− сдвиги нормализуются в течение месяца, ребенок на короткое время теряет в весе; может наступить однократное заболевание длительностью 5-7 дней, есть признаки психического стресса;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u="sng" dirty="0">
                <a:solidFill>
                  <a:schemeClr val="tx1"/>
                </a:solidFill>
                <a:latin typeface="+mn-lt"/>
              </a:rPr>
              <a:t>тяжелая </a:t>
            </a:r>
            <a:r>
              <a:rPr lang="ru-RU" b="1" i="1" u="sng" dirty="0" smtClean="0">
                <a:solidFill>
                  <a:schemeClr val="tx1"/>
                </a:solidFill>
                <a:latin typeface="+mn-lt"/>
              </a:rPr>
              <a:t>адаптация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длится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от 2 до 6 месяцев; ребенок часто болеет, теряет уже полученные навыки; может наступить как физическое, так и психическое истощение организма.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 наблюдениям психологов средний срок адаптации в норме составляет: </a:t>
            </a:r>
          </a:p>
          <a:p>
            <a:pPr>
              <a:buNone/>
            </a:pPr>
            <a:endParaRPr lang="ru-RU" sz="14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в яслях </a:t>
            </a:r>
            <a:r>
              <a:rPr lang="ru-RU" dirty="0" smtClean="0">
                <a:solidFill>
                  <a:schemeClr val="tx1"/>
                </a:solidFill>
              </a:rPr>
              <a:t>- 7-10 дней,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в детском саду в 3 года </a:t>
            </a:r>
            <a:r>
              <a:rPr lang="ru-RU" dirty="0" smtClean="0">
                <a:solidFill>
                  <a:schemeClr val="tx1"/>
                </a:solidFill>
              </a:rPr>
              <a:t>- 2-3 недели,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в старшем дошкольном возрасте </a:t>
            </a:r>
            <a:r>
              <a:rPr lang="ru-RU" dirty="0" smtClean="0">
                <a:solidFill>
                  <a:schemeClr val="tx1"/>
                </a:solidFill>
              </a:rPr>
              <a:t>-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1 месяц.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Нарушения  у  детей  в  период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адаптации: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600" dirty="0" smtClean="0">
                <a:solidFill>
                  <a:schemeClr val="tx1"/>
                </a:solidFill>
              </a:rPr>
              <a:t>нарушение аппетита,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нарушение сна,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меняется эмоциональное состояние,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повышение температуры, изменения характера стула,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нарушения некоторых приобретенных навыков.</a:t>
            </a:r>
          </a:p>
          <a:p>
            <a:pPr lvl="0"/>
            <a:endParaRPr lang="ru-RU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Ребёнок в период адаптации – это живая модель стрессового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состояния! Стресс - это реакция на борьбу с трудностями,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норма перехода от одних условий к другим.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Условия успешной адаптации: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443664" cy="1224136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200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Для того,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чтобы облегчить  адаптацию ребенка к детскому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саду,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необходимо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                       учитывать возраст ребенка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                       </a:t>
            </a:r>
          </a:p>
        </p:txBody>
      </p:sp>
      <p:pic>
        <p:nvPicPr>
          <p:cNvPr id="1028" name="Picture 4" descr="C:\Users\Дима\Desktop\адаптация\ac26700f735a4ad4e9432fff7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348880"/>
            <a:ext cx="4556751" cy="424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5070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ребенок должен быть абсолютно здоровым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има\Desktop\адаптация\6a49d2ec89e69105310816868065a5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1271" y="2204864"/>
            <a:ext cx="553104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5070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необходимо отучивать от «вредных привычек»</a:t>
            </a:r>
          </a:p>
          <a:p>
            <a:endParaRPr lang="ru-RU" dirty="0"/>
          </a:p>
        </p:txBody>
      </p:sp>
      <p:pic>
        <p:nvPicPr>
          <p:cNvPr id="3074" name="Picture 2" descr="C:\Users\Дима\Desktop\адаптация\1440237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044395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3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</TotalTime>
  <Words>508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3_Трек</vt:lpstr>
      <vt:lpstr>              Адаптация  детей    младшего  дошкольного  возраста</vt:lpstr>
      <vt:lpstr>Адаптация – от латинского «приспособлять» - в широком смысле приспособление к окружающим условиям.  Это сложный процесс приспособления организма, который происходит на разных уровнях –    физиологическом,  социальном,  психологическом. </vt:lpstr>
      <vt:lpstr>    Фазы процесса адаптации: </vt:lpstr>
      <vt:lpstr>По степени тяжести острой фазы            адаптация делится на: </vt:lpstr>
      <vt:lpstr>Слайд 5</vt:lpstr>
      <vt:lpstr>       Нарушения  у  детей  в  период                           адаптации:</vt:lpstr>
      <vt:lpstr>  Условия успешной адаптации: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Одно  из  самых  важных условий  успешной  адаптации вашего  ребенка  –  это единство  действий  семьи  и   ДОУ! </vt:lpstr>
      <vt:lpstr>Наиболее  актуальные  игры  для  детей  в  период  адаптации: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адаптация?</dc:title>
  <dc:creator>GEG</dc:creator>
  <cp:lastModifiedBy>Дима</cp:lastModifiedBy>
  <cp:revision>89</cp:revision>
  <dcterms:created xsi:type="dcterms:W3CDTF">2010-09-17T11:20:05Z</dcterms:created>
  <dcterms:modified xsi:type="dcterms:W3CDTF">2014-11-15T13:39:17Z</dcterms:modified>
</cp:coreProperties>
</file>