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80" r:id="rId4"/>
    <p:sldId id="281" r:id="rId5"/>
    <p:sldId id="258" r:id="rId6"/>
    <p:sldId id="262" r:id="rId7"/>
    <p:sldId id="263" r:id="rId8"/>
    <p:sldId id="272" r:id="rId9"/>
    <p:sldId id="261" r:id="rId10"/>
    <p:sldId id="260" r:id="rId11"/>
    <p:sldId id="259" r:id="rId12"/>
    <p:sldId id="275" r:id="rId13"/>
    <p:sldId id="276" r:id="rId14"/>
    <p:sldId id="268" r:id="rId15"/>
    <p:sldId id="286" r:id="rId16"/>
    <p:sldId id="287" r:id="rId17"/>
    <p:sldId id="28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83" autoAdjust="0"/>
  </p:normalViewPr>
  <p:slideViewPr>
    <p:cSldViewPr>
      <p:cViewPr varScale="1">
        <p:scale>
          <a:sx n="60" d="100"/>
          <a:sy n="60" d="100"/>
        </p:scale>
        <p:origin x="-96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5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4D840-470A-4E7A-8A4F-6A82455B0571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6EE3B-FF3F-4E68-AC9F-17382C801A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70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715436" cy="256313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Интегрированный подход к организации образовательного</a:t>
            </a:r>
            <a:b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процесса в ДОУ </a:t>
            </a:r>
            <a:endParaRPr lang="ru-RU" sz="3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45224"/>
            <a:ext cx="8460432" cy="1080120"/>
          </a:xfrm>
        </p:spPr>
        <p:txBody>
          <a:bodyPr>
            <a:norm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899592" y="4293096"/>
            <a:ext cx="7772400" cy="914400"/>
          </a:xfrm>
          <a:prstGeom prst="rect">
            <a:avLst/>
          </a:prstGeom>
        </p:spPr>
        <p:txBody>
          <a:bodyPr vert="horz" lIns="182880" tIns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kern="1200" cap="all" normalizeH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b="1" i="0" u="none" strike="noStrike" kern="1200" cap="all" normalizeH="0" baseline="0" noProof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j042811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286124"/>
            <a:ext cx="2143140" cy="18532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857232"/>
            <a:ext cx="8072494" cy="837246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ru-RU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Требования к структуре интегрированной образовательной  деятельности</a:t>
            </a:r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lang="ru-RU" sz="2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71472" y="1643050"/>
            <a:ext cx="8183880" cy="439884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65176" indent="-265176">
              <a:spcBef>
                <a:spcPts val="25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Четкость, компактность, сжатость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учебного материала.</a:t>
            </a:r>
          </a:p>
          <a:p>
            <a:pPr marL="265176" indent="-265176">
              <a:spcBef>
                <a:spcPts val="25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Продуманность и логическая взаимосвязь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изучаемого материала разделов программы на каждом занятии.</a:t>
            </a:r>
          </a:p>
          <a:p>
            <a:pPr marL="265176" indent="-265176">
              <a:spcBef>
                <a:spcPts val="25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Взаимообусловленность, взаимосвязанность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материала интегрируемых предметов на каждом этапе занятия.</a:t>
            </a:r>
          </a:p>
          <a:p>
            <a:pPr marL="265176" indent="-265176">
              <a:spcBef>
                <a:spcPts val="25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Большая информационная емкость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учебного материала, используемого на занятии.</a:t>
            </a:r>
          </a:p>
          <a:p>
            <a:pPr marL="265176" indent="-265176">
              <a:spcBef>
                <a:spcPts val="25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Систематичность и доступность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изложения материала.</a:t>
            </a:r>
          </a:p>
          <a:p>
            <a:pPr marL="265176" indent="-265176">
              <a:spcBef>
                <a:spcPts val="25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Необходимость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соблюдения временных рамок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занятия.</a:t>
            </a:r>
          </a:p>
          <a:p>
            <a:pPr marL="265176" indent="-265176">
              <a:spcBef>
                <a:spcPts val="25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Сравнительный анализ, сопоставление, поиск, эвристическая деятельность.</a:t>
            </a:r>
          </a:p>
          <a:p>
            <a:pPr marL="265176" indent="-265176">
              <a:spcBef>
                <a:spcPts val="25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642918"/>
            <a:ext cx="8072494" cy="837246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ru-RU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Наиболее эффективные методы и приемы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71472" y="1928802"/>
            <a:ext cx="8183880" cy="439884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65176" indent="-265176">
              <a:spcBef>
                <a:spcPts val="25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Сравнительный анализ, сопоставление, поиск, эвристическая деятельность.</a:t>
            </a:r>
          </a:p>
          <a:p>
            <a:pPr marL="265176" indent="-265176">
              <a:spcBef>
                <a:spcPts val="25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Проблемные вопросы, использование заданий типа «докажи», «объясни», «как ты узнал?» и др.</a:t>
            </a:r>
          </a:p>
          <a:p>
            <a:pPr marL="265176" indent="-265176">
              <a:spcBef>
                <a:spcPts val="25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Разнообразные речевые дидактические игры для знакомства с культурно-речевыми эталонами, активизации словаря, воспитания чувства уверенности в своих силах.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2"/>
              </a:buBlip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" name="Picture 2" descr="j042811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25144"/>
            <a:ext cx="1693422" cy="14643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0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</a:t>
            </a: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Методика подготовки  интегрированной образовательной деятельности</a:t>
            </a:r>
            <a:endParaRPr lang="ru-RU" sz="2000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57158" y="785794"/>
            <a:ext cx="8501122" cy="607220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16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Определить области знаний, интегрирование которых целесообразно и будет способствовать созданию у ребенка целостного представления об объекте изучения.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16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Проанализировать и отобрать из этих областей такое содержание, интеграция которого наиболее важна.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16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Учитывать программные требования и возрастные особенности детей дошкольного возраста.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16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Определить одно или несколько базовых направлений интеграции содержания образования.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16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Выявить основной принцип построения системы интегрированных занятий (например, </a:t>
            </a:r>
            <a:r>
              <a:rPr kumimoji="0" lang="ru-RU" sz="165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тематический</a:t>
            </a:r>
            <a:r>
              <a:rPr kumimoji="0" lang="ru-RU" sz="16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и распределить задачи и содержательный материал занятий в соответствии с ним.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16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Продумать развивающие задачи.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16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Использовать разнообразные виды деятельности (например, </a:t>
            </a:r>
            <a:r>
              <a:rPr kumimoji="0" lang="ru-RU" sz="165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драматизацию сказки с конструированием из строительного материала, музыкальным оформлением и введением в активную речь детей номинативной и понятийной лексики</a:t>
            </a:r>
            <a:r>
              <a:rPr kumimoji="0" lang="ru-RU" sz="16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16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Использовать большое количество разнообразного наглядного и атрибутного материала (</a:t>
            </a:r>
            <a:r>
              <a:rPr kumimoji="0" lang="ru-RU" sz="165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демонстрационный, раздаточный, игровой</a:t>
            </a:r>
            <a:r>
              <a:rPr kumimoji="0" lang="ru-RU" sz="16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16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Использовать в работе с детьми методы и приемы продуктивного характера (</a:t>
            </a:r>
            <a:r>
              <a:rPr kumimoji="0" lang="ru-RU" sz="165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проблемные ситуации, логические задачи, экспериментирование, моделирование и т.д.</a:t>
            </a:r>
            <a:r>
              <a:rPr kumimoji="0" lang="ru-RU" sz="16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16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Учитывать личностно-ориентированный подход в процессе построения, организации и проведения интегрированных занятий.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16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71472" y="1000108"/>
            <a:ext cx="8183880" cy="588660"/>
          </a:xfrm>
          <a:prstGeom prst="rect">
            <a:avLst/>
          </a:prstGeom>
        </p:spPr>
        <p:txBody>
          <a:bodyPr>
            <a:normAutofit fontScale="97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   </a:t>
            </a:r>
            <a:endParaRPr kumimoji="0" lang="ru-RU" sz="36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14282" y="500042"/>
            <a:ext cx="8429684" cy="642942"/>
          </a:xfrm>
          <a:prstGeom prst="rect">
            <a:avLst/>
          </a:prstGeo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   </a:t>
            </a:r>
            <a:r>
              <a:rPr lang="ru-RU" sz="2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условия при планировании и организации интегрированной образовательной деятельности</a:t>
            </a:r>
            <a:endParaRPr kumimoji="0" lang="ru-RU" sz="20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57158" y="1142984"/>
            <a:ext cx="8501122" cy="557216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Обязательный 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учет содержания базовой программы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детского сада.</a:t>
            </a:r>
          </a:p>
          <a:p>
            <a:pPr lvl="0">
              <a:buBlip>
                <a:blip r:embed="rId2"/>
              </a:buBlip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В интегрированной образовательной деятельности объединяются блоки из разных образовательных областей, поэтому важно 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правильно определить главную цель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Blip>
                <a:blip r:embed="rId2"/>
              </a:buBlip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При разработке  необходимо 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выделить главное и использовать знания из смежных разделов, устранять дублирование,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использовать опережающее дифференцированные знания.</a:t>
            </a:r>
          </a:p>
          <a:p>
            <a:pPr lvl="0">
              <a:buBlip>
                <a:blip r:embed="rId2"/>
              </a:buBlip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При планировании требуется 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тщательный выбор типа и структуры НОД, методов и средств обучения, определение оптимальной нагрузки различными видами деятельности детей.</a:t>
            </a:r>
          </a:p>
          <a:p>
            <a:pPr lvl="0">
              <a:buBlip>
                <a:blip r:embed="rId2"/>
              </a:buBlip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Интеграция способствует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снятиюнапряжения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перегрузки, утомленности детей за счет 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переключения их на разнообразные виды деятельности в ходе  НОД.</a:t>
            </a:r>
          </a:p>
          <a:p>
            <a:pPr lvl="0">
              <a:buBlip>
                <a:blip r:embed="rId2"/>
              </a:buBlip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сохранять положительно-эмоциональный стиль отношений между взрослыми и детьми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учитывать возрастные, индивидуальные и психологические особенности детей г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руппы.</a:t>
            </a:r>
          </a:p>
          <a:p>
            <a:pPr lvl="0">
              <a:buBlip>
                <a:blip r:embed="rId2"/>
              </a:buBlip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Целесообразно 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использовать разнообразные дидактические игры, развивающие упражнения,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комплексные задачи, задания и т.д.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16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357290" y="500042"/>
            <a:ext cx="6786610" cy="914400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ru-RU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Преимущества интегрированной образовательной деятельности:</a:t>
            </a:r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42910" y="1357298"/>
            <a:ext cx="785818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способствует повышению мотивации обучения, формированию познавательного интереса воспитанников, целостной картины мира и рассмотрению явления с нескольких сторон;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большей степени, чем обычные занятия, способствуют развитию речи,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формированию умения воспитанников сравнивать, обобщать, делать выводы, снимают перенапряжение, перегрузку;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глубляют представление о понятии,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закономерностях, связанных с понятием, расширяют кругозор;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основываются на нахождении новых связей между фактами, которые подтверждают или углубляют выводы, наблюдения воспитанников;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эмоционально развивают детей, т.к. основаны на элементах музыки, живописи. литературы, пластики движения и др.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9572" y="908720"/>
            <a:ext cx="770485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И ОЦЕНКИ ЭФФЕКТИВНОСТИ ИНТЕГРИРОВАННОГО ЗАНЯТИЯ </a:t>
            </a:r>
            <a:endParaRPr lang="ru-RU" sz="2800" b="1" i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1.Качество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по теме (направлению и др.) : полнота,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осознанность.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Умение устанавливать взаимосвязи объектов, явлений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Отношение воспитанников к объекту, явлению, занятию.</a:t>
            </a:r>
          </a:p>
        </p:txBody>
      </p:sp>
      <p:pic>
        <p:nvPicPr>
          <p:cNvPr id="3" name="Picture 2" descr="j042811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437112"/>
            <a:ext cx="2143140" cy="18532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35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63892"/>
            <a:ext cx="7848872" cy="5930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анализа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С. В.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Кульневичу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интеграции (культура, наука, краеведение, человек, технология и др.) 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компоненты интеграции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Какие разделы программы в нее входят? Каково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сочетание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старых, классических, новых, основных и дополнительных разделов (парциальных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программ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процессе интеграции?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и объем интегрируемых разделов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чем он выражается: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создании нового раздела (программы) ;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цикла (блока) периодически повторяемых занятий;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единичных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интегративных занятий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(стадия) интеграции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в разделе или на занятии: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интегрированного занятия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проблема, поставленная для детей, цель. Уровень новизны.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Достигнута ли систематизация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воспитанников, сформирован ли целостный взгляд на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предмет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(объект, явление?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педагогов и воспитанников по подготовке к интегрированному занятию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спонтанность или результат тщательной подготовки, самостоятельная работа или «домашнее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задание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 его цель, объем, характер) 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проведения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интегрированного занятия, виды деятельности педагогов и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(разумность сочетания) 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педагого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в, участвующих на интегрированном занятии. Осуществление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сотрудничества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на интегрированном уровне. Единый подход к проблемам и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содержанию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проведенного ими занятия. Отсутствие противоречий в используемых ими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материалах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деятельност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детей в интегрированном занятии. Создание у детей единого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интегрированного) представления о проблеме; широта их кругозора; культура суждений, их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аргументация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культура речи; эмоциональная вовлеченность в проблему.</a:t>
            </a:r>
          </a:p>
        </p:txBody>
      </p:sp>
      <p:pic>
        <p:nvPicPr>
          <p:cNvPr id="3" name="Picture 2" descr="j042811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1296144" cy="11208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146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744192">
            <a:off x="-75482" y="8682"/>
            <a:ext cx="8683914" cy="3953449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Спасибо за внимание  !</a:t>
            </a:r>
            <a:endParaRPr lang="ru-RU" sz="44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kniga11"/>
          <p:cNvPicPr>
            <a:picLocks noChangeAspect="1" noChangeArrowheads="1"/>
          </p:cNvPicPr>
          <p:nvPr/>
        </p:nvPicPr>
        <p:blipFill>
          <a:blip r:embed="rId2" cstate="print">
            <a:lum bright="-18000" contrast="12000"/>
          </a:blip>
          <a:srcRect/>
          <a:stretch>
            <a:fillRect/>
          </a:stretch>
        </p:blipFill>
        <p:spPr bwMode="auto">
          <a:xfrm>
            <a:off x="5643570" y="4357694"/>
            <a:ext cx="2214578" cy="14663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286124"/>
            <a:ext cx="2643206" cy="55149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Комбинированное</a:t>
            </a:r>
            <a:endParaRPr lang="ru-RU" sz="1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5008" y="3357562"/>
            <a:ext cx="2643206" cy="551494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Интегрированное</a:t>
            </a:r>
            <a:endParaRPr kumimoji="0" lang="ru-RU" sz="16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71868" y="1357298"/>
            <a:ext cx="2643206" cy="551494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1800" b="1" i="1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Комплексное</a:t>
            </a:r>
            <a:endParaRPr kumimoji="0" lang="ru-RU" sz="18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214546" y="714356"/>
            <a:ext cx="5143536" cy="551494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2000" b="1" i="0" u="none" strike="noStrike" kern="1200" cap="all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ВИДЫ</a:t>
            </a:r>
            <a:r>
              <a:rPr kumimoji="0" lang="ru-RU" sz="2000" b="1" i="0" u="none" strike="noStrike" kern="1200" cap="all" normalizeH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ЗАНЯТИЙ</a:t>
            </a:r>
          </a:p>
          <a:p>
            <a:pPr lvl="0" algn="ctr">
              <a:spcBef>
                <a:spcPct val="0"/>
              </a:spcBef>
            </a:pPr>
            <a:r>
              <a:rPr kumimoji="0" lang="ru-RU" sz="2000" b="1" i="0" u="none" strike="noStrike" kern="1200" cap="all" normalizeH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400" b="1" i="0" u="none" strike="noStrike" kern="1200" cap="all" normalizeH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ru-RU" sz="1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Н.Е. Васюкова, О.И. Чехонина) </a:t>
            </a:r>
            <a:endParaRPr kumimoji="0" lang="ru-RU" sz="20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00034" y="4000504"/>
            <a:ext cx="3857652" cy="1785950"/>
          </a:xfrm>
          <a:prstGeom prst="rect">
            <a:avLst/>
          </a:prstGeom>
        </p:spPr>
        <p:txBody>
          <a:bodyPr vert="horz" lIns="182880" tIns="0">
            <a:normAutofit fontScale="92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36576" lvl="0" algn="r">
              <a:buClr>
                <a:schemeClr val="accent1"/>
              </a:buClr>
              <a:buSzPct val="80000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сочетание разных видов деятельности или нескольких дидактических задач, не имеющих логических связей между собой (после рисования идет подвижная игра).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kumimoji="0" lang="ru-RU" sz="20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42976" y="1928802"/>
            <a:ext cx="7286676" cy="1785950"/>
          </a:xfrm>
          <a:prstGeom prst="rect">
            <a:avLst/>
          </a:prstGeom>
        </p:spPr>
        <p:txBody>
          <a:bodyPr vert="horz" lIns="182880" tIns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36576" lvl="0" algn="r">
              <a:buClr>
                <a:schemeClr val="accent1"/>
              </a:buClr>
              <a:buSzPct val="80000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задач средствами разных видов деятельности при ассоциативных связях между ними (беседа о правилах пожарной безопасности переходит в рисование плаката по теме). При этом один вид деятельности доминирует, а второй его дополняет,	создает	эмоциональный	настрой.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kumimoji="0" lang="ru-RU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4786314" y="4071942"/>
            <a:ext cx="3857652" cy="1785950"/>
          </a:xfrm>
          <a:prstGeom prst="rect">
            <a:avLst/>
          </a:prstGeom>
        </p:spPr>
        <p:txBody>
          <a:bodyPr vert="horz" lIns="182880" tIns="0">
            <a:normAutofit fontScale="92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36576" lvl="0" algn="r">
              <a:buClr>
                <a:schemeClr val="accent1"/>
              </a:buClr>
              <a:buSzPct val="80000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соединяют знания из разных образовательных областей на равноправной основе, дополняя друг друга (рассматривание такого понятия как «настроение» 	через произведения музыки, литературы, живописи).</a:t>
            </a:r>
            <a:endParaRPr kumimoji="0" lang="ru-RU" sz="2000" b="1" i="0" u="none" strike="noStrike" kern="1200" cap="all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183880" cy="4187952"/>
          </a:xfrm>
        </p:spPr>
        <p:txBody>
          <a:bodyPr/>
          <a:lstStyle/>
          <a:p>
            <a:pPr lvl="0">
              <a:buNone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Направления деятельности по ФГТ</a:t>
            </a:r>
          </a:p>
          <a:p>
            <a:pPr lvl="0">
              <a:buNone/>
            </a:pP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направления  основного развития ребёнка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познавательно-речевое,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физическое,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социально-личностное,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художественно-эстетическое.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21495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 ФГТ </a:t>
            </a:r>
            <a:r>
              <a:rPr lang="ru-RU" sz="2400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– это основная форма работы с детьми и ведущий вид деятельности для детей.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183880" cy="4187952"/>
          </a:xfrm>
        </p:spPr>
        <p:txBody>
          <a:bodyPr>
            <a:normAutofit fontScale="85000" lnSpcReduction="20000"/>
          </a:bodyPr>
          <a:lstStyle/>
          <a:p>
            <a:pPr lvl="0" algn="ctr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Образовательные области:</a:t>
            </a:r>
          </a:p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10 образовательных областей: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Физическая культура,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Познание,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Музыка,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Труд,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 художественной литературы,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Коммуникация,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Безопасность,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Здоровье,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Художественное творчество,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Социализация.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683568" y="1052736"/>
            <a:ext cx="8183880" cy="439884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2"/>
              </a:buBlip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мир, окружающий детей, познается ими в своем многообразии и единстве, а зачастую разделы дошкольной образовательной программы не дают представление о целом явлении, дробя его на разрозненные фрагменты;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2"/>
              </a:buBlip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интегрированные занятия развивают потенциал самих воспитанников, побуждают к активному познанию окружающей действительности, развитию мышления, коммуникативных способностей;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2"/>
              </a:buBlip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форма проведения интегрированных занятий нестандартна, интересна; снимается утомляемость, перенапряжение воспитанников за счет переключения на разнообразные виды деятельности, повышается познавательный интерес;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2"/>
              </a:buBlip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интеграция в современном обществе объясняет необходимость интеграции в образовании (современному обществу необходимы высококлассные специалисты,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начинать подготовку образованных специалистов необходимо с детского сада, чему и способствует интеграция в ДОУ);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2"/>
              </a:buBlip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 счет усиления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межпредметных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связей высвобождаются часы, которые можно использовать для развивающей деятельности воспитанников, а также дополнительных занятий практической направленности;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Blip>
                <a:blip r:embed="rId2"/>
              </a:buBlip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интеграция дает возможность для самореализации, самовыражения, творчества педагога.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71472" y="357166"/>
            <a:ext cx="8183880" cy="105156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Причины использования интегрированной</a:t>
            </a:r>
            <a:r>
              <a:rPr kumimoji="0" lang="ru-RU" sz="2000" b="1" i="0" u="none" strike="noStrike" kern="1200" cap="all" normalizeH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образовательной деятельности</a:t>
            </a:r>
            <a:r>
              <a:rPr kumimoji="0" lang="ru-RU" sz="2000" b="1" i="0" u="none" strike="noStrike" kern="1200" cap="all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в ДОУ</a:t>
            </a:r>
            <a:endParaRPr kumimoji="0" lang="ru-RU" sz="2000" b="1" i="0" u="none" strike="noStrike" kern="1200" cap="all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428596" y="439738"/>
            <a:ext cx="8501092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228600"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ФГТ к структуре основной общеобразовательной программы дошкольного образования установлены </a:t>
            </a: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принципы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228600" eaLnBrk="0" hangingPunct="0">
              <a:buFont typeface="Arial" pitchFamily="34" charset="0"/>
              <a:buChar char="•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комплексно-тематический принцип построения образовательного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процесса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 дошкольном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образовании.</a:t>
            </a:r>
          </a:p>
          <a:p>
            <a:pPr indent="228600" eaLnBrk="0" hangingPunct="0">
              <a:buFont typeface="Arial" pitchFamily="34" charset="0"/>
              <a:buChar char="•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интеграции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образовательных областей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228600" eaLnBrk="0" hangingPunct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000" i="1" dirty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развив</a:t>
            </a: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i="1" dirty="0">
                <a:solidFill>
                  <a:srgbClr val="010000"/>
                </a:solidFill>
                <a:latin typeface="Times New Roman" pitchFamily="18" charset="0"/>
                <a:cs typeface="Times New Roman" pitchFamily="18" charset="0"/>
              </a:rPr>
              <a:t>ющего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образова</a:t>
            </a: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(как аль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ива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ЗУ</a:t>
            </a:r>
            <a:r>
              <a:rPr lang="ru-RU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овскому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solidFill>
                  <a:srgbClr val="100F0D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indent="228600" eaLnBrk="0" hangingPunct="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100F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соче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прин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ипов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нау</a:t>
            </a: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чн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ой обо</a:t>
            </a: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ован</a:t>
            </a: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ос</a:t>
            </a: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и и практи</a:t>
            </a: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еской </a:t>
            </a: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име</a:t>
            </a: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имости.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228600" algn="ctr" eaLnBrk="0" hangingPunct="0"/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интеграции образовательных областей.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indent="228600" eaLnBrk="0" hangingPunct="0"/>
            <a:r>
              <a:rPr lang="ru-RU" sz="20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Интеграция содержания дошкольного </a:t>
            </a:r>
            <a:r>
              <a:rPr lang="ru-RU" sz="20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есть состояние связанности, взаимопроникновения и взаимодействия отдельных образовательных областей, обеспечивающее целостность образовательного процесса.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228600" eaLnBrk="0" hangingPunct="0"/>
            <a:endParaRPr lang="ru-R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357158" y="357167"/>
            <a:ext cx="8429684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228600" algn="ctr"/>
            <a:r>
              <a:rPr lang="ru-RU" sz="2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Принцип  интеграции имеет </a:t>
            </a:r>
            <a:r>
              <a:rPr lang="ru-RU" sz="2400" b="1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психологическую основу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Её составляют </a:t>
            </a:r>
            <a:r>
              <a:rPr lang="ru-RU" sz="24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возрастные особенности психического развития детей дошкольного возраста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228600" algn="just" eaLnBrk="0" hangingPunct="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деятельность дошкольника целостно, недостаточно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дифференцированно.</a:t>
            </a:r>
          </a:p>
          <a:p>
            <a:pPr indent="228600" algn="just" eaLnBrk="0" hangingPunct="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восприятие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целого раньше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частей.</a:t>
            </a:r>
          </a:p>
          <a:p>
            <a:pPr indent="228600" algn="just" eaLnBrk="0" hangingPunct="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прежде чем знание о целостности мира будет оформлено в системе теоретических понятий ребенка, он должен воссоздать интегральный образ действительности на уровне воображения» (об этом говорят Л.С.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В.В. Давыдов, Т.В. Кудрявцев).</a:t>
            </a:r>
          </a:p>
          <a:p>
            <a:pPr indent="228600" algn="just" eaLnBrk="0" hangingPunct="0"/>
            <a:r>
              <a:rPr lang="ru-RU" dirty="0">
                <a:latin typeface="Times New Roman" pitchFamily="18" charset="0"/>
                <a:cs typeface="Times New Roman" pitchFamily="18" charset="0"/>
              </a:rPr>
              <a:t>(Наглядно-действенное мышление – наглядно-образное мышление – теоретическое логическое мышление.</a:t>
            </a:r>
          </a:p>
          <a:p>
            <a:pPr indent="228600" algn="just" eaLnBrk="0" hangingPunct="0"/>
            <a:r>
              <a:rPr lang="ru-RU" dirty="0">
                <a:latin typeface="Times New Roman" pitchFamily="18" charset="0"/>
                <a:cs typeface="Times New Roman" pitchFamily="18" charset="0"/>
              </a:rPr>
              <a:t>Механизм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интериоризации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практические действия – план образов и представлений - понятия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228600" algn="ctr" eaLnBrk="0" hangingPunct="0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Ведущий вид мышления в дошкольном возрасте – наглядно-образное. </a:t>
            </a:r>
          </a:p>
          <a:p>
            <a:pPr indent="228600" algn="just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задача психолого-педагогической работы – формирование целостной картины мира. Поэтому способы её формирования должны опираться на возрастные особенности психического развития детей дошкольного возраста: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разделение процесса формирования, а взаимодействие образовательных областей.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28625" y="357188"/>
            <a:ext cx="814387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Как области взаимосвязаны между собой?</a:t>
            </a:r>
          </a:p>
          <a:p>
            <a:pPr indent="342900" algn="just"/>
            <a:endParaRPr lang="ru-RU" sz="2400" dirty="0">
              <a:solidFill>
                <a:srgbClr val="FF0000"/>
              </a:solidFill>
              <a:latin typeface="Arial" charset="0"/>
            </a:endParaRPr>
          </a:p>
          <a:p>
            <a:pPr indent="342900" algn="just" eaLnBrk="0" hangingPunct="0"/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1. традиционный способ – предметный принцип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(предметный центризм) построения образовательного процесса (используется в настоящее время). </a:t>
            </a:r>
          </a:p>
          <a:p>
            <a:pPr indent="342900"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 характеризуется как «учебная модель» дошкольного образования. Это большой недостаток современного дошкольного образования (Л.А.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Венгер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В.В. Давыдов, Е.Е. Кравцова, В.Т. Кудрявцев, А.В. Петровский, Ю.Н. Рюмина, Р.Б.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Стеркина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др.).</a:t>
            </a:r>
          </a:p>
          <a:p>
            <a:pPr indent="342900"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(как в школе, составили сетку занятий и проводят занятия по «Познанию», «Коммуникации» и пр.).</a:t>
            </a:r>
          </a:p>
          <a:p>
            <a:pPr indent="342900" algn="just" eaLnBrk="0" hangingPunct="0"/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интеграции образовательных областей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 представляет альтернативу первому.</a:t>
            </a:r>
          </a:p>
          <a:p>
            <a:pPr indent="342900"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Итак, основной принцип взаимосвязи образовательных областей - </a:t>
            </a:r>
            <a:r>
              <a:rPr lang="ru-RU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интеграции образовательных областей.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 представляет альтернативу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предметному принципу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71472" y="642918"/>
            <a:ext cx="8072494" cy="837246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Примерная структура интегрированной образовательной деятельности</a:t>
            </a:r>
          </a:p>
          <a:p>
            <a:pPr algn="ctr">
              <a:spcBef>
                <a:spcPct val="0"/>
              </a:spcBef>
            </a:pPr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71472" y="1142984"/>
            <a:ext cx="8183880" cy="489891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Вводная часть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Создается проблемная ситуация, стимулирующая активность детей к поиску ее решения (например, задается вопрос «Ребята, что произойдет, если на Земле не будет воды?»).</a:t>
            </a:r>
          </a:p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Основная часть. 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Детям даются новые знания, необходимые для решения проблемного вопроса (например, значение воды в природе и жизни человека и т.д.) на основе содержания разных разделов программы с опорой на наглядность. Параллельно идет работа по обогащению и активизации словаря, обучению связной речи.</a:t>
            </a:r>
          </a:p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Заключительная часть. 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Детям предлагается любая практическая работа (дидактические игры, рисование и др.) на закрепление полученной информации или актуализации ранее усвоенной.</a:t>
            </a:r>
          </a:p>
          <a:p>
            <a:pPr marL="265176" indent="-265176">
              <a:spcBef>
                <a:spcPts val="25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1346</TotalTime>
  <Words>1624</Words>
  <Application>Microsoft Office PowerPoint</Application>
  <PresentationFormat>Экран (4:3)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   Интегрированный подход к организации образовательного  процесса в ДОУ </vt:lpstr>
      <vt:lpstr>Комбинированное</vt:lpstr>
      <vt:lpstr>Презентация PowerPoint</vt:lpstr>
      <vt:lpstr>В ФГТ игра – это основная форма работы с детьми и ведущий вид деятельности для детей.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 «Интеграция содержания дошкольного образования» </dc:title>
  <cp:lastModifiedBy>Пользователь</cp:lastModifiedBy>
  <cp:revision>121</cp:revision>
  <dcterms:modified xsi:type="dcterms:W3CDTF">2013-11-13T03:07:38Z</dcterms:modified>
</cp:coreProperties>
</file>