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21"/>
  </p:notesMasterIdLst>
  <p:sldIdLst>
    <p:sldId id="256" r:id="rId2"/>
    <p:sldId id="257" r:id="rId3"/>
    <p:sldId id="258" r:id="rId4"/>
    <p:sldId id="259" r:id="rId5"/>
    <p:sldId id="260" r:id="rId6"/>
    <p:sldId id="261" r:id="rId7"/>
    <p:sldId id="278" r:id="rId8"/>
    <p:sldId id="262" r:id="rId9"/>
    <p:sldId id="263" r:id="rId10"/>
    <p:sldId id="264" r:id="rId11"/>
    <p:sldId id="265" r:id="rId12"/>
    <p:sldId id="266" r:id="rId13"/>
    <p:sldId id="267" r:id="rId14"/>
    <p:sldId id="273" r:id="rId15"/>
    <p:sldId id="279" r:id="rId16"/>
    <p:sldId id="277" r:id="rId17"/>
    <p:sldId id="275" r:id="rId18"/>
    <p:sldId id="276" r:id="rId19"/>
    <p:sldId id="280"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63908" autoAdjust="0"/>
  </p:normalViewPr>
  <p:slideViewPr>
    <p:cSldViewPr>
      <p:cViewPr varScale="1">
        <p:scale>
          <a:sx n="50" d="100"/>
          <a:sy n="50" d="100"/>
        </p:scale>
        <p:origin x="-570" y="-96"/>
      </p:cViewPr>
      <p:guideLst>
        <p:guide orient="horz" pos="2160"/>
        <p:guide pos="2880"/>
      </p:guideLst>
    </p:cSldViewPr>
  </p:slideViewPr>
  <p:outlineViewPr>
    <p:cViewPr>
      <p:scale>
        <a:sx n="33" d="100"/>
        <a:sy n="33" d="100"/>
      </p:scale>
      <p:origin x="42" y="820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408DBA-480C-4088-9574-5BA936086CA2}" type="datetimeFigureOut">
              <a:rPr lang="ru-RU" smtClean="0"/>
              <a:pPr/>
              <a:t>25.03.2014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1594D1-A6E9-4E03-B4F7-3B888D19A66C}"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21594D1-A6E9-4E03-B4F7-3B888D19A66C}" type="slidenum">
              <a:rPr lang="ru-RU" smtClean="0"/>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21594D1-A6E9-4E03-B4F7-3B888D19A66C}" type="slidenum">
              <a:rPr lang="ru-RU" smtClean="0"/>
              <a:pPr/>
              <a:t>3</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21594D1-A6E9-4E03-B4F7-3B888D19A66C}" type="slidenum">
              <a:rPr lang="ru-RU" smtClean="0"/>
              <a:pPr/>
              <a:t>6</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21594D1-A6E9-4E03-B4F7-3B888D19A66C}" type="slidenum">
              <a:rPr lang="ru-RU" smtClean="0"/>
              <a:pPr/>
              <a:t>7</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21594D1-A6E9-4E03-B4F7-3B888D19A66C}" type="slidenum">
              <a:rPr lang="ru-RU" smtClean="0"/>
              <a:pPr/>
              <a:t>10</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21594D1-A6E9-4E03-B4F7-3B888D19A66C}" type="slidenum">
              <a:rPr lang="ru-RU" smtClean="0"/>
              <a:pPr/>
              <a:t>11</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21594D1-A6E9-4E03-B4F7-3B888D19A66C}" type="slidenum">
              <a:rPr lang="ru-RU" smtClean="0"/>
              <a:pPr/>
              <a:t>13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42F789D-5726-4AB5-8547-A28AF4A2435D}" type="datetimeFigureOut">
              <a:rPr lang="ru-RU" smtClean="0"/>
              <a:pPr/>
              <a:t>25.03.2014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1BE1AF-6E42-477A-B72D-E93963ADEEA1}"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42F789D-5726-4AB5-8547-A28AF4A2435D}" type="datetimeFigureOut">
              <a:rPr lang="ru-RU" smtClean="0"/>
              <a:pPr/>
              <a:t>25.03.2014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1BE1AF-6E42-477A-B72D-E93963ADEEA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42F789D-5726-4AB5-8547-A28AF4A2435D}" type="datetimeFigureOut">
              <a:rPr lang="ru-RU" smtClean="0"/>
              <a:pPr/>
              <a:t>25.03.2014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1BE1AF-6E42-477A-B72D-E93963ADEEA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42F789D-5726-4AB5-8547-A28AF4A2435D}" type="datetimeFigureOut">
              <a:rPr lang="ru-RU" smtClean="0"/>
              <a:pPr/>
              <a:t>25.03.2014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1BE1AF-6E42-477A-B72D-E93963ADEEA1}"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42F789D-5726-4AB5-8547-A28AF4A2435D}" type="datetimeFigureOut">
              <a:rPr lang="ru-RU" smtClean="0"/>
              <a:pPr/>
              <a:t>25.03.2014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1BE1AF-6E42-477A-B72D-E93963ADEEA1}"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42F789D-5726-4AB5-8547-A28AF4A2435D}" type="datetimeFigureOut">
              <a:rPr lang="ru-RU" smtClean="0"/>
              <a:pPr/>
              <a:t>25.03.2014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11BE1AF-6E42-477A-B72D-E93963ADEEA1}"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42F789D-5726-4AB5-8547-A28AF4A2435D}" type="datetimeFigureOut">
              <a:rPr lang="ru-RU" smtClean="0"/>
              <a:pPr/>
              <a:t>25.03.2014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11BE1AF-6E42-477A-B72D-E93963ADEEA1}"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42F789D-5726-4AB5-8547-A28AF4A2435D}" type="datetimeFigureOut">
              <a:rPr lang="ru-RU" smtClean="0"/>
              <a:pPr/>
              <a:t>25.03.2014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11BE1AF-6E42-477A-B72D-E93963ADEEA1}"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42F789D-5726-4AB5-8547-A28AF4A2435D}" type="datetimeFigureOut">
              <a:rPr lang="ru-RU" smtClean="0"/>
              <a:pPr/>
              <a:t>25.03.2014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11BE1AF-6E42-477A-B72D-E93963ADEEA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42F789D-5726-4AB5-8547-A28AF4A2435D}" type="datetimeFigureOut">
              <a:rPr lang="ru-RU" smtClean="0"/>
              <a:pPr/>
              <a:t>25.03.2014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11BE1AF-6E42-477A-B72D-E93963ADEEA1}"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42F789D-5726-4AB5-8547-A28AF4A2435D}" type="datetimeFigureOut">
              <a:rPr lang="ru-RU" smtClean="0"/>
              <a:pPr/>
              <a:t>25.03.2014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11BE1AF-6E42-477A-B72D-E93963ADEEA1}"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2F789D-5726-4AB5-8547-A28AF4A2435D}" type="datetimeFigureOut">
              <a:rPr lang="ru-RU" smtClean="0"/>
              <a:pPr/>
              <a:t>25.03.2014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1BE1AF-6E42-477A-B72D-E93963ADEEA1}"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1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1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1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smtClean="0"/>
              <a:t>«Из опыта работы МАДОУ Центра развития ребенка – детского сада №13  «Солнышко» г.Зарайска  по профилактике  детского дорожного –транспортного травматизма»</a:t>
            </a:r>
            <a:endParaRPr lang="ru-RU" dirty="0"/>
          </a:p>
        </p:txBody>
      </p:sp>
      <p:sp>
        <p:nvSpPr>
          <p:cNvPr id="3" name="Подзаголовок 2"/>
          <p:cNvSpPr>
            <a:spLocks noGrp="1"/>
          </p:cNvSpPr>
          <p:nvPr>
            <p:ph type="subTitle" idx="1"/>
          </p:nvPr>
        </p:nvSpPr>
        <p:spPr/>
        <p:txBody>
          <a:bodyPr/>
          <a:lstStyle/>
          <a:p>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r>
              <a:rPr lang="ru-RU" dirty="0"/>
              <a:t>Просмотр видеороликов по БДД</a:t>
            </a:r>
            <a:br>
              <a:rPr lang="ru-RU" dirty="0"/>
            </a:br>
            <a:endParaRPr lang="ru-RU" dirty="0"/>
          </a:p>
        </p:txBody>
      </p:sp>
      <p:sp>
        <p:nvSpPr>
          <p:cNvPr id="3" name="Содержимое 2"/>
          <p:cNvSpPr>
            <a:spLocks noGrp="1"/>
          </p:cNvSpPr>
          <p:nvPr>
            <p:ph idx="1"/>
          </p:nvPr>
        </p:nvSpPr>
        <p:spPr/>
        <p:txBody>
          <a:bodyPr/>
          <a:lstStyle/>
          <a:p>
            <a:endParaRPr lang="ru-RU"/>
          </a:p>
        </p:txBody>
      </p:sp>
      <p:pic>
        <p:nvPicPr>
          <p:cNvPr id="12291" name="Picture 3" descr="C:\Users\User\Desktop\yandsearch.jpg"/>
          <p:cNvPicPr>
            <a:picLocks noChangeAspect="1" noChangeArrowheads="1"/>
          </p:cNvPicPr>
          <p:nvPr/>
        </p:nvPicPr>
        <p:blipFill>
          <a:blip r:embed="rId3" cstate="email"/>
          <a:srcRect/>
          <a:stretch>
            <a:fillRect/>
          </a:stretch>
        </p:blipFill>
        <p:spPr bwMode="auto">
          <a:xfrm>
            <a:off x="539552" y="908720"/>
            <a:ext cx="2136267" cy="1512168"/>
          </a:xfrm>
          <a:prstGeom prst="rect">
            <a:avLst/>
          </a:prstGeom>
          <a:noFill/>
        </p:spPr>
      </p:pic>
      <p:pic>
        <p:nvPicPr>
          <p:cNvPr id="12292" name="Picture 4" descr="C:\Users\User\Desktop\yandsearch.jpg"/>
          <p:cNvPicPr>
            <a:picLocks noChangeAspect="1" noChangeArrowheads="1"/>
          </p:cNvPicPr>
          <p:nvPr/>
        </p:nvPicPr>
        <p:blipFill>
          <a:blip r:embed="rId4" cstate="email"/>
          <a:srcRect/>
          <a:stretch>
            <a:fillRect/>
          </a:stretch>
        </p:blipFill>
        <p:spPr bwMode="auto">
          <a:xfrm>
            <a:off x="6660232" y="2564904"/>
            <a:ext cx="1368152" cy="1710190"/>
          </a:xfrm>
          <a:prstGeom prst="rect">
            <a:avLst/>
          </a:prstGeom>
          <a:noFill/>
        </p:spPr>
      </p:pic>
      <p:pic>
        <p:nvPicPr>
          <p:cNvPr id="12293" name="Picture 5" descr="C:\Users\User\Desktop\yandsearch.jpg"/>
          <p:cNvPicPr>
            <a:picLocks noChangeAspect="1" noChangeArrowheads="1"/>
          </p:cNvPicPr>
          <p:nvPr/>
        </p:nvPicPr>
        <p:blipFill>
          <a:blip r:embed="rId5" cstate="email"/>
          <a:srcRect/>
          <a:stretch>
            <a:fillRect/>
          </a:stretch>
        </p:blipFill>
        <p:spPr bwMode="auto">
          <a:xfrm>
            <a:off x="6228184" y="908720"/>
            <a:ext cx="1895251" cy="1512168"/>
          </a:xfrm>
          <a:prstGeom prst="rect">
            <a:avLst/>
          </a:prstGeom>
          <a:noFill/>
        </p:spPr>
      </p:pic>
      <p:pic>
        <p:nvPicPr>
          <p:cNvPr id="12294" name="Picture 6" descr="C:\Users\User\Desktop\yandsearch.jpg"/>
          <p:cNvPicPr>
            <a:picLocks noChangeAspect="1" noChangeArrowheads="1"/>
          </p:cNvPicPr>
          <p:nvPr/>
        </p:nvPicPr>
        <p:blipFill>
          <a:blip r:embed="rId6" cstate="email"/>
          <a:srcRect/>
          <a:stretch>
            <a:fillRect/>
          </a:stretch>
        </p:blipFill>
        <p:spPr bwMode="auto">
          <a:xfrm>
            <a:off x="6372200" y="4869160"/>
            <a:ext cx="1872208" cy="1492272"/>
          </a:xfrm>
          <a:prstGeom prst="rect">
            <a:avLst/>
          </a:prstGeom>
          <a:noFill/>
        </p:spPr>
      </p:pic>
      <p:pic>
        <p:nvPicPr>
          <p:cNvPr id="12296" name="Picture 8" descr="C:\Users\User\Desktop\yandsearch.jpg"/>
          <p:cNvPicPr>
            <a:picLocks noChangeAspect="1" noChangeArrowheads="1"/>
          </p:cNvPicPr>
          <p:nvPr/>
        </p:nvPicPr>
        <p:blipFill>
          <a:blip r:embed="rId7" cstate="email"/>
          <a:srcRect/>
          <a:stretch>
            <a:fillRect/>
          </a:stretch>
        </p:blipFill>
        <p:spPr bwMode="auto">
          <a:xfrm>
            <a:off x="539552" y="2924944"/>
            <a:ext cx="4416491" cy="3312368"/>
          </a:xfrm>
          <a:prstGeom prst="rect">
            <a:avLst/>
          </a:prstGeom>
          <a:noFill/>
        </p:spPr>
      </p:pic>
      <p:pic>
        <p:nvPicPr>
          <p:cNvPr id="12297" name="Picture 9" descr="C:\Users\User\Desktop\yandsearch.jpg"/>
          <p:cNvPicPr>
            <a:picLocks noChangeAspect="1" noChangeArrowheads="1"/>
          </p:cNvPicPr>
          <p:nvPr/>
        </p:nvPicPr>
        <p:blipFill>
          <a:blip r:embed="rId8" cstate="email"/>
          <a:srcRect/>
          <a:stretch>
            <a:fillRect/>
          </a:stretch>
        </p:blipFill>
        <p:spPr bwMode="auto">
          <a:xfrm>
            <a:off x="3563888" y="836712"/>
            <a:ext cx="1944216" cy="158417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marL="342900" lvl="0" indent="-342900">
              <a:lnSpc>
                <a:spcPct val="105000"/>
              </a:lnSpc>
              <a:spcAft>
                <a:spcPts val="1000"/>
              </a:spcAft>
            </a:pPr>
            <a:r>
              <a:rPr lang="ru-RU" dirty="0" smtClean="0">
                <a:latin typeface="Cambria"/>
                <a:ea typeface="Times New Roman"/>
                <a:cs typeface="Times New Roman"/>
              </a:rPr>
              <a:t>Конкурс рисунков, поделок</a:t>
            </a:r>
            <a:r>
              <a:rPr lang="ru-RU" sz="2800" dirty="0" smtClean="0">
                <a:latin typeface="Cambria"/>
                <a:ea typeface="Times New Roman"/>
                <a:cs typeface="Times New Roman"/>
              </a:rPr>
              <a:t/>
            </a:r>
            <a:br>
              <a:rPr lang="ru-RU" sz="2800" dirty="0" smtClean="0">
                <a:latin typeface="Cambria"/>
                <a:ea typeface="Times New Roman"/>
                <a:cs typeface="Times New Roman"/>
              </a:rPr>
            </a:br>
            <a:r>
              <a:rPr lang="ru-RU" dirty="0" smtClean="0">
                <a:latin typeface="Cambria"/>
                <a:ea typeface="Times New Roman"/>
                <a:cs typeface="Times New Roman"/>
              </a:rPr>
              <a:t> </a:t>
            </a:r>
            <a:r>
              <a:rPr lang="ru-RU" sz="2800" dirty="0" smtClean="0">
                <a:latin typeface="Cambria"/>
                <a:ea typeface="Times New Roman"/>
                <a:cs typeface="Times New Roman"/>
              </a:rPr>
              <a:t/>
            </a:r>
            <a:br>
              <a:rPr lang="ru-RU" sz="2800" dirty="0" smtClean="0">
                <a:latin typeface="Cambria"/>
                <a:ea typeface="Times New Roman"/>
                <a:cs typeface="Times New Roman"/>
              </a:rPr>
            </a:br>
            <a:endParaRPr lang="ru-RU" dirty="0"/>
          </a:p>
        </p:txBody>
      </p:sp>
      <p:sp>
        <p:nvSpPr>
          <p:cNvPr id="3" name="Содержимое 2"/>
          <p:cNvSpPr>
            <a:spLocks noGrp="1"/>
          </p:cNvSpPr>
          <p:nvPr>
            <p:ph idx="1"/>
          </p:nvPr>
        </p:nvSpPr>
        <p:spPr/>
        <p:txBody>
          <a:bodyPr/>
          <a:lstStyle/>
          <a:p>
            <a:endParaRPr lang="ru-RU" dirty="0"/>
          </a:p>
        </p:txBody>
      </p:sp>
      <p:pic>
        <p:nvPicPr>
          <p:cNvPr id="4098" name="Picture 2"/>
          <p:cNvPicPr>
            <a:picLocks noChangeAspect="1" noChangeArrowheads="1"/>
          </p:cNvPicPr>
          <p:nvPr/>
        </p:nvPicPr>
        <p:blipFill>
          <a:blip r:embed="rId3" cstate="email"/>
          <a:srcRect/>
          <a:stretch>
            <a:fillRect/>
          </a:stretch>
        </p:blipFill>
        <p:spPr bwMode="auto">
          <a:xfrm>
            <a:off x="539552" y="980728"/>
            <a:ext cx="5495313" cy="3096344"/>
          </a:xfrm>
          <a:prstGeom prst="rect">
            <a:avLst/>
          </a:prstGeom>
          <a:noFill/>
          <a:ln w="9525">
            <a:noFill/>
            <a:miter lim="800000"/>
            <a:headEnd/>
            <a:tailEnd/>
          </a:ln>
          <a:effectLst/>
        </p:spPr>
      </p:pic>
      <p:pic>
        <p:nvPicPr>
          <p:cNvPr id="4099" name="Picture 3" descr="C:\Users\User\Desktop\yandsearch.jpg"/>
          <p:cNvPicPr>
            <a:picLocks noChangeAspect="1" noChangeArrowheads="1"/>
          </p:cNvPicPr>
          <p:nvPr/>
        </p:nvPicPr>
        <p:blipFill>
          <a:blip r:embed="rId4" cstate="email"/>
          <a:srcRect/>
          <a:stretch>
            <a:fillRect/>
          </a:stretch>
        </p:blipFill>
        <p:spPr bwMode="auto">
          <a:xfrm>
            <a:off x="6588224" y="1052736"/>
            <a:ext cx="1905000" cy="1428750"/>
          </a:xfrm>
          <a:prstGeom prst="rect">
            <a:avLst/>
          </a:prstGeom>
          <a:noFill/>
        </p:spPr>
      </p:pic>
      <p:pic>
        <p:nvPicPr>
          <p:cNvPr id="4100" name="Picture 4" descr="C:\Users\User\Desktop\yandsearch.jpg"/>
          <p:cNvPicPr>
            <a:picLocks noChangeAspect="1" noChangeArrowheads="1"/>
          </p:cNvPicPr>
          <p:nvPr/>
        </p:nvPicPr>
        <p:blipFill>
          <a:blip r:embed="rId5" cstate="email"/>
          <a:srcRect/>
          <a:stretch>
            <a:fillRect/>
          </a:stretch>
        </p:blipFill>
        <p:spPr bwMode="auto">
          <a:xfrm>
            <a:off x="6372200" y="2852936"/>
            <a:ext cx="1981200" cy="1428750"/>
          </a:xfrm>
          <a:prstGeom prst="rect">
            <a:avLst/>
          </a:prstGeom>
          <a:noFill/>
        </p:spPr>
      </p:pic>
      <p:pic>
        <p:nvPicPr>
          <p:cNvPr id="4101" name="Picture 5" descr="C:\Users\User\Desktop\yandsearch.jpg"/>
          <p:cNvPicPr>
            <a:picLocks noChangeAspect="1" noChangeArrowheads="1"/>
          </p:cNvPicPr>
          <p:nvPr/>
        </p:nvPicPr>
        <p:blipFill>
          <a:blip r:embed="rId6" cstate="email"/>
          <a:srcRect/>
          <a:stretch>
            <a:fillRect/>
          </a:stretch>
        </p:blipFill>
        <p:spPr bwMode="auto">
          <a:xfrm>
            <a:off x="3419872" y="4725144"/>
            <a:ext cx="1905000" cy="1428750"/>
          </a:xfrm>
          <a:prstGeom prst="rect">
            <a:avLst/>
          </a:prstGeom>
          <a:noFill/>
        </p:spPr>
      </p:pic>
      <p:pic>
        <p:nvPicPr>
          <p:cNvPr id="4102" name="Picture 6" descr="C:\Users\User\Desktop\yandsearch.jpg"/>
          <p:cNvPicPr>
            <a:picLocks noChangeAspect="1" noChangeArrowheads="1"/>
          </p:cNvPicPr>
          <p:nvPr/>
        </p:nvPicPr>
        <p:blipFill>
          <a:blip r:embed="rId7" cstate="email"/>
          <a:srcRect/>
          <a:stretch>
            <a:fillRect/>
          </a:stretch>
        </p:blipFill>
        <p:spPr bwMode="auto">
          <a:xfrm>
            <a:off x="827584" y="4725144"/>
            <a:ext cx="1905000" cy="1428750"/>
          </a:xfrm>
          <a:prstGeom prst="rect">
            <a:avLst/>
          </a:prstGeom>
          <a:noFill/>
        </p:spPr>
      </p:pic>
      <p:pic>
        <p:nvPicPr>
          <p:cNvPr id="4103" name="Picture 7" descr="C:\Users\User\Desktop\yandsearch.jpg"/>
          <p:cNvPicPr>
            <a:picLocks noChangeAspect="1" noChangeArrowheads="1"/>
          </p:cNvPicPr>
          <p:nvPr/>
        </p:nvPicPr>
        <p:blipFill>
          <a:blip r:embed="rId8" cstate="email"/>
          <a:srcRect/>
          <a:stretch>
            <a:fillRect/>
          </a:stretch>
        </p:blipFill>
        <p:spPr bwMode="auto">
          <a:xfrm>
            <a:off x="6372200" y="4653136"/>
            <a:ext cx="1944216" cy="151216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r>
              <a:rPr lang="ru-RU" dirty="0"/>
              <a:t>Минутки безопасности</a:t>
            </a:r>
            <a:br>
              <a:rPr lang="ru-RU" dirty="0"/>
            </a:br>
            <a:endParaRPr lang="ru-RU" dirty="0"/>
          </a:p>
        </p:txBody>
      </p:sp>
      <p:sp>
        <p:nvSpPr>
          <p:cNvPr id="3" name="Содержимое 2"/>
          <p:cNvSpPr>
            <a:spLocks noGrp="1"/>
          </p:cNvSpPr>
          <p:nvPr>
            <p:ph idx="1"/>
          </p:nvPr>
        </p:nvSpPr>
        <p:spPr/>
        <p:txBody>
          <a:bodyPr/>
          <a:lstStyle/>
          <a:p>
            <a:endParaRPr lang="ru-RU"/>
          </a:p>
        </p:txBody>
      </p:sp>
      <p:pic>
        <p:nvPicPr>
          <p:cNvPr id="4098" name="Picture 2" descr="C:\Users\User\Pictures\Фото ДД\IMG_2208.JPG"/>
          <p:cNvPicPr>
            <a:picLocks noChangeAspect="1" noChangeArrowheads="1"/>
          </p:cNvPicPr>
          <p:nvPr/>
        </p:nvPicPr>
        <p:blipFill>
          <a:blip r:embed="rId2" cstate="email"/>
          <a:srcRect/>
          <a:stretch>
            <a:fillRect/>
          </a:stretch>
        </p:blipFill>
        <p:spPr bwMode="auto">
          <a:xfrm>
            <a:off x="4499992" y="908720"/>
            <a:ext cx="3920067" cy="2940050"/>
          </a:xfrm>
          <a:prstGeom prst="rect">
            <a:avLst/>
          </a:prstGeom>
          <a:noFill/>
        </p:spPr>
      </p:pic>
      <p:pic>
        <p:nvPicPr>
          <p:cNvPr id="1028" name="Picture 4" descr="C:\Users\User\Desktop\IMG_0236.JPG"/>
          <p:cNvPicPr>
            <a:picLocks noChangeAspect="1" noChangeArrowheads="1"/>
          </p:cNvPicPr>
          <p:nvPr/>
        </p:nvPicPr>
        <p:blipFill>
          <a:blip r:embed="rId3" cstate="email"/>
          <a:srcRect/>
          <a:stretch>
            <a:fillRect/>
          </a:stretch>
        </p:blipFill>
        <p:spPr bwMode="auto">
          <a:xfrm>
            <a:off x="467544" y="1916832"/>
            <a:ext cx="3648405" cy="2736304"/>
          </a:xfrm>
          <a:prstGeom prst="rect">
            <a:avLst/>
          </a:prstGeom>
          <a:noFill/>
        </p:spPr>
      </p:pic>
      <p:pic>
        <p:nvPicPr>
          <p:cNvPr id="1029" name="Picture 5" descr="C:\Users\User\Desktop\IMG_0214.JPG"/>
          <p:cNvPicPr>
            <a:picLocks noChangeAspect="1" noChangeArrowheads="1"/>
          </p:cNvPicPr>
          <p:nvPr/>
        </p:nvPicPr>
        <p:blipFill>
          <a:blip r:embed="rId4" cstate="email"/>
          <a:srcRect/>
          <a:stretch>
            <a:fillRect/>
          </a:stretch>
        </p:blipFill>
        <p:spPr bwMode="auto">
          <a:xfrm>
            <a:off x="4644008" y="3645024"/>
            <a:ext cx="3950208" cy="296265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664" y="274638"/>
            <a:ext cx="6336704" cy="1143000"/>
          </a:xfrm>
        </p:spPr>
        <p:txBody>
          <a:bodyPr>
            <a:normAutofit fontScale="90000"/>
          </a:bodyPr>
          <a:lstStyle/>
          <a:p>
            <a:r>
              <a:rPr lang="ru-RU" dirty="0" smtClean="0"/>
              <a:t>Акция                                «Берегись автомобиля» </a:t>
            </a:r>
            <a:endParaRPr lang="ru-RU" dirty="0"/>
          </a:p>
        </p:txBody>
      </p:sp>
      <p:sp>
        <p:nvSpPr>
          <p:cNvPr id="3" name="Содержимое 2"/>
          <p:cNvSpPr>
            <a:spLocks noGrp="1"/>
          </p:cNvSpPr>
          <p:nvPr>
            <p:ph idx="1"/>
          </p:nvPr>
        </p:nvSpPr>
        <p:spPr/>
        <p:txBody>
          <a:bodyPr/>
          <a:lstStyle/>
          <a:p>
            <a:endParaRPr lang="ru-RU"/>
          </a:p>
        </p:txBody>
      </p:sp>
      <p:pic>
        <p:nvPicPr>
          <p:cNvPr id="6146" name="Picture 2" descr="C:\Users\User\Desktop\SUNP0099.JPG"/>
          <p:cNvPicPr>
            <a:picLocks noChangeAspect="1" noChangeArrowheads="1"/>
          </p:cNvPicPr>
          <p:nvPr/>
        </p:nvPicPr>
        <p:blipFill>
          <a:blip r:embed="rId3" cstate="email"/>
          <a:srcRect/>
          <a:stretch>
            <a:fillRect/>
          </a:stretch>
        </p:blipFill>
        <p:spPr bwMode="auto">
          <a:xfrm>
            <a:off x="539552" y="1484784"/>
            <a:ext cx="3528392" cy="2646294"/>
          </a:xfrm>
          <a:prstGeom prst="rect">
            <a:avLst/>
          </a:prstGeom>
          <a:noFill/>
        </p:spPr>
      </p:pic>
      <p:pic>
        <p:nvPicPr>
          <p:cNvPr id="6148" name="Picture 4" descr="C:\Users\User\Desktop\Дорожное движение\Акция Берегись автомобиля(фото)\SUNP0113.JPG"/>
          <p:cNvPicPr>
            <a:picLocks noChangeAspect="1" noChangeArrowheads="1"/>
          </p:cNvPicPr>
          <p:nvPr/>
        </p:nvPicPr>
        <p:blipFill>
          <a:blip r:embed="rId4" cstate="email"/>
          <a:srcRect/>
          <a:stretch>
            <a:fillRect/>
          </a:stretch>
        </p:blipFill>
        <p:spPr bwMode="auto">
          <a:xfrm>
            <a:off x="5076056" y="1556792"/>
            <a:ext cx="3121152" cy="2340864"/>
          </a:xfrm>
          <a:prstGeom prst="rect">
            <a:avLst/>
          </a:prstGeom>
          <a:noFill/>
        </p:spPr>
      </p:pic>
      <p:pic>
        <p:nvPicPr>
          <p:cNvPr id="6150" name="Picture 6" descr="C:\Users\User\Desktop\Дорожное движение\Акция Берегись автомобиля(фото)\SUNP0111.JPG"/>
          <p:cNvPicPr>
            <a:picLocks noChangeAspect="1" noChangeArrowheads="1"/>
          </p:cNvPicPr>
          <p:nvPr/>
        </p:nvPicPr>
        <p:blipFill>
          <a:blip r:embed="rId5" cstate="email"/>
          <a:srcRect/>
          <a:stretch>
            <a:fillRect/>
          </a:stretch>
        </p:blipFill>
        <p:spPr bwMode="auto">
          <a:xfrm>
            <a:off x="971600" y="4437112"/>
            <a:ext cx="2715643" cy="2035829"/>
          </a:xfrm>
          <a:prstGeom prst="rect">
            <a:avLst/>
          </a:prstGeom>
          <a:noFill/>
        </p:spPr>
      </p:pic>
      <p:pic>
        <p:nvPicPr>
          <p:cNvPr id="6151" name="Picture 7" descr="C:\Users\User\Desktop\SUNP0096.JPG"/>
          <p:cNvPicPr>
            <a:picLocks noChangeAspect="1" noChangeArrowheads="1"/>
          </p:cNvPicPr>
          <p:nvPr/>
        </p:nvPicPr>
        <p:blipFill>
          <a:blip r:embed="rId6" cstate="email"/>
          <a:srcRect/>
          <a:stretch>
            <a:fillRect/>
          </a:stretch>
        </p:blipFill>
        <p:spPr bwMode="auto">
          <a:xfrm>
            <a:off x="4572000" y="4149080"/>
            <a:ext cx="3168352" cy="2376264"/>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t>В каждой возрастной группе созданы уголки безопасности.</a:t>
            </a:r>
            <a:r>
              <a:rPr lang="ru-RU" dirty="0"/>
              <a:t/>
            </a:r>
            <a:br>
              <a:rPr lang="ru-RU" dirty="0"/>
            </a:br>
            <a:endParaRPr lang="ru-RU" dirty="0"/>
          </a:p>
        </p:txBody>
      </p:sp>
      <p:sp>
        <p:nvSpPr>
          <p:cNvPr id="3" name="Содержимое 2"/>
          <p:cNvSpPr>
            <a:spLocks noGrp="1"/>
          </p:cNvSpPr>
          <p:nvPr>
            <p:ph idx="1"/>
          </p:nvPr>
        </p:nvSpPr>
        <p:spPr/>
        <p:txBody>
          <a:bodyPr/>
          <a:lstStyle/>
          <a:p>
            <a:endParaRPr lang="ru-RU" dirty="0"/>
          </a:p>
        </p:txBody>
      </p:sp>
      <p:pic>
        <p:nvPicPr>
          <p:cNvPr id="2051" name="Picture 3" descr="C:\Users\User\Desktop\IMG_2217.JPG"/>
          <p:cNvPicPr>
            <a:picLocks noChangeAspect="1" noChangeArrowheads="1"/>
          </p:cNvPicPr>
          <p:nvPr/>
        </p:nvPicPr>
        <p:blipFill>
          <a:blip r:embed="rId2" cstate="email"/>
          <a:srcRect/>
          <a:stretch>
            <a:fillRect/>
          </a:stretch>
        </p:blipFill>
        <p:spPr bwMode="auto">
          <a:xfrm>
            <a:off x="5436096" y="1412776"/>
            <a:ext cx="3160166" cy="2370125"/>
          </a:xfrm>
          <a:prstGeom prst="rect">
            <a:avLst/>
          </a:prstGeom>
          <a:noFill/>
        </p:spPr>
      </p:pic>
      <p:pic>
        <p:nvPicPr>
          <p:cNvPr id="2052" name="Picture 4" descr="C:\Users\User\Desktop\IMG_2216.JPG"/>
          <p:cNvPicPr>
            <a:picLocks noChangeAspect="1" noChangeArrowheads="1"/>
          </p:cNvPicPr>
          <p:nvPr/>
        </p:nvPicPr>
        <p:blipFill>
          <a:blip r:embed="rId3" cstate="email"/>
          <a:srcRect/>
          <a:stretch>
            <a:fillRect/>
          </a:stretch>
        </p:blipFill>
        <p:spPr bwMode="auto">
          <a:xfrm>
            <a:off x="611560" y="1268760"/>
            <a:ext cx="3160166" cy="2370125"/>
          </a:xfrm>
          <a:prstGeom prst="rect">
            <a:avLst/>
          </a:prstGeom>
          <a:noFill/>
        </p:spPr>
      </p:pic>
      <p:pic>
        <p:nvPicPr>
          <p:cNvPr id="2053" name="Picture 5" descr="C:\Users\User\Desktop\IMG_2207.JPG"/>
          <p:cNvPicPr>
            <a:picLocks noChangeAspect="1" noChangeArrowheads="1"/>
          </p:cNvPicPr>
          <p:nvPr/>
        </p:nvPicPr>
        <p:blipFill>
          <a:blip r:embed="rId4" cstate="email"/>
          <a:srcRect/>
          <a:stretch>
            <a:fillRect/>
          </a:stretch>
        </p:blipFill>
        <p:spPr bwMode="auto">
          <a:xfrm>
            <a:off x="5508104" y="3933056"/>
            <a:ext cx="3160166" cy="2370125"/>
          </a:xfrm>
          <a:prstGeom prst="rect">
            <a:avLst/>
          </a:prstGeom>
          <a:noFill/>
        </p:spPr>
      </p:pic>
      <p:pic>
        <p:nvPicPr>
          <p:cNvPr id="2054" name="Picture 6" descr="C:\Users\User\Desktop\IMG_2218.JPG"/>
          <p:cNvPicPr>
            <a:picLocks noChangeAspect="1" noChangeArrowheads="1"/>
          </p:cNvPicPr>
          <p:nvPr/>
        </p:nvPicPr>
        <p:blipFill>
          <a:blip r:embed="rId5" cstate="email"/>
          <a:srcRect/>
          <a:stretch>
            <a:fillRect/>
          </a:stretch>
        </p:blipFill>
        <p:spPr bwMode="auto">
          <a:xfrm>
            <a:off x="683568" y="4005064"/>
            <a:ext cx="3160166" cy="2370125"/>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2" descr="C:\Users\User\Desktop\IMG_0307.JPG"/>
          <p:cNvPicPr>
            <a:picLocks noGrp="1" noChangeAspect="1" noChangeArrowheads="1"/>
          </p:cNvPicPr>
          <p:nvPr>
            <p:ph idx="1"/>
          </p:nvPr>
        </p:nvPicPr>
        <p:blipFill>
          <a:blip r:embed="rId2" cstate="email"/>
          <a:srcRect/>
          <a:stretch>
            <a:fillRect/>
          </a:stretch>
        </p:blipFill>
        <p:spPr bwMode="auto">
          <a:xfrm>
            <a:off x="4860032" y="476672"/>
            <a:ext cx="3648405" cy="2736304"/>
          </a:xfrm>
          <a:prstGeom prst="rect">
            <a:avLst/>
          </a:prstGeom>
          <a:noFill/>
        </p:spPr>
      </p:pic>
      <p:pic>
        <p:nvPicPr>
          <p:cNvPr id="10242" name="Picture 2" descr="C:\Users\User\Desktop\IMG_0313.JPG"/>
          <p:cNvPicPr>
            <a:picLocks noChangeAspect="1" noChangeArrowheads="1"/>
          </p:cNvPicPr>
          <p:nvPr/>
        </p:nvPicPr>
        <p:blipFill>
          <a:blip r:embed="rId3" cstate="email"/>
          <a:srcRect/>
          <a:stretch>
            <a:fillRect/>
          </a:stretch>
        </p:blipFill>
        <p:spPr bwMode="auto">
          <a:xfrm>
            <a:off x="611560" y="476672"/>
            <a:ext cx="3649420" cy="2737065"/>
          </a:xfrm>
          <a:prstGeom prst="rect">
            <a:avLst/>
          </a:prstGeom>
          <a:noFill/>
        </p:spPr>
      </p:pic>
      <p:pic>
        <p:nvPicPr>
          <p:cNvPr id="7" name="Picture 6" descr="C:\Users\User\Desktop\IMG_2218.JPG"/>
          <p:cNvPicPr>
            <a:picLocks noChangeAspect="1" noChangeArrowheads="1"/>
          </p:cNvPicPr>
          <p:nvPr/>
        </p:nvPicPr>
        <p:blipFill>
          <a:blip r:embed="rId4" cstate="email"/>
          <a:srcRect/>
          <a:stretch>
            <a:fillRect/>
          </a:stretch>
        </p:blipFill>
        <p:spPr bwMode="auto">
          <a:xfrm>
            <a:off x="2699792" y="3429000"/>
            <a:ext cx="3803914" cy="2852936"/>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t>Информация для родителей</a:t>
            </a:r>
            <a:endParaRPr lang="ru-RU" b="1" dirty="0"/>
          </a:p>
        </p:txBody>
      </p:sp>
      <p:sp>
        <p:nvSpPr>
          <p:cNvPr id="3" name="Содержимое 2"/>
          <p:cNvSpPr>
            <a:spLocks noGrp="1"/>
          </p:cNvSpPr>
          <p:nvPr>
            <p:ph idx="1"/>
          </p:nvPr>
        </p:nvSpPr>
        <p:spPr/>
        <p:txBody>
          <a:bodyPr/>
          <a:lstStyle/>
          <a:p>
            <a:endParaRPr lang="ru-RU"/>
          </a:p>
        </p:txBody>
      </p:sp>
      <p:pic>
        <p:nvPicPr>
          <p:cNvPr id="6146" name="Picture 2" descr="C:\Users\User\Desktop\IMG_0314.JPG"/>
          <p:cNvPicPr>
            <a:picLocks noChangeAspect="1" noChangeArrowheads="1"/>
          </p:cNvPicPr>
          <p:nvPr/>
        </p:nvPicPr>
        <p:blipFill>
          <a:blip r:embed="rId2" cstate="email"/>
          <a:srcRect/>
          <a:stretch>
            <a:fillRect/>
          </a:stretch>
        </p:blipFill>
        <p:spPr bwMode="auto">
          <a:xfrm>
            <a:off x="4716016" y="1628800"/>
            <a:ext cx="3813056" cy="3291840"/>
          </a:xfrm>
          <a:prstGeom prst="rect">
            <a:avLst/>
          </a:prstGeom>
          <a:noFill/>
        </p:spPr>
      </p:pic>
      <p:pic>
        <p:nvPicPr>
          <p:cNvPr id="6147" name="Picture 3" descr="C:\Users\User\Desktop\IMG_0308.JPG"/>
          <p:cNvPicPr>
            <a:picLocks noChangeAspect="1" noChangeArrowheads="1"/>
          </p:cNvPicPr>
          <p:nvPr/>
        </p:nvPicPr>
        <p:blipFill>
          <a:blip r:embed="rId3" cstate="email"/>
          <a:srcRect/>
          <a:stretch>
            <a:fillRect/>
          </a:stretch>
        </p:blipFill>
        <p:spPr bwMode="auto">
          <a:xfrm>
            <a:off x="539552" y="1628800"/>
            <a:ext cx="3816424" cy="329184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500034" y="214290"/>
            <a:ext cx="8186766" cy="5911873"/>
          </a:xfrm>
        </p:spPr>
        <p:txBody>
          <a:bodyPr>
            <a:normAutofit fontScale="85000" lnSpcReduction="20000"/>
          </a:bodyPr>
          <a:lstStyle/>
          <a:p>
            <a:pPr>
              <a:buNone/>
            </a:pPr>
            <a:r>
              <a:rPr lang="ru-RU" dirty="0" smtClean="0"/>
              <a:t>                   </a:t>
            </a:r>
          </a:p>
          <a:p>
            <a:pPr>
              <a:buNone/>
            </a:pPr>
            <a:r>
              <a:rPr lang="ru-RU" dirty="0"/>
              <a:t> </a:t>
            </a:r>
            <a:r>
              <a:rPr lang="ru-RU" dirty="0" smtClean="0"/>
              <a:t>         Очень </a:t>
            </a:r>
            <a:r>
              <a:rPr lang="ru-RU" dirty="0"/>
              <a:t>хочется, чтобы вы прониклись сознанием того, что накормить, одеть малыша, нацелить его на хорошие оценки так же необходимо, как научить ребёнка безопасному поведению на дороге. Чтобы за всеми этими заботами не забылось, не потерялось главное – дорога: дорога в детский садик, дорога домой. Важно, чтобы она привела к цели, не оборвалась в начале или на полпути.</a:t>
            </a:r>
          </a:p>
          <a:p>
            <a:pPr>
              <a:buNone/>
            </a:pPr>
            <a:r>
              <a:rPr lang="ru-RU" dirty="0" smtClean="0"/>
              <a:t>                   Результатом </a:t>
            </a:r>
            <a:r>
              <a:rPr lang="ru-RU" dirty="0"/>
              <a:t>работы муниципального дошкольного образовательного учреждения является отсутствие фактов детского дорожно-транспортного травматизма среди детей, посещающих наш детский сад, а также повышение качества знаний, умений и навыков у детей по изучению правил дорожного движения.</a:t>
            </a:r>
          </a:p>
          <a:p>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28596" y="214290"/>
            <a:ext cx="8258204" cy="5911873"/>
          </a:xfrm>
        </p:spPr>
        <p:txBody>
          <a:bodyPr>
            <a:normAutofit fontScale="92500"/>
          </a:bodyPr>
          <a:lstStyle/>
          <a:p>
            <a:pPr>
              <a:buNone/>
            </a:pPr>
            <a:r>
              <a:rPr lang="ru-RU" dirty="0" smtClean="0"/>
              <a:t>Желаем Вам и вашим детям только безопасных дорог и только совместными делами мы добьемся еще лучших результатов! БЕРЕГИТЕ СЕБЯ И СВОИХ ДЕТЕЙ!</a:t>
            </a:r>
          </a:p>
          <a:p>
            <a:pPr>
              <a:buNone/>
            </a:pPr>
            <a:endParaRPr lang="ru-RU" dirty="0" smtClean="0"/>
          </a:p>
          <a:p>
            <a:pPr>
              <a:buNone/>
            </a:pPr>
            <a:endParaRPr lang="ru-RU" dirty="0" smtClean="0"/>
          </a:p>
          <a:p>
            <a:pPr>
              <a:buNone/>
            </a:pPr>
            <a:endParaRPr lang="ru-RU" dirty="0" smtClean="0"/>
          </a:p>
          <a:p>
            <a:pPr>
              <a:buNone/>
            </a:pPr>
            <a:endParaRPr lang="ru-RU" dirty="0" smtClean="0"/>
          </a:p>
          <a:p>
            <a:pPr>
              <a:buNone/>
            </a:pPr>
            <a:endParaRPr lang="ru-RU" dirty="0" smtClean="0"/>
          </a:p>
          <a:p>
            <a:pPr>
              <a:buNone/>
            </a:pPr>
            <a:r>
              <a:rPr lang="ru-RU" dirty="0" smtClean="0"/>
              <a:t>                    </a:t>
            </a:r>
          </a:p>
          <a:p>
            <a:pPr>
              <a:buNone/>
            </a:pPr>
            <a:r>
              <a:rPr lang="ru-RU" dirty="0" smtClean="0"/>
              <a:t>                              Спасибо за внимание!</a:t>
            </a:r>
          </a:p>
          <a:p>
            <a:endParaRPr lang="ru-RU" dirty="0"/>
          </a:p>
        </p:txBody>
      </p:sp>
      <p:pic>
        <p:nvPicPr>
          <p:cNvPr id="5122" name="Picture 2"/>
          <p:cNvPicPr>
            <a:picLocks noChangeAspect="1" noChangeArrowheads="1"/>
          </p:cNvPicPr>
          <p:nvPr/>
        </p:nvPicPr>
        <p:blipFill>
          <a:blip r:embed="rId2" cstate="email"/>
          <a:srcRect/>
          <a:stretch>
            <a:fillRect/>
          </a:stretch>
        </p:blipFill>
        <p:spPr bwMode="auto">
          <a:xfrm>
            <a:off x="2411760" y="2348880"/>
            <a:ext cx="3927805" cy="2948559"/>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6" name="Содержимое 5"/>
          <p:cNvSpPr>
            <a:spLocks noGrp="1"/>
          </p:cNvSpPr>
          <p:nvPr>
            <p:ph idx="1"/>
          </p:nvPr>
        </p:nvSpPr>
        <p:spPr/>
        <p:txBody>
          <a:bodyPr/>
          <a:lstStyle/>
          <a:p>
            <a:endParaRPr lang="ru-RU"/>
          </a:p>
        </p:txBody>
      </p:sp>
      <p:pic>
        <p:nvPicPr>
          <p:cNvPr id="11266" name="Picture 2" descr="C:\Users\User\Desktop\image12432798.jpg"/>
          <p:cNvPicPr>
            <a:picLocks noChangeAspect="1" noChangeArrowheads="1"/>
          </p:cNvPicPr>
          <p:nvPr/>
        </p:nvPicPr>
        <p:blipFill>
          <a:blip r:embed="rId2" cstate="email"/>
          <a:srcRect/>
          <a:stretch>
            <a:fillRect/>
          </a:stretch>
        </p:blipFill>
        <p:spPr bwMode="auto">
          <a:xfrm>
            <a:off x="1835696" y="908720"/>
            <a:ext cx="5715000" cy="494347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253218" y="836712"/>
            <a:ext cx="8433582" cy="5289452"/>
          </a:xfrm>
        </p:spPr>
        <p:txBody>
          <a:bodyPr>
            <a:normAutofit fontScale="70000" lnSpcReduction="20000"/>
          </a:bodyPr>
          <a:lstStyle/>
          <a:p>
            <a:pPr>
              <a:buNone/>
            </a:pPr>
            <a:r>
              <a:rPr lang="ru-RU" b="1" i="1" dirty="0" smtClean="0"/>
              <a:t>  Цель работы ДОУ – организация профилактической работы с детьми по предупреждению дорожно-транспортного травматизма.</a:t>
            </a:r>
          </a:p>
          <a:p>
            <a:pPr>
              <a:buNone/>
            </a:pPr>
            <a:r>
              <a:rPr lang="ru-RU" b="1" i="1" dirty="0" smtClean="0"/>
              <a:t>     </a:t>
            </a:r>
            <a:endParaRPr lang="ru-RU" b="1" i="1" dirty="0"/>
          </a:p>
          <a:p>
            <a:pPr>
              <a:buNone/>
            </a:pPr>
            <a:r>
              <a:rPr lang="ru-RU" b="1" i="1" dirty="0" smtClean="0"/>
              <a:t> Задачи</a:t>
            </a:r>
            <a:r>
              <a:rPr lang="ru-RU" b="1" i="1" dirty="0"/>
              <a:t>:</a:t>
            </a:r>
            <a:endParaRPr lang="ru-RU" dirty="0"/>
          </a:p>
          <a:p>
            <a:pPr>
              <a:buNone/>
            </a:pPr>
            <a:r>
              <a:rPr lang="ru-RU" b="1" i="1" dirty="0"/>
              <a:t>1.Ознакомление  детей с основными правилами дорожного движения, дорожными знаками.</a:t>
            </a:r>
            <a:endParaRPr lang="ru-RU" dirty="0"/>
          </a:p>
          <a:p>
            <a:pPr>
              <a:buNone/>
            </a:pPr>
            <a:r>
              <a:rPr lang="ru-RU" b="1" i="1" dirty="0"/>
              <a:t>2.Уточнить представление детей о транспорте и познакомить с основными правилами для пассажиров. </a:t>
            </a:r>
            <a:endParaRPr lang="ru-RU" dirty="0"/>
          </a:p>
          <a:p>
            <a:pPr>
              <a:buNone/>
            </a:pPr>
            <a:r>
              <a:rPr lang="ru-RU" b="1" i="1" dirty="0"/>
              <a:t>3.Расширять знания детей о названиях улиц города, с правилами поведения на улице, уточнить значение островков безопасности</a:t>
            </a:r>
            <a:r>
              <a:rPr lang="ru-RU" b="1" i="1" dirty="0" smtClean="0"/>
              <a:t>.</a:t>
            </a:r>
            <a:endParaRPr lang="ru-RU" dirty="0"/>
          </a:p>
          <a:p>
            <a:pPr>
              <a:buNone/>
            </a:pPr>
            <a:r>
              <a:rPr lang="ru-RU" b="1" i="1" dirty="0"/>
              <a:t>4.Закрепить умение детей применять полученные знания о правилах дорожного движения в играх и инсценировках. </a:t>
            </a:r>
            <a:endParaRPr lang="ru-RU" dirty="0"/>
          </a:p>
          <a:p>
            <a:pPr>
              <a:buNone/>
            </a:pPr>
            <a:r>
              <a:rPr lang="ru-RU" b="1" i="1" dirty="0"/>
              <a:t>5.Воспитывать у детей внимание, навыки осознанного использования знания правил дорожного движения в повседневной жизни.</a:t>
            </a:r>
            <a:endParaRPr lang="ru-RU" dirty="0"/>
          </a:p>
          <a:p>
            <a:pPr>
              <a:buNone/>
            </a:pP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428596" y="285728"/>
            <a:ext cx="8258204" cy="6286544"/>
          </a:xfrm>
        </p:spPr>
        <p:txBody>
          <a:bodyPr>
            <a:normAutofit fontScale="25000" lnSpcReduction="20000"/>
          </a:bodyPr>
          <a:lstStyle/>
          <a:p>
            <a:pPr>
              <a:buNone/>
            </a:pPr>
            <a:r>
              <a:rPr lang="ru-RU" sz="3800" b="1" dirty="0" smtClean="0"/>
              <a:t>         </a:t>
            </a:r>
          </a:p>
          <a:p>
            <a:pPr>
              <a:buNone/>
            </a:pPr>
            <a:endParaRPr lang="ru-RU" sz="3800" b="1" dirty="0"/>
          </a:p>
          <a:p>
            <a:pPr>
              <a:buNone/>
            </a:pPr>
            <a:r>
              <a:rPr lang="ru-RU" sz="3800" b="1" dirty="0" smtClean="0"/>
              <a:t> </a:t>
            </a:r>
            <a:r>
              <a:rPr lang="ru-RU" sz="9600" b="1" dirty="0" smtClean="0"/>
              <a:t>Принципы </a:t>
            </a:r>
            <a:r>
              <a:rPr lang="ru-RU" sz="9600" b="1" dirty="0"/>
              <a:t>организации образовательного процесса:</a:t>
            </a:r>
            <a:endParaRPr lang="ru-RU" sz="3800" dirty="0"/>
          </a:p>
          <a:p>
            <a:pPr lvl="0"/>
            <a:endParaRPr lang="ru-RU" b="1" dirty="0" smtClean="0"/>
          </a:p>
          <a:p>
            <a:pPr lvl="0">
              <a:buNone/>
            </a:pPr>
            <a:endParaRPr lang="ru-RU" b="1" dirty="0" smtClean="0"/>
          </a:p>
          <a:p>
            <a:pPr lvl="0"/>
            <a:endParaRPr lang="ru-RU" b="1" dirty="0" smtClean="0"/>
          </a:p>
          <a:p>
            <a:pPr lvl="0"/>
            <a:r>
              <a:rPr lang="ru-RU" sz="8000" b="1" i="1" dirty="0" smtClean="0"/>
              <a:t>Последовательности </a:t>
            </a:r>
            <a:r>
              <a:rPr lang="ru-RU" sz="8000" i="1" dirty="0"/>
              <a:t>– любая новая ступень в обучении ребенка опирается на уже освоенное в </a:t>
            </a:r>
            <a:r>
              <a:rPr lang="ru-RU" sz="8000" i="1" dirty="0" err="1"/>
              <a:t>предыдующем</a:t>
            </a:r>
            <a:r>
              <a:rPr lang="ru-RU" sz="8000" i="1" dirty="0"/>
              <a:t>.</a:t>
            </a:r>
          </a:p>
          <a:p>
            <a:pPr lvl="0"/>
            <a:r>
              <a:rPr lang="ru-RU" sz="8000" b="1" i="1" dirty="0"/>
              <a:t>Наглядности </a:t>
            </a:r>
            <a:r>
              <a:rPr lang="ru-RU" sz="8000" i="1" dirty="0"/>
              <a:t>– дети должны сами все увидеть, услышать, потрогать и тем самым реализовать стремление к познанию.</a:t>
            </a:r>
          </a:p>
          <a:p>
            <a:pPr lvl="0"/>
            <a:r>
              <a:rPr lang="ru-RU" sz="8000" b="1" i="1" dirty="0"/>
              <a:t>Деятельности –</a:t>
            </a:r>
            <a:r>
              <a:rPr lang="ru-RU" sz="8000" i="1" dirty="0"/>
              <a:t> включение ребенка в игровую, познавательную, поисковую деятельность с целью стимулирования активной жизненной позиции.</a:t>
            </a:r>
          </a:p>
          <a:p>
            <a:pPr lvl="0"/>
            <a:r>
              <a:rPr lang="ru-RU" sz="8000" b="1" i="1" dirty="0"/>
              <a:t>Интеграции</a:t>
            </a:r>
            <a:r>
              <a:rPr lang="ru-RU" sz="8000" i="1" dirty="0"/>
              <a:t> – </a:t>
            </a:r>
            <a:r>
              <a:rPr lang="ru-RU" sz="8000" i="1" dirty="0" err="1"/>
              <a:t>интегративность</a:t>
            </a:r>
            <a:r>
              <a:rPr lang="ru-RU" sz="8000" i="1" dirty="0"/>
              <a:t> всех видов детской деятельности, реализующихся в образовательном процессе.</a:t>
            </a:r>
          </a:p>
          <a:p>
            <a:pPr lvl="0"/>
            <a:r>
              <a:rPr lang="ru-RU" sz="8000" b="1" i="1" dirty="0"/>
              <a:t>Дифференцированного подхода – </a:t>
            </a:r>
            <a:r>
              <a:rPr lang="ru-RU" sz="8000" i="1" dirty="0"/>
              <a:t>решаются задачи эффективной педагогической помощи в совершенствовании их личности, способствует созданию специфических педагогических ситуаций, помогающих раскрыть психофизические, личностные способности и возможности воспитанников.</a:t>
            </a:r>
          </a:p>
          <a:p>
            <a:pPr lvl="0"/>
            <a:r>
              <a:rPr lang="ru-RU" sz="8000" b="1" i="1" dirty="0"/>
              <a:t>Возрастной </a:t>
            </a:r>
            <a:r>
              <a:rPr lang="ru-RU" sz="8000" b="1" i="1" dirty="0" err="1"/>
              <a:t>адресованности</a:t>
            </a:r>
            <a:r>
              <a:rPr lang="ru-RU" sz="8000" i="1" dirty="0"/>
              <a:t>– одно и тоже содержание используется для работы в разновозрастных группах с усложнённым соответствием возрастных особенностей детей.</a:t>
            </a:r>
          </a:p>
          <a:p>
            <a:pPr lvl="0"/>
            <a:r>
              <a:rPr lang="ru-RU" sz="8000" b="1" i="1" dirty="0"/>
              <a:t>Преемственности –</a:t>
            </a:r>
            <a:r>
              <a:rPr lang="ru-RU" sz="8000" i="1" dirty="0"/>
              <a:t>взаимодействие с ребенком в условиях ДОУ и семьи – ничто не убеждает лучше примера родителей</a:t>
            </a:r>
            <a:r>
              <a:rPr lang="ru-RU" sz="8000" i="1" dirty="0" smtClean="0"/>
              <a:t>.</a:t>
            </a:r>
            <a:r>
              <a:rPr lang="ru-RU" sz="8000" b="1" i="1" dirty="0"/>
              <a:t> </a:t>
            </a:r>
            <a:endParaRPr lang="ru-RU" sz="8000" i="1" dirty="0"/>
          </a:p>
          <a:p>
            <a:endParaRPr lang="ru-RU" sz="8000" i="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58204" cy="5797568"/>
          </a:xfrm>
        </p:spPr>
        <p:txBody>
          <a:bodyPr>
            <a:normAutofit/>
          </a:bodyPr>
          <a:lstStyle/>
          <a:p>
            <a:r>
              <a:rPr lang="ru-RU" b="1" dirty="0"/>
              <a:t>Основные направления</a:t>
            </a:r>
            <a:r>
              <a:rPr lang="ru-RU" dirty="0"/>
              <a:t/>
            </a:r>
            <a:br>
              <a:rPr lang="ru-RU" dirty="0"/>
            </a:br>
            <a:r>
              <a:rPr lang="ru-RU" b="1" dirty="0"/>
              <a:t> и формы работы</a:t>
            </a:r>
            <a:r>
              <a:rPr lang="ru-RU" dirty="0"/>
              <a:t/>
            </a:r>
            <a:br>
              <a:rPr lang="ru-RU" dirty="0"/>
            </a:br>
            <a:r>
              <a:rPr lang="ru-RU" b="1" dirty="0"/>
              <a:t> с  детьми  по обучению  </a:t>
            </a:r>
            <a:r>
              <a:rPr lang="ru-RU" dirty="0"/>
              <a:t/>
            </a:r>
            <a:br>
              <a:rPr lang="ru-RU" dirty="0"/>
            </a:br>
            <a:r>
              <a:rPr lang="ru-RU" b="1" dirty="0"/>
              <a:t>правилам дорожного движения</a:t>
            </a:r>
            <a:r>
              <a:rPr lang="ru-RU" dirty="0"/>
              <a:t/>
            </a:r>
            <a:br>
              <a:rPr lang="ru-RU" dirty="0"/>
            </a:br>
            <a:endParaRPr lang="ru-RU" dirty="0"/>
          </a:p>
        </p:txBody>
      </p:sp>
      <p:sp>
        <p:nvSpPr>
          <p:cNvPr id="3" name="Содержимое 2"/>
          <p:cNvSpPr>
            <a:spLocks noGrp="1"/>
          </p:cNvSpPr>
          <p:nvPr>
            <p:ph idx="1"/>
          </p:nvPr>
        </p:nvSpPr>
        <p:spPr/>
        <p:txBody>
          <a:bodyPr/>
          <a:lstStyle/>
          <a:p>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r>
              <a:rPr lang="ru-RU" dirty="0" smtClean="0"/>
              <a:t>Непосредственно-образовательная деятельность</a:t>
            </a:r>
            <a:r>
              <a:rPr lang="ru-RU" dirty="0"/>
              <a:t/>
            </a:r>
            <a:br>
              <a:rPr lang="ru-RU" dirty="0"/>
            </a:br>
            <a:endParaRPr lang="ru-RU" dirty="0"/>
          </a:p>
        </p:txBody>
      </p:sp>
      <p:sp>
        <p:nvSpPr>
          <p:cNvPr id="3" name="Содержимое 2"/>
          <p:cNvSpPr>
            <a:spLocks noGrp="1"/>
          </p:cNvSpPr>
          <p:nvPr>
            <p:ph idx="1"/>
          </p:nvPr>
        </p:nvSpPr>
        <p:spPr/>
        <p:txBody>
          <a:bodyPr/>
          <a:lstStyle/>
          <a:p>
            <a:endParaRPr lang="ru-RU"/>
          </a:p>
        </p:txBody>
      </p:sp>
      <p:pic>
        <p:nvPicPr>
          <p:cNvPr id="3074" name="Picture 2" descr="C:\Users\User\Desktop\IMG_2209.JPG"/>
          <p:cNvPicPr>
            <a:picLocks noChangeAspect="1" noChangeArrowheads="1"/>
          </p:cNvPicPr>
          <p:nvPr/>
        </p:nvPicPr>
        <p:blipFill>
          <a:blip r:embed="rId2" cstate="email"/>
          <a:srcRect/>
          <a:stretch>
            <a:fillRect/>
          </a:stretch>
        </p:blipFill>
        <p:spPr bwMode="auto">
          <a:xfrm>
            <a:off x="395536" y="1556792"/>
            <a:ext cx="3744416" cy="2450426"/>
          </a:xfrm>
          <a:prstGeom prst="rect">
            <a:avLst/>
          </a:prstGeom>
          <a:noFill/>
        </p:spPr>
      </p:pic>
      <p:pic>
        <p:nvPicPr>
          <p:cNvPr id="8194" name="Picture 2" descr="C:\Users\User\Desktop\yandsearch.jpg"/>
          <p:cNvPicPr>
            <a:picLocks noChangeAspect="1" noChangeArrowheads="1"/>
          </p:cNvPicPr>
          <p:nvPr/>
        </p:nvPicPr>
        <p:blipFill>
          <a:blip r:embed="rId3" cstate="email"/>
          <a:srcRect/>
          <a:stretch>
            <a:fillRect/>
          </a:stretch>
        </p:blipFill>
        <p:spPr bwMode="auto">
          <a:xfrm>
            <a:off x="683568" y="4293096"/>
            <a:ext cx="2520280" cy="1988840"/>
          </a:xfrm>
          <a:prstGeom prst="rect">
            <a:avLst/>
          </a:prstGeom>
          <a:noFill/>
        </p:spPr>
      </p:pic>
      <p:pic>
        <p:nvPicPr>
          <p:cNvPr id="8195" name="Picture 3" descr="C:\Users\User\Desktop\yandsearch.jpg"/>
          <p:cNvPicPr>
            <a:picLocks noChangeAspect="1" noChangeArrowheads="1"/>
          </p:cNvPicPr>
          <p:nvPr/>
        </p:nvPicPr>
        <p:blipFill>
          <a:blip r:embed="rId4" cstate="email"/>
          <a:srcRect/>
          <a:stretch>
            <a:fillRect/>
          </a:stretch>
        </p:blipFill>
        <p:spPr bwMode="auto">
          <a:xfrm>
            <a:off x="5292080" y="1628800"/>
            <a:ext cx="3374132" cy="2314575"/>
          </a:xfrm>
          <a:prstGeom prst="rect">
            <a:avLst/>
          </a:prstGeom>
          <a:noFill/>
        </p:spPr>
      </p:pic>
      <p:pic>
        <p:nvPicPr>
          <p:cNvPr id="8196" name="Picture 4" descr="C:\Users\User\Desktop\IMG_0070.JPG"/>
          <p:cNvPicPr>
            <a:picLocks noChangeAspect="1" noChangeArrowheads="1"/>
          </p:cNvPicPr>
          <p:nvPr/>
        </p:nvPicPr>
        <p:blipFill>
          <a:blip r:embed="rId5" cstate="email"/>
          <a:srcRect/>
          <a:stretch>
            <a:fillRect/>
          </a:stretch>
        </p:blipFill>
        <p:spPr bwMode="auto">
          <a:xfrm>
            <a:off x="6084168" y="4437112"/>
            <a:ext cx="2491666" cy="1728192"/>
          </a:xfrm>
          <a:prstGeom prst="rect">
            <a:avLst/>
          </a:prstGeom>
          <a:noFill/>
        </p:spPr>
      </p:pic>
      <p:pic>
        <p:nvPicPr>
          <p:cNvPr id="8197" name="Picture 5" descr="C:\Users\User\Desktop\yandsearch.jpg"/>
          <p:cNvPicPr>
            <a:picLocks noChangeAspect="1" noChangeArrowheads="1"/>
          </p:cNvPicPr>
          <p:nvPr/>
        </p:nvPicPr>
        <p:blipFill>
          <a:blip r:embed="rId6" cstate="email"/>
          <a:srcRect/>
          <a:stretch>
            <a:fillRect/>
          </a:stretch>
        </p:blipFill>
        <p:spPr bwMode="auto">
          <a:xfrm>
            <a:off x="3491880" y="3717032"/>
            <a:ext cx="2591023" cy="1728192"/>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lvl="0"/>
            <a:r>
              <a:rPr lang="ru-RU" dirty="0"/>
              <a:t>Игры</a:t>
            </a:r>
          </a:p>
        </p:txBody>
      </p:sp>
      <p:sp>
        <p:nvSpPr>
          <p:cNvPr id="3" name="Содержимое 2"/>
          <p:cNvSpPr>
            <a:spLocks noGrp="1"/>
          </p:cNvSpPr>
          <p:nvPr>
            <p:ph idx="1"/>
          </p:nvPr>
        </p:nvSpPr>
        <p:spPr/>
        <p:txBody>
          <a:bodyPr/>
          <a:lstStyle/>
          <a:p>
            <a:endParaRPr lang="ru-RU" dirty="0"/>
          </a:p>
        </p:txBody>
      </p:sp>
      <p:pic>
        <p:nvPicPr>
          <p:cNvPr id="1028" name="Picture 4" descr="C:\Users\User\Pictures\Фото ДД\IMG_2213.JPG"/>
          <p:cNvPicPr>
            <a:picLocks noChangeAspect="1" noChangeArrowheads="1"/>
          </p:cNvPicPr>
          <p:nvPr/>
        </p:nvPicPr>
        <p:blipFill>
          <a:blip r:embed="rId3" cstate="email"/>
          <a:srcRect/>
          <a:stretch>
            <a:fillRect/>
          </a:stretch>
        </p:blipFill>
        <p:spPr bwMode="auto">
          <a:xfrm>
            <a:off x="611560" y="1556792"/>
            <a:ext cx="3160166" cy="2370125"/>
          </a:xfrm>
          <a:prstGeom prst="rect">
            <a:avLst/>
          </a:prstGeom>
          <a:noFill/>
        </p:spPr>
      </p:pic>
      <p:pic>
        <p:nvPicPr>
          <p:cNvPr id="1029" name="Picture 5" descr="C:\Users\User\Pictures\Фото ДД\IMG_2211.JPG"/>
          <p:cNvPicPr>
            <a:picLocks noChangeAspect="1" noChangeArrowheads="1"/>
          </p:cNvPicPr>
          <p:nvPr/>
        </p:nvPicPr>
        <p:blipFill>
          <a:blip r:embed="rId4" cstate="email"/>
          <a:srcRect/>
          <a:stretch>
            <a:fillRect/>
          </a:stretch>
        </p:blipFill>
        <p:spPr bwMode="auto">
          <a:xfrm>
            <a:off x="5220072" y="1556792"/>
            <a:ext cx="3232174" cy="2370125"/>
          </a:xfrm>
          <a:prstGeom prst="rect">
            <a:avLst/>
          </a:prstGeom>
          <a:noFill/>
        </p:spPr>
      </p:pic>
      <p:pic>
        <p:nvPicPr>
          <p:cNvPr id="1030" name="Picture 6" descr="C:\Users\User\Desktop\IMG_0049.JPG"/>
          <p:cNvPicPr>
            <a:picLocks noChangeAspect="1" noChangeArrowheads="1"/>
          </p:cNvPicPr>
          <p:nvPr/>
        </p:nvPicPr>
        <p:blipFill>
          <a:blip r:embed="rId5" cstate="email"/>
          <a:srcRect/>
          <a:stretch>
            <a:fillRect/>
          </a:stretch>
        </p:blipFill>
        <p:spPr bwMode="auto">
          <a:xfrm>
            <a:off x="323528" y="4221088"/>
            <a:ext cx="3608110" cy="2376000"/>
          </a:xfrm>
          <a:prstGeom prst="rect">
            <a:avLst/>
          </a:prstGeom>
          <a:noFill/>
        </p:spPr>
      </p:pic>
      <p:pic>
        <p:nvPicPr>
          <p:cNvPr id="2050" name="Picture 2" descr="C:\Users\User\Desktop\1 001.bmp"/>
          <p:cNvPicPr>
            <a:picLocks noChangeAspect="1" noChangeArrowheads="1"/>
          </p:cNvPicPr>
          <p:nvPr/>
        </p:nvPicPr>
        <p:blipFill>
          <a:blip r:embed="rId6" cstate="email"/>
          <a:srcRect l="-2314" r="-1851" b="-62707"/>
          <a:stretch>
            <a:fillRect/>
          </a:stretch>
        </p:blipFill>
        <p:spPr bwMode="auto">
          <a:xfrm>
            <a:off x="4917646" y="4221088"/>
            <a:ext cx="3889519" cy="7923879"/>
          </a:xfrm>
          <a:prstGeom prst="rect">
            <a:avLst/>
          </a:prstGeom>
          <a:noFill/>
        </p:spPr>
      </p:pic>
      <p:pic>
        <p:nvPicPr>
          <p:cNvPr id="2051" name="Picture 3" descr="C:\Users\User\Desktop\yandsearch.jpg"/>
          <p:cNvPicPr>
            <a:picLocks noChangeAspect="1" noChangeArrowheads="1"/>
          </p:cNvPicPr>
          <p:nvPr/>
        </p:nvPicPr>
        <p:blipFill>
          <a:blip r:embed="rId7" cstate="email"/>
          <a:srcRect/>
          <a:stretch>
            <a:fillRect/>
          </a:stretch>
        </p:blipFill>
        <p:spPr bwMode="auto">
          <a:xfrm>
            <a:off x="3347864" y="3429000"/>
            <a:ext cx="2647950" cy="198596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pic>
        <p:nvPicPr>
          <p:cNvPr id="7170" name="Picture 2" descr="C:\Users\User\Desktop\IMG_0322.JPG"/>
          <p:cNvPicPr>
            <a:picLocks noChangeAspect="1" noChangeArrowheads="1"/>
          </p:cNvPicPr>
          <p:nvPr/>
        </p:nvPicPr>
        <p:blipFill>
          <a:blip r:embed="rId3" cstate="email"/>
          <a:srcRect/>
          <a:stretch>
            <a:fillRect/>
          </a:stretch>
        </p:blipFill>
        <p:spPr bwMode="auto">
          <a:xfrm>
            <a:off x="-10474325" y="-7010400"/>
            <a:ext cx="5266944" cy="3950208"/>
          </a:xfrm>
          <a:prstGeom prst="rect">
            <a:avLst/>
          </a:prstGeom>
          <a:noFill/>
        </p:spPr>
      </p:pic>
      <p:pic>
        <p:nvPicPr>
          <p:cNvPr id="7171" name="Picture 3" descr="C:\Users\User\Desktop\IMG_0322.JPG"/>
          <p:cNvPicPr>
            <a:picLocks noChangeAspect="1" noChangeArrowheads="1"/>
          </p:cNvPicPr>
          <p:nvPr/>
        </p:nvPicPr>
        <p:blipFill>
          <a:blip r:embed="rId4" cstate="email"/>
          <a:srcRect/>
          <a:stretch>
            <a:fillRect/>
          </a:stretch>
        </p:blipFill>
        <p:spPr bwMode="auto">
          <a:xfrm>
            <a:off x="827584" y="404664"/>
            <a:ext cx="3600400" cy="2700300"/>
          </a:xfrm>
          <a:prstGeom prst="rect">
            <a:avLst/>
          </a:prstGeom>
          <a:noFill/>
        </p:spPr>
      </p:pic>
      <p:pic>
        <p:nvPicPr>
          <p:cNvPr id="7172" name="Picture 4" descr="C:\Users\User\Desktop\IMG_0325.JPG"/>
          <p:cNvPicPr>
            <a:picLocks noChangeAspect="1" noChangeArrowheads="1"/>
          </p:cNvPicPr>
          <p:nvPr/>
        </p:nvPicPr>
        <p:blipFill>
          <a:blip r:embed="rId5" cstate="email"/>
          <a:srcRect/>
          <a:stretch>
            <a:fillRect/>
          </a:stretch>
        </p:blipFill>
        <p:spPr bwMode="auto">
          <a:xfrm>
            <a:off x="-4867275" y="-7167563"/>
            <a:ext cx="5486400" cy="4114800"/>
          </a:xfrm>
          <a:prstGeom prst="rect">
            <a:avLst/>
          </a:prstGeom>
          <a:noFill/>
        </p:spPr>
      </p:pic>
      <p:pic>
        <p:nvPicPr>
          <p:cNvPr id="7173" name="Picture 5" descr="C:\Users\User\Desktop\IMG_0325.JPG"/>
          <p:cNvPicPr>
            <a:picLocks noChangeAspect="1" noChangeArrowheads="1"/>
          </p:cNvPicPr>
          <p:nvPr/>
        </p:nvPicPr>
        <p:blipFill>
          <a:blip r:embed="rId6" cstate="email"/>
          <a:srcRect/>
          <a:stretch>
            <a:fillRect/>
          </a:stretch>
        </p:blipFill>
        <p:spPr bwMode="auto">
          <a:xfrm>
            <a:off x="5004048" y="332656"/>
            <a:ext cx="3672407" cy="2608730"/>
          </a:xfrm>
          <a:prstGeom prst="rect">
            <a:avLst/>
          </a:prstGeom>
          <a:noFill/>
        </p:spPr>
      </p:pic>
      <p:pic>
        <p:nvPicPr>
          <p:cNvPr id="7174" name="Picture 6" descr="C:\Users\User\Desktop\IMG_0316.JPG"/>
          <p:cNvPicPr>
            <a:picLocks noChangeAspect="1" noChangeArrowheads="1"/>
          </p:cNvPicPr>
          <p:nvPr/>
        </p:nvPicPr>
        <p:blipFill>
          <a:blip r:embed="rId7" cstate="email"/>
          <a:srcRect/>
          <a:stretch>
            <a:fillRect/>
          </a:stretch>
        </p:blipFill>
        <p:spPr bwMode="auto">
          <a:xfrm>
            <a:off x="755576" y="3284984"/>
            <a:ext cx="3600400" cy="2700300"/>
          </a:xfrm>
          <a:prstGeom prst="rect">
            <a:avLst/>
          </a:prstGeom>
          <a:noFill/>
        </p:spPr>
      </p:pic>
      <p:pic>
        <p:nvPicPr>
          <p:cNvPr id="7176" name="Picture 8" descr="C:\Users\User\Desktop\IMG_0213.JPG"/>
          <p:cNvPicPr>
            <a:picLocks noChangeAspect="1" noChangeArrowheads="1"/>
          </p:cNvPicPr>
          <p:nvPr/>
        </p:nvPicPr>
        <p:blipFill>
          <a:blip r:embed="rId8" cstate="email"/>
          <a:srcRect/>
          <a:stretch>
            <a:fillRect/>
          </a:stretch>
        </p:blipFill>
        <p:spPr bwMode="auto">
          <a:xfrm rot="5400000">
            <a:off x="5441850" y="2991198"/>
            <a:ext cx="2724796" cy="3024336"/>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r>
              <a:rPr lang="ru-RU" dirty="0"/>
              <a:t>Развлечения</a:t>
            </a:r>
            <a:br>
              <a:rPr lang="ru-RU" dirty="0"/>
            </a:br>
            <a:endParaRPr lang="ru-RU" dirty="0"/>
          </a:p>
        </p:txBody>
      </p:sp>
      <p:sp>
        <p:nvSpPr>
          <p:cNvPr id="3" name="Содержимое 2"/>
          <p:cNvSpPr>
            <a:spLocks noGrp="1"/>
          </p:cNvSpPr>
          <p:nvPr>
            <p:ph idx="1"/>
          </p:nvPr>
        </p:nvSpPr>
        <p:spPr/>
        <p:txBody>
          <a:bodyPr/>
          <a:lstStyle/>
          <a:p>
            <a:endParaRPr lang="ru-RU" dirty="0"/>
          </a:p>
        </p:txBody>
      </p:sp>
      <p:pic>
        <p:nvPicPr>
          <p:cNvPr id="1026" name="Picture 2" descr="C:\Users\User\Desktop\IMG_1250.JPG"/>
          <p:cNvPicPr>
            <a:picLocks noChangeAspect="1" noChangeArrowheads="1"/>
          </p:cNvPicPr>
          <p:nvPr/>
        </p:nvPicPr>
        <p:blipFill>
          <a:blip r:embed="rId2" cstate="email"/>
          <a:srcRect/>
          <a:stretch>
            <a:fillRect/>
          </a:stretch>
        </p:blipFill>
        <p:spPr bwMode="auto">
          <a:xfrm>
            <a:off x="683568" y="1196752"/>
            <a:ext cx="3423514" cy="2567635"/>
          </a:xfrm>
          <a:prstGeom prst="rect">
            <a:avLst/>
          </a:prstGeom>
          <a:noFill/>
        </p:spPr>
      </p:pic>
      <p:pic>
        <p:nvPicPr>
          <p:cNvPr id="1027" name="Picture 3" descr="C:\Users\User\Desktop\IMG_1258.JPG"/>
          <p:cNvPicPr>
            <a:picLocks noChangeAspect="1" noChangeArrowheads="1"/>
          </p:cNvPicPr>
          <p:nvPr/>
        </p:nvPicPr>
        <p:blipFill>
          <a:blip r:embed="rId3" cstate="email"/>
          <a:srcRect/>
          <a:stretch>
            <a:fillRect/>
          </a:stretch>
        </p:blipFill>
        <p:spPr bwMode="auto">
          <a:xfrm>
            <a:off x="5076056" y="3861048"/>
            <a:ext cx="3291840" cy="2468880"/>
          </a:xfrm>
          <a:prstGeom prst="rect">
            <a:avLst/>
          </a:prstGeom>
          <a:noFill/>
        </p:spPr>
      </p:pic>
      <p:pic>
        <p:nvPicPr>
          <p:cNvPr id="3074" name="Picture 2" descr="C:\Users\User\Desktop\yandsearch.jpg"/>
          <p:cNvPicPr>
            <a:picLocks noChangeAspect="1" noChangeArrowheads="1"/>
          </p:cNvPicPr>
          <p:nvPr/>
        </p:nvPicPr>
        <p:blipFill>
          <a:blip r:embed="rId4" cstate="email"/>
          <a:srcRect/>
          <a:stretch>
            <a:fillRect/>
          </a:stretch>
        </p:blipFill>
        <p:spPr bwMode="auto">
          <a:xfrm>
            <a:off x="827584" y="4005064"/>
            <a:ext cx="3169920" cy="2377440"/>
          </a:xfrm>
          <a:prstGeom prst="rect">
            <a:avLst/>
          </a:prstGeom>
          <a:noFill/>
        </p:spPr>
      </p:pic>
      <p:pic>
        <p:nvPicPr>
          <p:cNvPr id="3075" name="Picture 3" descr="C:\Users\User\Desktop\IMG_0311.JPG"/>
          <p:cNvPicPr>
            <a:picLocks noChangeAspect="1" noChangeArrowheads="1"/>
          </p:cNvPicPr>
          <p:nvPr/>
        </p:nvPicPr>
        <p:blipFill>
          <a:blip r:embed="rId5" cstate="email"/>
          <a:srcRect/>
          <a:stretch>
            <a:fillRect/>
          </a:stretch>
        </p:blipFill>
        <p:spPr bwMode="auto">
          <a:xfrm>
            <a:off x="5076056" y="1124744"/>
            <a:ext cx="3360000" cy="2520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r>
              <a:rPr lang="ru-RU" dirty="0"/>
              <a:t>Целевые прогулки, экскурсии</a:t>
            </a:r>
            <a:br>
              <a:rPr lang="ru-RU" dirty="0"/>
            </a:br>
            <a:endParaRPr lang="ru-RU" dirty="0"/>
          </a:p>
        </p:txBody>
      </p:sp>
      <p:sp>
        <p:nvSpPr>
          <p:cNvPr id="3" name="Содержимое 2"/>
          <p:cNvSpPr>
            <a:spLocks noGrp="1"/>
          </p:cNvSpPr>
          <p:nvPr>
            <p:ph idx="1"/>
          </p:nvPr>
        </p:nvSpPr>
        <p:spPr/>
        <p:txBody>
          <a:bodyPr/>
          <a:lstStyle/>
          <a:p>
            <a:endParaRPr lang="ru-RU" dirty="0"/>
          </a:p>
        </p:txBody>
      </p:sp>
      <p:pic>
        <p:nvPicPr>
          <p:cNvPr id="5122" name="Picture 2" descr="C:\Users\User\Desktop\IMG_0068.JPG"/>
          <p:cNvPicPr>
            <a:picLocks noChangeAspect="1" noChangeArrowheads="1"/>
          </p:cNvPicPr>
          <p:nvPr/>
        </p:nvPicPr>
        <p:blipFill>
          <a:blip r:embed="rId2" cstate="email"/>
          <a:srcRect/>
          <a:stretch>
            <a:fillRect/>
          </a:stretch>
        </p:blipFill>
        <p:spPr bwMode="auto">
          <a:xfrm rot="5400000">
            <a:off x="51949" y="1612347"/>
            <a:ext cx="3330245" cy="2499055"/>
          </a:xfrm>
          <a:prstGeom prst="rect">
            <a:avLst/>
          </a:prstGeom>
          <a:noFill/>
        </p:spPr>
      </p:pic>
      <p:pic>
        <p:nvPicPr>
          <p:cNvPr id="1026" name="Picture 2" descr="C:\Users\User\Desktop\004.JPG"/>
          <p:cNvPicPr>
            <a:picLocks noChangeAspect="1" noChangeArrowheads="1"/>
          </p:cNvPicPr>
          <p:nvPr/>
        </p:nvPicPr>
        <p:blipFill>
          <a:blip r:embed="rId3" cstate="email"/>
          <a:srcRect/>
          <a:stretch>
            <a:fillRect/>
          </a:stretch>
        </p:blipFill>
        <p:spPr bwMode="auto">
          <a:xfrm>
            <a:off x="5364088" y="1196752"/>
            <a:ext cx="3360373" cy="2520280"/>
          </a:xfrm>
          <a:prstGeom prst="rect">
            <a:avLst/>
          </a:prstGeom>
          <a:noFill/>
        </p:spPr>
      </p:pic>
      <p:pic>
        <p:nvPicPr>
          <p:cNvPr id="1027" name="Picture 3" descr="C:\Users\User\Desktop\002.JPG"/>
          <p:cNvPicPr>
            <a:picLocks noChangeAspect="1" noChangeArrowheads="1"/>
          </p:cNvPicPr>
          <p:nvPr/>
        </p:nvPicPr>
        <p:blipFill>
          <a:blip r:embed="rId4" cstate="email"/>
          <a:srcRect/>
          <a:stretch>
            <a:fillRect/>
          </a:stretch>
        </p:blipFill>
        <p:spPr bwMode="auto">
          <a:xfrm>
            <a:off x="2987824" y="3789040"/>
            <a:ext cx="3707904" cy="2780928"/>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327</TotalTime>
  <Words>440</Words>
  <Application>Microsoft Office PowerPoint</Application>
  <PresentationFormat>Экран (4:3)</PresentationFormat>
  <Paragraphs>51</Paragraphs>
  <Slides>19</Slides>
  <Notes>7</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«Из опыта работы МАДОУ Центра развития ребенка – детского сада №13  «Солнышко» г.Зарайска  по профилактике  детского дорожного –транспортного травматизма»</vt:lpstr>
      <vt:lpstr>Слайд 2</vt:lpstr>
      <vt:lpstr>Слайд 3</vt:lpstr>
      <vt:lpstr>Основные направления  и формы работы  с  детьми  по обучению   правилам дорожного движения </vt:lpstr>
      <vt:lpstr>Непосредственно-образовательная деятельность </vt:lpstr>
      <vt:lpstr>Игры</vt:lpstr>
      <vt:lpstr>Слайд 7</vt:lpstr>
      <vt:lpstr>Развлечения </vt:lpstr>
      <vt:lpstr>Целевые прогулки, экскурсии </vt:lpstr>
      <vt:lpstr>Просмотр видеороликов по БДД </vt:lpstr>
      <vt:lpstr>Конкурс рисунков, поделок   </vt:lpstr>
      <vt:lpstr>Минутки безопасности </vt:lpstr>
      <vt:lpstr>Акция                                «Берегись автомобиля» </vt:lpstr>
      <vt:lpstr>В каждой возрастной группе созданы уголки безопасности. </vt:lpstr>
      <vt:lpstr>Слайд 15</vt:lpstr>
      <vt:lpstr>Информация для родителей</vt:lpstr>
      <vt:lpstr>Слайд 17</vt:lpstr>
      <vt:lpstr>Слайд 18</vt:lpstr>
      <vt:lpstr>Слайд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«Организация работы в ДОУ по профилактике дорожного травматизма»</dc:title>
  <dc:creator>User</dc:creator>
  <cp:lastModifiedBy>User</cp:lastModifiedBy>
  <cp:revision>41</cp:revision>
  <dcterms:created xsi:type="dcterms:W3CDTF">2013-06-14T23:41:30Z</dcterms:created>
  <dcterms:modified xsi:type="dcterms:W3CDTF">2014-03-25T14:17:55Z</dcterms:modified>
</cp:coreProperties>
</file>