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7" r:id="rId7"/>
    <p:sldId id="271" r:id="rId8"/>
    <p:sldId id="265" r:id="rId9"/>
    <p:sldId id="266" r:id="rId10"/>
    <p:sldId id="272" r:id="rId11"/>
    <p:sldId id="269" r:id="rId12"/>
    <p:sldId id="273" r:id="rId13"/>
    <p:sldId id="277" r:id="rId14"/>
    <p:sldId id="278" r:id="rId15"/>
    <p:sldId id="279" r:id="rId16"/>
    <p:sldId id="280" r:id="rId17"/>
    <p:sldId id="294" r:id="rId18"/>
    <p:sldId id="276" r:id="rId19"/>
    <p:sldId id="274" r:id="rId20"/>
    <p:sldId id="275" r:id="rId21"/>
    <p:sldId id="293" r:id="rId22"/>
    <p:sldId id="281" r:id="rId23"/>
    <p:sldId id="292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67AD0-3E14-422D-BB73-7491A25835D2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E8B126-961A-4705-AA79-E75956AA6C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929066"/>
            <a:ext cx="785164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- практикум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«Охрана прав </a:t>
            </a: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достоинств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маленького ребенка»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sprinter.ru/pic/big/6cdfd18a0e4b908bf1f91e4b276e5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1785950" cy="2675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785786" y="1071546"/>
            <a:ext cx="16950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r>
              <a:rPr lang="ru-RU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.ourenglish.ru/u/c0/4c6a3e152811e3bed9a144f3284aaa/-/%D0%B7%D0%B0%D0%B3%D1%80%D1%83%D0%B6%D0%B5%D0%BD%D0%BD%D0%BE%D0%B5%20%281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643050"/>
            <a:ext cx="187283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929322" y="1571612"/>
            <a:ext cx="27860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Утверждает право детей, обучающихся во всех образовательных организациях, на уважение их человеческого достоинства.                      Применение методов физического и психического насилия по отношению к обучающимся, не допускается.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http://pravdapfo.ru/sites/default/files/38_ros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928670"/>
            <a:ext cx="6051219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464344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Уполномоченный при президенте РФ по правам ребенка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2400" b="1" dirty="0" smtClean="0"/>
              <a:t>Павел  Алексеевич Астахов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www.rfdeti.ru/photo/5fd40e287be39ad39d368b5115e6b8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14422"/>
            <a:ext cx="2714644" cy="3384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571604" y="4929198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Уполномоченный по правам ребенка в ХМАО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5643578"/>
            <a:ext cx="48993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Татьяна Дмитриевна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Моховикова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143116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Жестокое обращение с детьми: что это такое?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>
            <a:stCxn id="2" idx="2"/>
            <a:endCxn id="5" idx="0"/>
          </p:cNvCxnSpPr>
          <p:nvPr/>
        </p:nvCxnSpPr>
        <p:spPr>
          <a:xfrm rot="5400000">
            <a:off x="2541615" y="1706208"/>
            <a:ext cx="2467293" cy="1692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4" idx="0"/>
          </p:cNvCxnSpPr>
          <p:nvPr/>
        </p:nvCxnSpPr>
        <p:spPr>
          <a:xfrm rot="16200000" flipH="1">
            <a:off x="4166829" y="1773663"/>
            <a:ext cx="2467293" cy="1557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42910" y="857232"/>
            <a:ext cx="7957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формы жестокого обращения с детьми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Физическое насилие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3786190"/>
            <a:ext cx="264320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Пренебрежение нуждами ребенка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786190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Психическое насилие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143116"/>
            <a:ext cx="2143140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Сексуальное насилие</a:t>
            </a:r>
            <a:endParaRPr lang="ru-RU" sz="2000" dirty="0"/>
          </a:p>
        </p:txBody>
      </p:sp>
      <p:cxnSp>
        <p:nvCxnSpPr>
          <p:cNvPr id="10" name="Прямая со стрелкой 9"/>
          <p:cNvCxnSpPr>
            <a:stCxn id="2" idx="2"/>
            <a:endCxn id="3" idx="0"/>
          </p:cNvCxnSpPr>
          <p:nvPr/>
        </p:nvCxnSpPr>
        <p:spPr>
          <a:xfrm rot="5400000">
            <a:off x="2755929" y="206010"/>
            <a:ext cx="752781" cy="297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8" idx="0"/>
          </p:cNvCxnSpPr>
          <p:nvPr/>
        </p:nvCxnSpPr>
        <p:spPr>
          <a:xfrm rot="16200000" flipH="1">
            <a:off x="5684887" y="255606"/>
            <a:ext cx="824219" cy="295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000108"/>
            <a:ext cx="81439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Физическое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преднамеренное нанесение физических повреждений.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Сексуальное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(или развращение) – вовлечение ребенка с его согласия и без такового в сексуальные действия со взрослым с целью получения последним удовлетворения или выгоды. Согласие на сексуальный контакт не дает оснований считать его ненасильственным, поскольку ребенок не может предвидеть все негативные для себя последствия.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571480"/>
            <a:ext cx="8429684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Психическое (эмоциональное) насилие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периодическое, длительное или постоянное психическое воздействие на ребенка, тормозящее развитие личности и формирующее патологические черты характера.                                                                                                     К психической форме насилия относятся:                                                                                             - открытое неприятие и постоянная критика;                                                                                          - угрозы в адрес ребенка в словесной форме;                                                                                     - замечания в оскорбительной форме;                                                                             - преднамеренная физическая или социальная изоляция;                                                                     - ложь и невыполнение взрослыми своих обещаний;                                                                                       - однократное грубое психическое воздействие, вызывающее психическую травму.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Пренебрежение нуждами ребенка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отсутствие элементарной заботы о ребенке, в результате чего нарушается его эмоциональное состояние и появляется угроза здоровью или развитию.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285992"/>
            <a:ext cx="607223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64451"/>
                </a:solidFill>
                <a:effectLst/>
                <a:latin typeface="Georgia" pitchFamily="18" charset="0"/>
                <a:cs typeface="Times New Roman" pitchFamily="18" charset="0"/>
              </a:rPr>
              <a:t>Наказания, назначаемые в припадке гнева, не достигают цели. Дети смотрят на них в этом случае как на последствия, а на самих себя — как на жертвы раздражения того, кто наказывает.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Иммануил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 Кант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464451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028" name="Picture 4" descr="фото Кант, Иммануил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 flipH="1">
            <a:off x="6500826" y="1142984"/>
            <a:ext cx="214314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1538" y="2214554"/>
            <a:ext cx="7358114" cy="1154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Право на защиту и помощь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Направления работы педагогов детского сада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14554"/>
            <a:ext cx="3357586" cy="2857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практической  работы педагога детского  сада с родителями по  укреплению здоровья,  профилактике, диагностике  и коррекции жестокого  обращения с детьми, защите  их прав и достоинства.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214554"/>
            <a:ext cx="3429024" cy="30718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57752" y="2143116"/>
            <a:ext cx="342902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воспитателей по  обмену опытом, проведение  совместных встреч,  заседаний методических  объединений, конференций;  создание общественного  банка данных о жестоком  обращении с детьми;  проведение разъяснительной  работы в средствах  массовой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2" idx="2"/>
            <a:endCxn id="3" idx="0"/>
          </p:cNvCxnSpPr>
          <p:nvPr/>
        </p:nvCxnSpPr>
        <p:spPr>
          <a:xfrm rot="5400000">
            <a:off x="3141900" y="784453"/>
            <a:ext cx="681343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2053" idx="0"/>
          </p:cNvCxnSpPr>
          <p:nvPr/>
        </p:nvCxnSpPr>
        <p:spPr>
          <a:xfrm rot="16200000" flipH="1">
            <a:off x="5267180" y="838031"/>
            <a:ext cx="609905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000108"/>
            <a:ext cx="8072494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План семинара – практикума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Теоретическая часть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Международные документы и документы Российской Федерации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 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ащите прав и достоинства ребенка.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Жестокое обращение с детьми: что это такое?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Право на защиту и помощь.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Практическая часть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Викторина «О правах ребенка»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Отгадывание кроссвордов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Викторина «Права литературных героев»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 «Волшебный сундучок»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7154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Функции педагога в правовом воспитании дошкольников: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демонстрация высокого правового сознания, правовой культуры;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реализация прав и свобод детей, обеспечение охраны их жизни и здоровья;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построение отношений с детьми,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коллективом и родителями на основе диалога, взаимного обмена информацией;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организация работы по воспитанию правового сознания в зависимости от возможностей каждого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содействие саморазвитию личности ребенка, воспитанию чувства собственного достоинства, долга, ответственности;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подготовка детей к жизни в обществе;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привитие навыков общения в коллективе, обучение способам выхода из конфликтных ситуаций;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формирование высоких морально – нравственных качеств у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ознакомление воспитанников с их правами и способами их защиты.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256"/>
            <a:ext cx="7851648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- практикум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№ 2</a:t>
            </a:r>
            <a:br>
              <a:rPr lang="ru-RU" sz="5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«Охрана прав и достоинства маленького ребенка</a:t>
            </a:r>
            <a:r>
              <a:rPr lang="ru-RU" sz="5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976" y="1428736"/>
            <a:ext cx="750099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«Дети – будущее каждого народа,             каждого государства.                                                                         И от того, как мы о них позаботимся,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ависит завтрашний день                                                                  всего общества»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74321-s-027.edusite.ru/images/0511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02780"/>
            <a:ext cx="2514592" cy="295988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2071678"/>
            <a:ext cx="68993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 правах ребенка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2976" y="1142984"/>
            <a:ext cx="750099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Викторина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8582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1. Кому принадлежат слова о том, что счастье  всего мира не стоит одной слезы  невинного  ребенка?                               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smtClean="0"/>
              <a:t>Ф.М.Достоевскому;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/>
              <a:t>.  А.П.Чехову;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smtClean="0"/>
              <a:t>А.М.Горькому.</a:t>
            </a:r>
            <a:endParaRPr lang="ru-RU" sz="4000" dirty="0"/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572264" y="4572008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2.В  каком  году  Генеральная  Ассамблея  ООН  провозгласила  Декларацию  прав  ребенка</a:t>
            </a:r>
            <a:r>
              <a:rPr lang="ru-RU" sz="4000" dirty="0" smtClean="0"/>
              <a:t>?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1948 г.  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1959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1966 г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715140" y="4357694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/>
              <a:t>3. В  каком  году  Генеральная  Ассамблея  ООН  приняла  Конвенцию  о  правах ребенка?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1968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1982 г.</a:t>
            </a:r>
          </a:p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1989 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ds-13.ru/images/book.jpg"/>
          <p:cNvPicPr/>
          <p:nvPr/>
        </p:nvPicPr>
        <p:blipFill>
          <a:blip r:embed="rId2"/>
          <a:srcRect r="3086"/>
          <a:stretch>
            <a:fillRect/>
          </a:stretch>
        </p:blipFill>
        <p:spPr bwMode="auto">
          <a:xfrm flipH="1">
            <a:off x="6500826" y="4572008"/>
            <a:ext cx="174879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4. Какие  различия  могут  влиять  на  неодинаковое  использование  детьми  своих  прав?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расовая принадлежность;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национальная принадлежность;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пол;</a:t>
            </a:r>
          </a:p>
          <a:p>
            <a:r>
              <a:rPr lang="ru-RU" sz="4000" b="1" dirty="0" smtClean="0"/>
              <a:t>4.  </a:t>
            </a:r>
            <a:r>
              <a:rPr lang="ru-RU" sz="4000" dirty="0" smtClean="0"/>
              <a:t>состояние здоровья;</a:t>
            </a:r>
          </a:p>
          <a:p>
            <a:r>
              <a:rPr lang="ru-RU" sz="4000" b="1" dirty="0" smtClean="0"/>
              <a:t>5.  </a:t>
            </a:r>
            <a:r>
              <a:rPr lang="ru-RU" sz="4000" dirty="0" smtClean="0"/>
              <a:t>таких различий нет.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5. Кто несет основную  ответственность за воспитание  ребенка?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педагоги;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родители;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члены правительства.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7868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6. На  кого  Конвенция  о  правах  ребенка  возлагает  обеспечение  ухода  за  детьми  без  родителей?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3600" dirty="0" smtClean="0"/>
              <a:t>на благотворительные организации;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3600" dirty="0" smtClean="0"/>
              <a:t>на государство;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3600" dirty="0" smtClean="0"/>
              <a:t>на иностранных спонсоров.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071678"/>
            <a:ext cx="80010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НОРМАТИВНО-ПРАВОВЫЕ                                                    И ОРГАНИЗАЦИОННЫЕ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МАТЕРИАЛЫ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 bmk="bookmar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МЕЖДУНАРОДНЫЕ ДОКУМЕНТЫ И ДОКУМЕНТЫ РОССИЙСКОЙ</a:t>
            </a:r>
            <a:r>
              <a:rPr kumimoji="0" lang="ru-RU" sz="2400" b="1" i="0" u="none" strike="noStrike" cap="none" normalizeH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 bmk="bookmar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ФЕДЕРАЦИИ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7715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7. ООН  считает  человека ребенком  от  рождения до: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16 лет;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18 лет;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19 лет.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8. Какой стиль воспитания несовместим с правами ребенка: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либеральный;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демократический;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авторитарный.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8001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9. Кто несет ответственность за воспитание ребенка в случае развода родителей: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4000" dirty="0" smtClean="0"/>
              <a:t>мама;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4000" dirty="0" smtClean="0"/>
              <a:t>папа;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000" dirty="0" smtClean="0"/>
              <a:t>дедушка (бабушка);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4000" dirty="0" smtClean="0"/>
              <a:t>оба родителя.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857364"/>
            <a:ext cx="57563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МОЛОДЦЫ!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http://bridgetv.ru/upload/load/147108715852275d2de548a9.2233573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86190"/>
            <a:ext cx="3000356" cy="250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1500174"/>
            <a:ext cx="8215370" cy="251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  совокупность  устанавливаемых  и  охраняемых  государственной  властью  норм  и  правил,  регулирующих  отношения  людей  в  обществе.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928662" y="714356"/>
            <a:ext cx="744877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Уровни законов, регулирующих права ребёнка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28596" y="1428736"/>
            <a:ext cx="8715404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r>
              <a:rPr lang="ru-RU" sz="2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2913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Декларация прав ребенка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(принята ООН, 20.11.1959 г.).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Декларация — «провозглашение»: носит не столько законодательный характер, сколько характер нравственного ориентира.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2913" algn="l"/>
              </a:tabLst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www.detsad72.ru/images/docs/img_3b38515286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857628"/>
            <a:ext cx="3143272" cy="2358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iki.saripkro.ru/images/0012v_enlv8.jpg"/>
          <p:cNvPicPr>
            <a:picLocks noChangeAspect="1" noChangeArrowheads="1"/>
          </p:cNvPicPr>
          <p:nvPr/>
        </p:nvPicPr>
        <p:blipFill>
          <a:blip r:embed="rId2"/>
          <a:srcRect l="3028" r="3112"/>
          <a:stretch>
            <a:fillRect/>
          </a:stretch>
        </p:blipFill>
        <p:spPr bwMode="auto">
          <a:xfrm>
            <a:off x="285720" y="785794"/>
            <a:ext cx="1962921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28860" y="642918"/>
            <a:ext cx="671514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аёт понятия «жестокое обращение» и определяет меры зашиты (ст. 19),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устанавливает ответственность государства: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обеспечение в максимально возможной степени выживания и здорового развития ребёнка (ст. 6);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от произвольного или незаконного вмешательства в осуществление права ребёнка на личную жизнь, от посягательства на его честь и репутацию (ст. 16);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обеспечение мер по борьбе с болезнями и недоеданием (ст. 24);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признание права каждого ребёнка на уровень жизни, необходимый для физического, умственного, духовного, нравственного и социального развития (ст. 27)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ребёнка от всех форм сексуальной эксплуатации (ст. 34);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защиту ребёнка от жестокого обращения (ст. 37);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помощь ребёнку, явившемуся жертвой любых видов жестокого обращения (ст. 39).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857628"/>
            <a:ext cx="192882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(принята ООН 20.11.1989 г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785818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</a:t>
            </a:r>
            <a:r>
              <a:rPr kumimoji="0" lang="ru-RU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уровень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39738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Конституция</a:t>
            </a:r>
            <a:r>
              <a:rPr kumimoji="0" lang="ru-RU" sz="2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РФ 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(принята 12.12.1993 г.)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39738" algn="l"/>
              </a:tabLst>
            </a:pP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kalitva.ru/uploads/posts/2009-12/1260712952_konstituciya.jpg"/>
          <p:cNvPicPr>
            <a:picLocks noChangeAspect="1" noChangeArrowheads="1"/>
          </p:cNvPicPr>
          <p:nvPr/>
        </p:nvPicPr>
        <p:blipFill>
          <a:blip r:embed="rId2"/>
          <a:srcRect l="5535" r="5595"/>
          <a:stretch>
            <a:fillRect/>
          </a:stretch>
        </p:blipFill>
        <p:spPr bwMode="auto">
          <a:xfrm>
            <a:off x="2786050" y="2285992"/>
            <a:ext cx="3840223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procollection.ru/wp-content/uploads/2012/12/st.-165-UK-R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1981354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071802" y="1285860"/>
            <a:ext cx="578647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Предусматривает уголовную ответственность: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 совершение физического и сексуального насилия, в том числе и в отношении несовершеннолетних                (ст. 106-135);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 преступления против семьи и несовершеннолетних (ст. 150-157).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857488" y="928670"/>
            <a:ext cx="5929322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</a:tabLst>
            </a:pPr>
            <a:r>
              <a:rPr lang="ru-RU" sz="2200" dirty="0">
                <a:latin typeface="Arial" pitchFamily="34" charset="0"/>
                <a:ea typeface="Calibri" pitchFamily="34" charset="0"/>
                <a:cs typeface="Arial" pitchFamily="34" charset="0"/>
              </a:rPr>
              <a:t>Г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арантирует:</a:t>
            </a: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 ребёнка на уважение его человеческого достоинства (ст. 54);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 ребёнка на защиту его законных интересов и обязанности органа опеки и попечительства принять меры в случае нарушения его прав (ст. 56);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 этом предусмотрены: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лишение родительских прав как мера защиты детей от жестокого обращения с ними в семье (69);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немедленное отобрание ребёнка у родителей или других лиц, на попечении которых он находится, при непосредственной угрозе его жизни и здоровью (ст. 77).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7" name="Picture 3" descr="http://images.zone-x.ru/21/1511662.jpg"/>
          <p:cNvPicPr>
            <a:picLocks noChangeAspect="1" noChangeArrowheads="1"/>
          </p:cNvPicPr>
          <p:nvPr/>
        </p:nvPicPr>
        <p:blipFill>
          <a:blip r:embed="rId2"/>
          <a:srcRect l="20397" r="19155" b="3731"/>
          <a:stretch>
            <a:fillRect/>
          </a:stretch>
        </p:blipFill>
        <p:spPr bwMode="auto">
          <a:xfrm>
            <a:off x="785786" y="1428736"/>
            <a:ext cx="1857388" cy="2958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1162</Words>
  <Application>Microsoft Office PowerPoint</Application>
  <PresentationFormat>Экран (4:3)</PresentationFormat>
  <Paragraphs>124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Семинар - практикум    «Охрана прав и достоинств маленького ребенка»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Семинар - практикум   занятие № 2  «Охрана прав и достоинства маленького ребенка»   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- практикум    «Охрана прав и достоинства маленького ребенка»</dc:title>
  <dc:creator>ирина</dc:creator>
  <cp:lastModifiedBy>Детсад</cp:lastModifiedBy>
  <cp:revision>59</cp:revision>
  <dcterms:created xsi:type="dcterms:W3CDTF">2013-11-26T09:34:10Z</dcterms:created>
  <dcterms:modified xsi:type="dcterms:W3CDTF">2014-03-27T04:05:42Z</dcterms:modified>
</cp:coreProperties>
</file>