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9" r:id="rId3"/>
    <p:sldId id="258" r:id="rId4"/>
    <p:sldId id="257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12A8A"/>
    <a:srgbClr val="0000FF"/>
    <a:srgbClr val="FFFF00"/>
    <a:srgbClr val="F56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06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D1E34A-2281-4384-9705-904892AFF0AF}" type="datetimeFigureOut">
              <a:rPr lang="ru-RU" smtClean="0"/>
              <a:t>09.02.2014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3EBC9A-A77D-4125-969D-083C83E6FA3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 smtClean="0"/>
              <a:t>СОВРЕМЕННЫЕ </a:t>
            </a:r>
            <a:r>
              <a:rPr lang="ru-RU" dirty="0" smtClean="0"/>
              <a:t>ТРЕБОВАНИЯ К НЕПОСРЕДСТВЕННО ОБРАЗОВАТЕЛЬНОЙ ДЕЯТЕЛЬНОСТИ </a:t>
            </a:r>
            <a:br>
              <a:rPr lang="ru-RU" dirty="0" smtClean="0"/>
            </a:br>
            <a:r>
              <a:rPr lang="ru-RU" dirty="0" smtClean="0"/>
              <a:t>В ДЕТСКОМ САДУ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5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Выдержки из ФГОС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поддержка разнообразия детства; сохранение уникальности 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детства как важного этапа в общем развитии человека, </a:t>
            </a:r>
            <a:r>
              <a:rPr lang="ru-RU" dirty="0" err="1" smtClean="0"/>
              <a:t>самоценность</a:t>
            </a:r>
            <a:r>
              <a:rPr lang="ru-RU" dirty="0" smtClean="0"/>
              <a:t>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периоду;</a:t>
            </a:r>
          </a:p>
          <a:p>
            <a:pPr marL="342900" indent="-342900">
              <a:buAutoNum type="arabicParenR"/>
            </a:pPr>
            <a:r>
              <a:rPr lang="ru-RU" dirty="0" smtClean="0"/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поддержка инициативы детей в различных видах деятельности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8167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" y="404664"/>
            <a:ext cx="903081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основные тезисы организации партнёрской деятельности взрослого с детьми: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Autofit/>
          </a:bodyPr>
          <a:lstStyle/>
          <a:p>
            <a:r>
              <a:rPr lang="ru-RU" sz="1400" b="0" dirty="0" smtClean="0"/>
              <a:t> </a:t>
            </a:r>
            <a:r>
              <a:rPr lang="ru-RU" sz="1600" b="0" dirty="0" smtClean="0"/>
              <a:t>включение воспитателя в деятельность наравне с детьми;</a:t>
            </a:r>
          </a:p>
          <a:p>
            <a:r>
              <a:rPr lang="ru-RU" sz="1600" b="0" dirty="0" smtClean="0"/>
              <a:t>добровольное присоединение дошкольников к деятельности (без психического и дисциплинарного принуждения):</a:t>
            </a:r>
          </a:p>
          <a:p>
            <a:r>
              <a:rPr lang="ru-RU" sz="1600" b="0" dirty="0" smtClean="0"/>
              <a:t>Смена деятельности и перемещение детей во время деятельности (при соответствии организации рабочего пространства);</a:t>
            </a:r>
          </a:p>
          <a:p>
            <a:r>
              <a:rPr lang="ru-RU" sz="1600" b="0" dirty="0" smtClean="0"/>
              <a:t>открытый временной конец деятельности (каждый работает в своём темпе);</a:t>
            </a:r>
          </a:p>
          <a:p>
            <a:r>
              <a:rPr lang="ru-RU" sz="1600" b="0" dirty="0" smtClean="0"/>
              <a:t>непосредственно образовательная деятельность реализуется через организацию различных видов детской деятельности таких как </a:t>
            </a:r>
            <a:r>
              <a:rPr lang="ru-RU" sz="1600" b="1" i="1" dirty="0" smtClean="0"/>
              <a:t>игровая</a:t>
            </a:r>
            <a:r>
              <a:rPr lang="ru-RU" sz="1600" b="0" i="1" dirty="0" smtClean="0"/>
              <a:t>, </a:t>
            </a:r>
            <a:r>
              <a:rPr lang="ru-RU" sz="1600" b="0" dirty="0" smtClean="0"/>
              <a:t>включая сюжетно-ролевую игру, игру с правилами и другие виды игры, </a:t>
            </a:r>
            <a:r>
              <a:rPr lang="ru-RU" sz="1600" b="1" i="1" dirty="0" smtClean="0"/>
              <a:t>коммуникативная </a:t>
            </a:r>
            <a:r>
              <a:rPr lang="ru-RU" sz="1600" b="0" dirty="0" smtClean="0"/>
              <a:t>(общение и взаимодействие со взрослыми и сверстниками</a:t>
            </a:r>
            <a:r>
              <a:rPr lang="ru-RU" sz="1600" i="1" dirty="0" smtClean="0"/>
              <a:t>), </a:t>
            </a:r>
            <a:r>
              <a:rPr lang="ru-RU" sz="1600" b="1" i="1" dirty="0" smtClean="0"/>
              <a:t>познавательно-исследовательская </a:t>
            </a:r>
            <a:r>
              <a:rPr lang="ru-RU" sz="1600" b="0" dirty="0" smtClean="0"/>
              <a:t>(исследования объектов окружающего мира и экспериментирования с ними), а также </a:t>
            </a:r>
            <a:r>
              <a:rPr lang="ru-RU" sz="1600" b="1" i="1" dirty="0" smtClean="0"/>
              <a:t>восприятие художественной литературы и фольклора, самообслуживание и элементарный бытовой труд </a:t>
            </a:r>
            <a:r>
              <a:rPr lang="ru-RU" sz="1600" b="0" dirty="0" smtClean="0"/>
              <a:t>(в помещении и на улице), </a:t>
            </a:r>
            <a:r>
              <a:rPr lang="ru-RU" sz="1600" b="1" i="1" dirty="0" smtClean="0"/>
              <a:t>конструирование</a:t>
            </a:r>
            <a:r>
              <a:rPr lang="ru-RU" sz="1600" i="1" dirty="0" smtClean="0"/>
              <a:t> из разного материала, </a:t>
            </a:r>
            <a:r>
              <a:rPr lang="ru-RU" sz="1600" b="0" dirty="0" smtClean="0"/>
              <a:t>включая конструкторы, модули, бумагу, природный и иной материал, </a:t>
            </a:r>
            <a:r>
              <a:rPr lang="ru-RU" sz="1600" b="1" i="1" dirty="0" smtClean="0"/>
              <a:t>изобразительная</a:t>
            </a:r>
            <a:r>
              <a:rPr lang="ru-RU" sz="1600" b="0" i="1" dirty="0" smtClean="0"/>
              <a:t> </a:t>
            </a:r>
            <a:r>
              <a:rPr lang="ru-RU" sz="1600" b="0" dirty="0" smtClean="0"/>
              <a:t>(рисование, лепка, аппликация), </a:t>
            </a:r>
            <a:r>
              <a:rPr lang="ru-RU" sz="1600" b="1" i="1" dirty="0" smtClean="0"/>
              <a:t>музыкальная</a:t>
            </a:r>
            <a:r>
              <a:rPr lang="ru-RU" sz="1600" b="1" dirty="0" smtClean="0"/>
              <a:t> </a:t>
            </a:r>
            <a:r>
              <a:rPr lang="ru-RU" sz="1600" b="0" dirty="0" smtClean="0"/>
              <a:t>(восприятие и понимание смысла музыкальных произведений, пение, музыкально-ритмические движения, игры на детских музыкальных инструментах) и </a:t>
            </a:r>
            <a:r>
              <a:rPr lang="ru-RU" sz="1600" b="1" i="1" dirty="0" smtClean="0"/>
              <a:t>двигательная</a:t>
            </a:r>
            <a:r>
              <a:rPr lang="ru-RU" sz="1600" b="0" dirty="0" smtClean="0"/>
              <a:t> (овладение основными движениями) формы активности ребенка или их </a:t>
            </a:r>
            <a:r>
              <a:rPr lang="ru-RU" sz="1600" b="1" i="1" dirty="0" smtClean="0"/>
              <a:t>интеграцию</a:t>
            </a:r>
            <a:r>
              <a:rPr lang="ru-RU" sz="1600" dirty="0" smtClean="0"/>
              <a:t> </a:t>
            </a:r>
            <a:r>
              <a:rPr lang="ru-RU" sz="1600" b="0" dirty="0" smtClean="0"/>
              <a:t>с использованием разнообразных форм и методов работы, выбор которых </a:t>
            </a:r>
            <a:r>
              <a:rPr lang="ru-RU" sz="1600" b="0" dirty="0" smtClean="0"/>
              <a:t>осуществляется </a:t>
            </a:r>
            <a:r>
              <a:rPr lang="ru-RU" sz="1600" b="0" dirty="0" smtClean="0"/>
              <a:t>педагогами самостоятельно в зависимости от контингента детей, уровня освоения общеобразовательной программы дошкольного образования и решения конкретных образовательных задач.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6487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НОД </a:t>
            </a:r>
            <a:br>
              <a:rPr lang="ru-RU" b="1" dirty="0" smtClean="0"/>
            </a:br>
            <a:r>
              <a:rPr lang="ru-RU" b="1" i="1" dirty="0" smtClean="0"/>
              <a:t>цель должна быть рассчитана</a:t>
            </a:r>
            <a:br>
              <a:rPr lang="ru-RU" b="1" i="1" dirty="0" smtClean="0"/>
            </a:br>
            <a:r>
              <a:rPr lang="ru-RU" b="1" i="1" dirty="0" smtClean="0"/>
              <a:t> на 1 НОД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9212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Образовательная</a:t>
            </a:r>
            <a:r>
              <a:rPr lang="ru-RU" sz="2000" dirty="0" smtClean="0"/>
              <a:t> </a:t>
            </a:r>
            <a:r>
              <a:rPr lang="ru-RU" sz="1800" dirty="0" smtClean="0"/>
              <a:t>(</a:t>
            </a:r>
            <a:r>
              <a:rPr lang="ru-RU" sz="1800" b="0" dirty="0" smtClean="0"/>
              <a:t> воспитанники смогут перечислить признаки…., дать понятие или характеристику….., перечислить свойства…. )</a:t>
            </a:r>
          </a:p>
          <a:p>
            <a:r>
              <a:rPr lang="ru-RU" sz="2400" dirty="0" smtClean="0"/>
              <a:t>Развивающая- мыслительные операции</a:t>
            </a:r>
            <a:r>
              <a:rPr lang="ru-RU" sz="2000" b="0" dirty="0" smtClean="0"/>
              <a:t> </a:t>
            </a:r>
            <a:r>
              <a:rPr lang="ru-RU" sz="1800" b="0" dirty="0" smtClean="0"/>
              <a:t>(воспитанники смогут классифицировать…, систематизировать…, выявить…)</a:t>
            </a:r>
          </a:p>
          <a:p>
            <a:r>
              <a:rPr lang="ru-RU" sz="2400" dirty="0" smtClean="0"/>
              <a:t>Воспитательная</a:t>
            </a:r>
            <a:r>
              <a:rPr lang="ru-RU" sz="2000" b="0" dirty="0" smtClean="0"/>
              <a:t> </a:t>
            </a:r>
            <a:r>
              <a:rPr lang="ru-RU" sz="1800" b="0" dirty="0" smtClean="0"/>
              <a:t>(1 модель-содействовать (способствовать) формированию ответственности, дисциплинированности, ОБЖ, аккуратности </a:t>
            </a:r>
          </a:p>
          <a:p>
            <a:r>
              <a:rPr lang="ru-RU" sz="1800" b="0" dirty="0" smtClean="0"/>
              <a:t>2 модель-воспитанники смогут выразить свое отношение к </a:t>
            </a:r>
            <a:r>
              <a:rPr lang="ru-RU" sz="1800" b="0" dirty="0" smtClean="0"/>
              <a:t>….</a:t>
            </a:r>
            <a:endParaRPr lang="ru-RU" sz="1800" b="0" i="1" dirty="0"/>
          </a:p>
        </p:txBody>
      </p:sp>
    </p:spTree>
    <p:extLst>
      <p:ext uri="{BB962C8B-B14F-4D97-AF65-F5344CB8AC3E}">
        <p14:creationId xmlns:p14="http://schemas.microsoft.com/office/powerpoint/2010/main" val="13136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56886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При </a:t>
            </a:r>
            <a:r>
              <a:rPr lang="ru-RU" sz="2700" b="1" dirty="0" smtClean="0"/>
              <a:t>подготовке к НОД необходимо помнить:</a:t>
            </a:r>
            <a:br>
              <a:rPr lang="ru-RU" sz="2700" b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- НОД рассчитана на открытие, на диалог, на решение проблемы, на реализацию проекта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-На 1 месте должен быть ребенок, игра, а не мы сами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-не надо устраивать свалку из кучи информации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отбросьте то, что не относится к теме, к цели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определите порядок подачи материала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педагог должен хорошо знать материал, который преподносит детям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-педагог должен хорошо владеть аудиторией детей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в НОД должны быть все заняты и принимать активное участие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-вопросы детей не должны остаться без внимания педагога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необходимо применение новых информационных технологий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-знания ребенку не следует давать в готовом виде, а педагог должен уметь моделировать такие ситуации, при которых у ребенка появляется потребность по овладению </a:t>
            </a:r>
            <a:r>
              <a:rPr lang="ru-RU" sz="2000" dirty="0">
                <a:solidFill>
                  <a:schemeClr val="tx1"/>
                </a:solidFill>
              </a:rPr>
              <a:t>знаниями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-Во </a:t>
            </a:r>
            <a:r>
              <a:rPr lang="ru-RU" sz="2000" dirty="0">
                <a:solidFill>
                  <a:schemeClr val="tx1"/>
                </a:solidFill>
              </a:rPr>
              <a:t>время занятия дети работают за столами 2–5 минут. Все остальное время предполагается их перемещение из одного игрового пространства в </a:t>
            </a:r>
            <a:r>
              <a:rPr lang="ru-RU" sz="2000" dirty="0" smtClean="0">
                <a:solidFill>
                  <a:schemeClr val="tx1"/>
                </a:solidFill>
              </a:rPr>
              <a:t>другое.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i="1" dirty="0" smtClean="0"/>
              <a:t>НОД пройдет правильно, полноценно, с пользой для детей, если перед его проведением педагог правильно составит план , все подготовит, организует.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92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Общая схема организации непосредственно образовательной </a:t>
            </a:r>
            <a:r>
              <a:rPr lang="ru-RU" sz="2000" b="1" dirty="0" smtClean="0"/>
              <a:t>деятельности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dirty="0" smtClean="0"/>
              <a:t>1.Дидактическая </a:t>
            </a:r>
            <a:r>
              <a:rPr lang="ru-RU" sz="2100" dirty="0"/>
              <a:t>игра, создающая мотивацию к </a:t>
            </a:r>
            <a:r>
              <a:rPr lang="ru-RU" sz="2100" dirty="0" smtClean="0"/>
              <a:t>НОД </a:t>
            </a:r>
            <a:r>
              <a:rPr lang="ru-RU" sz="2100" dirty="0"/>
              <a:t>(3–5 мин.). </a:t>
            </a:r>
            <a:endParaRPr lang="ru-RU" sz="2100" dirty="0" smtClean="0"/>
          </a:p>
          <a:p>
            <a:pPr marL="0" indent="0">
              <a:buNone/>
            </a:pPr>
            <a:r>
              <a:rPr lang="ru-RU" sz="1400" i="1" dirty="0"/>
              <a:t>Детям предлагается игра, в ходе которой они вспоминают то, что поможет им познакомиться с новой темой (актуализация знаний и умений). Игра должна быть такой, чтобы в ходе ее в деятельности ребенка не возникало затруднений. </a:t>
            </a:r>
            <a:endParaRPr lang="ru-RU" sz="1400" i="1" dirty="0" smtClean="0"/>
          </a:p>
          <a:p>
            <a:pPr marL="0" indent="0">
              <a:buNone/>
            </a:pPr>
            <a:r>
              <a:rPr lang="ru-RU" sz="2100" dirty="0"/>
              <a:t>2. Затруднение в игровой ситуации (1–3 мин.).</a:t>
            </a:r>
          </a:p>
          <a:p>
            <a:pPr marL="0" indent="0">
              <a:buNone/>
            </a:pPr>
            <a:r>
              <a:rPr lang="ru-RU" sz="1400" i="1" dirty="0"/>
              <a:t>В конце игры должна возникнуть ситуация, вызывающая затруднение в деятельности детей, которое они фиксируют в речи (мы это не знаем, мы это еще не умеем...). </a:t>
            </a:r>
            <a:r>
              <a:rPr lang="ru-RU" sz="1400" i="1" dirty="0" smtClean="0"/>
              <a:t>Педагог </a:t>
            </a:r>
            <a:r>
              <a:rPr lang="ru-RU" sz="1400" i="1" dirty="0"/>
              <a:t>выявляет детские вопросы и вместе с детьми определяет </a:t>
            </a:r>
            <a:r>
              <a:rPr lang="ru-RU" sz="1400" i="1" dirty="0" smtClean="0"/>
              <a:t>тему предстоящей деятельности. В </a:t>
            </a:r>
            <a:r>
              <a:rPr lang="ru-RU" sz="1400" i="1" dirty="0"/>
              <a:t>результате ребятами делается вывод, что необходимо подумать, как всем вместе выйти из затруднительной ситуации</a:t>
            </a:r>
            <a:r>
              <a:rPr lang="ru-RU" sz="1400" i="1" dirty="0" smtClean="0"/>
              <a:t>.</a:t>
            </a:r>
          </a:p>
          <a:p>
            <a:pPr marL="0" indent="0">
              <a:buNone/>
            </a:pPr>
            <a:r>
              <a:rPr lang="ru-RU" sz="2100" dirty="0" smtClean="0"/>
              <a:t>3</a:t>
            </a:r>
            <a:r>
              <a:rPr lang="ru-RU" sz="2100" dirty="0"/>
              <a:t>. Открытие нового знания или умения (5–7 мин.).</a:t>
            </a:r>
          </a:p>
          <a:p>
            <a:pPr marL="0" indent="0">
              <a:buNone/>
            </a:pPr>
            <a:r>
              <a:rPr lang="ru-RU" sz="1400" i="1" dirty="0"/>
              <a:t>Педагог с помощью подводящего диалога на основе предметной (игровой) де6ятельности детей приводит их к открытию нового знания или умения. Оформив в речи новое, дети возвращаются к ситуации, вызвавшей затруднение, и проходят ее, используя новый способ деятельности (действия</a:t>
            </a:r>
            <a:r>
              <a:rPr lang="ru-RU" sz="1400" i="1" dirty="0" smtClean="0"/>
              <a:t>).</a:t>
            </a:r>
            <a:endParaRPr lang="ru-RU" sz="1400" i="1" dirty="0"/>
          </a:p>
          <a:p>
            <a:pPr marL="0" indent="0">
              <a:buNone/>
            </a:pPr>
            <a:r>
              <a:rPr lang="ru-RU" sz="2100" dirty="0"/>
              <a:t>4. Воспроизведение нового в типовой ситуации (5 мин.)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400" i="1" dirty="0"/>
              <a:t>На этом этапе проводятся игры, где детьми используется новое знание или умение. Выполняется работа в тетради (2–3 мин.). В конце создается игровая ситуация, которая фиксирует индивидуальное освоение каждым ребенком нового материала. Происходит самооценка ребенком своей деятельности по освоению нового: дети или убеждаются в том, что они справились с заданием, или исправляют свои ошибки</a:t>
            </a:r>
            <a:r>
              <a:rPr lang="ru-RU" sz="1400" i="1" dirty="0" smtClean="0"/>
              <a:t>.</a:t>
            </a:r>
          </a:p>
          <a:p>
            <a:pPr marL="0" indent="0">
              <a:buNone/>
            </a:pPr>
            <a:r>
              <a:rPr lang="ru-RU" sz="2100" dirty="0" smtClean="0"/>
              <a:t>5</a:t>
            </a:r>
            <a:r>
              <a:rPr lang="ru-RU" sz="2100" dirty="0"/>
              <a:t>. Повторение и развивающие задания.</a:t>
            </a:r>
          </a:p>
          <a:p>
            <a:pPr marL="0" indent="0">
              <a:buNone/>
            </a:pPr>
            <a:r>
              <a:rPr lang="ru-RU" sz="1400" i="1" dirty="0"/>
              <a:t>Проводятся по желанию педагога при наличии свободного времени.</a:t>
            </a:r>
          </a:p>
          <a:p>
            <a:pPr marL="0" indent="0">
              <a:buNone/>
            </a:pPr>
            <a:r>
              <a:rPr lang="ru-RU" sz="1400" i="1" dirty="0"/>
              <a:t>Материалы для работы на этом этапе можно найти в соответствующих пособиях (тетрадях).</a:t>
            </a:r>
          </a:p>
          <a:p>
            <a:pPr marL="0" indent="0">
              <a:buNone/>
            </a:pPr>
            <a:r>
              <a:rPr lang="ru-RU" sz="2100" dirty="0"/>
              <a:t>6. Итог </a:t>
            </a:r>
            <a:r>
              <a:rPr lang="ru-RU" sz="2100" dirty="0" smtClean="0"/>
              <a:t>занятия</a:t>
            </a:r>
            <a:endParaRPr lang="ru-RU" sz="1900" dirty="0"/>
          </a:p>
          <a:p>
            <a:pPr marL="0" indent="0">
              <a:buNone/>
            </a:pPr>
            <a:r>
              <a:rPr lang="ru-RU" sz="1400" i="1" dirty="0" smtClean="0"/>
              <a:t>Дети </a:t>
            </a:r>
            <a:r>
              <a:rPr lang="ru-RU" sz="1400" i="1" dirty="0"/>
              <a:t>фиксируют в речи:</a:t>
            </a:r>
          </a:p>
          <a:p>
            <a:pPr marL="0" indent="0">
              <a:buNone/>
            </a:pPr>
            <a:r>
              <a:rPr lang="ru-RU" sz="1400" i="1" dirty="0"/>
              <a:t>• что нового узнали;</a:t>
            </a:r>
          </a:p>
          <a:p>
            <a:pPr marL="0" indent="0">
              <a:buNone/>
            </a:pPr>
            <a:r>
              <a:rPr lang="ru-RU" sz="1400" i="1" dirty="0"/>
              <a:t>• где новое пригодится. </a:t>
            </a:r>
            <a:endParaRPr lang="ru-RU" sz="1400" i="1" dirty="0" smtClean="0"/>
          </a:p>
          <a:p>
            <a:pPr marL="0" indent="0">
              <a:buNone/>
            </a:pPr>
            <a:endParaRPr lang="ru-RU" sz="1400" i="1" dirty="0" smtClean="0"/>
          </a:p>
          <a:p>
            <a:pPr marL="0" indent="0" algn="ctr">
              <a:buNone/>
            </a:pPr>
            <a:r>
              <a:rPr lang="ru-RU" sz="1900" b="1" dirty="0" smtClean="0"/>
              <a:t>При проведении НОД </a:t>
            </a:r>
            <a:r>
              <a:rPr lang="ru-RU" sz="1900" b="1" dirty="0"/>
              <a:t>необходимо </a:t>
            </a:r>
            <a:r>
              <a:rPr lang="ru-RU" sz="1900" b="1" dirty="0" smtClean="0"/>
              <a:t>предусмотреть</a:t>
            </a:r>
            <a:r>
              <a:rPr lang="ru-RU" sz="1900" b="1" dirty="0"/>
              <a:t> </a:t>
            </a:r>
            <a:r>
              <a:rPr lang="ru-RU" sz="1900" b="1" dirty="0" smtClean="0"/>
              <a:t> </a:t>
            </a:r>
            <a:r>
              <a:rPr lang="ru-RU" sz="1900" b="1" dirty="0" err="1"/>
              <a:t>физ.минутку</a:t>
            </a:r>
            <a:r>
              <a:rPr lang="ru-RU" sz="1900" b="1" dirty="0"/>
              <a:t>, желательно  связанную  с содержанием конспекта;</a:t>
            </a:r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994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Воспитывая детей, стремитесь: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rgbClr val="CC0000"/>
                </a:solidFill>
              </a:rPr>
              <a:t>Любить ребенка таким, каков он есть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56F0B"/>
                </a:solidFill>
              </a:rPr>
              <a:t>Уважать в каждом ребенке личность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Хвалить, поощрять, ободрять, создавая положительную эмоциональную атмосферу.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50"/>
                </a:solidFill>
              </a:rPr>
              <a:t>Замечать не недостатки ребенка, а динамику его развития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F0"/>
                </a:solidFill>
              </a:rPr>
              <a:t>Сделать родителей своими союзниками в деле воспитания.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00FF"/>
                </a:solidFill>
              </a:rPr>
              <a:t>Разговаривать с ребенком заботливым, ободряющим тоном.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612A8A"/>
                </a:solidFill>
              </a:rPr>
              <a:t>Поощрять стремление ребенка задавать вопросы.</a:t>
            </a:r>
            <a:endParaRPr lang="ru-RU" sz="2400" dirty="0">
              <a:solidFill>
                <a:srgbClr val="612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301208"/>
            <a:ext cx="5486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Плохой педагог </a:t>
            </a:r>
            <a:r>
              <a:rPr lang="ru-RU" dirty="0" smtClean="0"/>
              <a:t>преподносит истину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хороший учит ее находить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1" b="21111"/>
          <a:stretch>
            <a:fillRect/>
          </a:stretch>
        </p:blipFill>
        <p:spPr bwMode="auto">
          <a:xfrm>
            <a:off x="1979712" y="620688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2949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Дистервег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293</TotalTime>
  <Words>731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СОВРЕМЕННЫЕ ТРЕБОВАНИЯ К НЕПОСРЕДСТВЕННО ОБРАЗОВАТЕЛЬНОЙ ДЕЯТЕЛЬНОСТИ  В ДЕТСКОМ САДУ</vt:lpstr>
      <vt:lpstr>Выдержки из ФГОС</vt:lpstr>
      <vt:lpstr>основные тезисы организации партнёрской деятельности взрослого с детьми:</vt:lpstr>
      <vt:lpstr>Цели НОД  цель должна быть рассчитана  на 1 НОД</vt:lpstr>
      <vt:lpstr>   При подготовке к НОД необходимо помнить: - НОД рассчитана на открытие, на диалог, на решение проблемы, на реализацию проекта -На 1 месте должен быть ребенок, игра, а не мы сами -не надо устраивать свалку из кучи информации отбросьте то, что не относится к теме, к цели определите порядок подачи материала - педагог должен хорошо знать материал, который преподносит детям -педагог должен хорошо владеть аудиторией детей  - в НОД должны быть все заняты и принимать активное участие -вопросы детей не должны остаться без внимания педагога - необходимо применение новых информационных технологий -знания ребенку не следует давать в готовом виде, а педагог должен уметь моделировать такие ситуации, при которых у ребенка появляется потребность по овладению знаниями -Во время занятия дети работают за столами 2–5 минут. Все остальное время предполагается их перемещение из одного игрового пространства в другое.  НОД пройдет правильно, полноценно, с пользой для детей, если перед его проведением педагог правильно составит план , все подготовит, организует.  </vt:lpstr>
      <vt:lpstr>Общая схема организации непосредственно образовательной деятельности</vt:lpstr>
      <vt:lpstr>Воспитывая детей, стремитесь:  Любить ребенка таким, каков он есть.  Уважать в каждом ребенке личность.   Хвалить, поощрять, ободрять, создавая положительную эмоциональную атмосферу.  Замечать не недостатки ребенка, а динамику его развития.  Сделать родителей своими союзниками в деле воспитания.  Разговаривать с ребенком заботливым, ободряющим тоном.  Поощрять стремление ребенка задавать вопросы.</vt:lpstr>
      <vt:lpstr>Плохой педагог преподносит истину,  хороший учит ее находить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Катюха</dc:creator>
  <cp:lastModifiedBy>Катюха</cp:lastModifiedBy>
  <cp:revision>24</cp:revision>
  <dcterms:created xsi:type="dcterms:W3CDTF">2014-02-02T11:24:14Z</dcterms:created>
  <dcterms:modified xsi:type="dcterms:W3CDTF">2014-02-09T18:40:58Z</dcterms:modified>
</cp:coreProperties>
</file>