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98" r:id="rId2"/>
    <p:sldId id="300" r:id="rId3"/>
    <p:sldId id="256" r:id="rId4"/>
    <p:sldId id="277" r:id="rId5"/>
    <p:sldId id="257" r:id="rId6"/>
    <p:sldId id="258" r:id="rId7"/>
    <p:sldId id="280" r:id="rId8"/>
    <p:sldId id="281" r:id="rId9"/>
    <p:sldId id="259" r:id="rId10"/>
    <p:sldId id="286" r:id="rId11"/>
    <p:sldId id="262" r:id="rId12"/>
    <p:sldId id="275" r:id="rId13"/>
    <p:sldId id="264" r:id="rId14"/>
    <p:sldId id="294" r:id="rId15"/>
    <p:sldId id="292" r:id="rId16"/>
    <p:sldId id="268" r:id="rId17"/>
    <p:sldId id="267" r:id="rId18"/>
    <p:sldId id="269" r:id="rId19"/>
    <p:sldId id="270" r:id="rId20"/>
    <p:sldId id="271" r:id="rId21"/>
    <p:sldId id="272" r:id="rId22"/>
    <p:sldId id="273" r:id="rId23"/>
    <p:sldId id="274" r:id="rId24"/>
    <p:sldId id="278" r:id="rId25"/>
    <p:sldId id="279" r:id="rId26"/>
    <p:sldId id="296" r:id="rId27"/>
    <p:sldId id="295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3146" autoAdjust="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8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239E5F4-CE0A-45FE-9A3D-0567F3CAC756}" type="datetimeFigureOut">
              <a:rPr lang="ru-RU"/>
              <a:pPr>
                <a:defRPr/>
              </a:pPr>
              <a:t>08.06.2014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FB02687-2FDD-45BB-9883-EEA3862B14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0417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B7A073-D4A5-46AE-9153-606CF8C0A08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E9B98-0297-47A6-AF29-AD4C046C9BCD}" type="datetimeFigureOut">
              <a:rPr lang="ru-RU"/>
              <a:pPr>
                <a:defRPr/>
              </a:pPr>
              <a:t>08.06.2014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E925A-54F8-454E-BAFD-F41EBDB3C9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5E51B-FD45-4437-BB3B-E386D9B47453}" type="datetimeFigureOut">
              <a:rPr lang="ru-RU"/>
              <a:pPr>
                <a:defRPr/>
              </a:pPr>
              <a:t>08.06.2014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BAE57-60E1-4D5A-BCB7-A3BEA3F8EE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40C52-C640-446A-9A56-9DB463FD205C}" type="datetimeFigureOut">
              <a:rPr lang="ru-RU"/>
              <a:pPr>
                <a:defRPr/>
              </a:pPr>
              <a:t>08.06.2014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3872E-9305-4015-B1D7-B0C20A3BD8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1E34D-8338-4252-AB89-533500C1252D}" type="datetimeFigureOut">
              <a:rPr lang="ru-RU"/>
              <a:pPr>
                <a:defRPr/>
              </a:pPr>
              <a:t>08.06.2014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61C17-F0DB-4BE0-BEB9-1E9F489C99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71A40-6781-4A05-AA5F-02C3C3EBBFF6}" type="datetimeFigureOut">
              <a:rPr lang="ru-RU"/>
              <a:pPr>
                <a:defRPr/>
              </a:pPr>
              <a:t>08.06.2014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2F7EB-28BD-4FBA-ACC9-F97670298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E2282-F4FC-463E-877A-9DCA58975B61}" type="datetimeFigureOut">
              <a:rPr lang="ru-RU"/>
              <a:pPr>
                <a:defRPr/>
              </a:pPr>
              <a:t>08.06.2014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DD001-1126-42FB-92A2-6D9CF2B0BC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473F5-E5C4-42CD-AAB2-81BF39529C39}" type="datetimeFigureOut">
              <a:rPr lang="ru-RU"/>
              <a:pPr>
                <a:defRPr/>
              </a:pPr>
              <a:t>08.06.2014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5EB10-4445-45D0-9B0C-2AF7D35334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144F5-2D55-4EAD-B462-71AE4DDDBD45}" type="datetimeFigureOut">
              <a:rPr lang="ru-RU"/>
              <a:pPr>
                <a:defRPr/>
              </a:pPr>
              <a:t>08.06.2014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DB678-B063-4282-97AD-03F6A2BDCD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E6DAB-6001-489D-8B11-11D58610927C}" type="datetimeFigureOut">
              <a:rPr lang="ru-RU"/>
              <a:pPr>
                <a:defRPr/>
              </a:pPr>
              <a:t>08.06.2014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6684B-5ABF-44D5-9FC9-0A98EB8F83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19715-4731-475B-AFDF-2B7B3C1FBB74}" type="datetimeFigureOut">
              <a:rPr lang="ru-RU"/>
              <a:pPr>
                <a:defRPr/>
              </a:pPr>
              <a:t>08.06.2014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67B80-E52E-463F-9D1A-606BEFD5D7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5921C-5D2A-4772-9F22-6FBEB9F5D42A}" type="datetimeFigureOut">
              <a:rPr lang="ru-RU"/>
              <a:pPr>
                <a:defRPr/>
              </a:pPr>
              <a:t>08.06.2014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DFC4B-C597-49B2-80A8-5CDAA30526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2DCD1AA-7E9D-4453-A97D-FD0D44D6EEBC}" type="datetimeFigureOut">
              <a:rPr lang="ru-RU"/>
              <a:pPr>
                <a:defRPr/>
              </a:pPr>
              <a:t>08.06.2014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4938193-220D-4050-82E3-2EC92B834D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1" r:id="rId2"/>
    <p:sldLayoutId id="2147483710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11" r:id="rId9"/>
    <p:sldLayoutId id="2147483707" r:id="rId10"/>
    <p:sldLayoutId id="214748370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Вопросы: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1.О каком историческом событии мы вспоминали в начале сентября?</a:t>
            </a:r>
          </a:p>
          <a:p>
            <a:r>
              <a:rPr lang="ru-RU" dirty="0" smtClean="0"/>
              <a:t>2.С кем воевала Россия?</a:t>
            </a:r>
          </a:p>
          <a:p>
            <a:r>
              <a:rPr lang="ru-RU" dirty="0" smtClean="0"/>
              <a:t>3.Кто был главнокомандующим русских войск?</a:t>
            </a:r>
          </a:p>
          <a:p>
            <a:r>
              <a:rPr lang="ru-RU" dirty="0" smtClean="0"/>
              <a:t>4.Кто стоял во главе французских войск?</a:t>
            </a:r>
          </a:p>
          <a:p>
            <a:r>
              <a:rPr lang="ru-RU" dirty="0" smtClean="0"/>
              <a:t>5.Какое сражение в корне изменило ход войны?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1193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642938"/>
          </a:xfrm>
        </p:spPr>
        <p:txBody>
          <a:bodyPr/>
          <a:lstStyle/>
          <a:p>
            <a:pPr algn="ctr" eaLnBrk="1" hangingPunct="1"/>
            <a:r>
              <a:rPr lang="ru-RU" sz="3600" smtClean="0"/>
              <a:t>Немного истории.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75" y="1071563"/>
            <a:ext cx="8572500" cy="5283200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dirty="0" smtClean="0"/>
              <a:t>После сражения под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dirty="0" smtClean="0"/>
              <a:t> Бородино по решению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dirty="0" smtClean="0"/>
              <a:t> Михаил Илларионовича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dirty="0" smtClean="0"/>
              <a:t> Кутузова русская армия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dirty="0" smtClean="0"/>
              <a:t> для восстановления сил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dirty="0" smtClean="0"/>
              <a:t> отступила и оставила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dirty="0" smtClean="0"/>
              <a:t> Москву неприятелю.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dirty="0" smtClean="0"/>
              <a:t> Наполеон отдал город на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dirty="0" smtClean="0"/>
              <a:t> разграбление. Но вскоре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dirty="0" smtClean="0"/>
              <a:t>в Москве вспыхнул  пожар.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dirty="0" smtClean="0"/>
              <a:t>Французы покинули город</a:t>
            </a:r>
            <a:r>
              <a:rPr lang="ru-RU" dirty="0" smtClean="0"/>
              <a:t>.        </a:t>
            </a:r>
            <a:r>
              <a:rPr lang="ru-RU" sz="1800" dirty="0" smtClean="0"/>
              <a:t>Р.Волков. Фельдмаршал М.И.Кутузов.</a:t>
            </a:r>
            <a:endParaRPr lang="ru-RU" dirty="0"/>
          </a:p>
        </p:txBody>
      </p:sp>
      <p:pic>
        <p:nvPicPr>
          <p:cNvPr id="12292" name="Picture 2" descr="C:\Documents and Settings\Admin\Мои документы\Мои рисунки\кутузов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16463" y="1052513"/>
            <a:ext cx="3927475" cy="4876800"/>
          </a:xfrm>
        </p:spPr>
      </p:pic>
    </p:spTree>
    <p:extLst>
      <p:ext uri="{BB962C8B-B14F-4D97-AF65-F5344CB8AC3E}">
        <p14:creationId xmlns:p14="http://schemas.microsoft.com/office/powerpoint/2010/main" val="412601536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5000"/>
            <a:ext cx="8229600" cy="8572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>М.Греков. Лейб-гвардии гренадёрский полк</a:t>
            </a:r>
            <a:br>
              <a:rPr lang="ru-RU" sz="3600" dirty="0" smtClean="0"/>
            </a:br>
            <a:r>
              <a:rPr lang="ru-RU" sz="3600" dirty="0" smtClean="0"/>
              <a:t>в сражении при Бородино.</a:t>
            </a:r>
            <a:endParaRPr lang="ru-RU" sz="3600" dirty="0"/>
          </a:p>
        </p:txBody>
      </p:sp>
      <p:pic>
        <p:nvPicPr>
          <p:cNvPr id="1029" name="Picture 5" descr="C:\Documents and Settings\Admin\Мои документы\Мои рисунки\grekov_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625" y="428625"/>
            <a:ext cx="8286750" cy="51435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i="1" dirty="0"/>
              <a:t>Со стороны русских войск в битве участвовало </a:t>
            </a:r>
            <a:r>
              <a:rPr lang="ru-RU" b="1" i="1" dirty="0"/>
              <a:t>132 </a:t>
            </a:r>
            <a:r>
              <a:rPr lang="ru-RU" i="1" dirty="0"/>
              <a:t>тыс. человек, </a:t>
            </a:r>
            <a:r>
              <a:rPr lang="ru-RU" b="1" i="1" dirty="0"/>
              <a:t>640</a:t>
            </a:r>
            <a:r>
              <a:rPr lang="ru-RU" i="1" dirty="0"/>
              <a:t> орудий</a:t>
            </a:r>
            <a:r>
              <a:rPr lang="ru-RU" i="1" dirty="0" smtClean="0"/>
              <a:t>.</a:t>
            </a:r>
          </a:p>
          <a:p>
            <a:endParaRPr lang="ru-RU" dirty="0"/>
          </a:p>
          <a:p>
            <a:r>
              <a:rPr lang="ru-RU" i="1" dirty="0"/>
              <a:t>У противника было в сражении </a:t>
            </a:r>
            <a:r>
              <a:rPr lang="ru-RU" b="1" i="1" dirty="0"/>
              <a:t>135</a:t>
            </a:r>
            <a:r>
              <a:rPr lang="ru-RU" i="1" dirty="0"/>
              <a:t> тыс. человек, </a:t>
            </a:r>
            <a:r>
              <a:rPr lang="ru-RU" b="1" i="1" dirty="0"/>
              <a:t>587</a:t>
            </a:r>
            <a:r>
              <a:rPr lang="ru-RU" i="1" dirty="0"/>
              <a:t> орудий.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 </a:t>
            </a:r>
            <a:endParaRPr lang="ru-RU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i="1" dirty="0"/>
              <a:t>Потери русских: </a:t>
            </a:r>
            <a:r>
              <a:rPr lang="ru-RU" b="1" i="1" dirty="0"/>
              <a:t>44</a:t>
            </a:r>
            <a:r>
              <a:rPr lang="ru-RU" i="1" dirty="0"/>
              <a:t> тыс. человек.</a:t>
            </a:r>
          </a:p>
          <a:p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r>
              <a:rPr lang="ru-RU" i="1" dirty="0" smtClean="0"/>
              <a:t>Потери </a:t>
            </a:r>
            <a:r>
              <a:rPr lang="ru-RU" i="1" dirty="0"/>
              <a:t>французов: </a:t>
            </a:r>
            <a:r>
              <a:rPr lang="ru-RU" b="1" i="1" dirty="0"/>
              <a:t>58</a:t>
            </a:r>
            <a:r>
              <a:rPr lang="ru-RU" i="1" dirty="0"/>
              <a:t> </a:t>
            </a:r>
            <a:r>
              <a:rPr lang="ru-RU" i="1" dirty="0" smtClean="0"/>
              <a:t>     тыс</a:t>
            </a:r>
            <a:r>
              <a:rPr lang="ru-RU" i="1" dirty="0"/>
              <a:t>. человек.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892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57200" y="5357813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2800" smtClean="0"/>
              <a:t>И. М. Прянишкиков. В 1812 году.</a:t>
            </a:r>
            <a:br>
              <a:rPr lang="ru-RU" sz="2800" smtClean="0"/>
            </a:br>
            <a:r>
              <a:rPr lang="ru-RU" sz="2800" smtClean="0"/>
              <a:t>Французы с позором покинули Россию. Наполеон, бросив свою армию, бежал.</a:t>
            </a:r>
          </a:p>
        </p:txBody>
      </p:sp>
      <p:pic>
        <p:nvPicPr>
          <p:cNvPr id="13315" name="Picture 2" descr="C:\Documents and Settings\Admin\Мои документы\Мои рисунки\18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625" y="285750"/>
            <a:ext cx="8429625" cy="5000625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- За свою короткую жизнь Лермонтов создал немало замечательных произведений, сделавших его имя одним из первых в русской литературе. К числу самых знаменитых его стихотворений относится “Бородино”.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359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571500"/>
          </a:xfrm>
        </p:spPr>
        <p:txBody>
          <a:bodyPr/>
          <a:lstStyle/>
          <a:p>
            <a:pPr algn="ctr" eaLnBrk="1" hangingPunct="1"/>
            <a:r>
              <a:rPr lang="ru-RU" sz="3200" smtClean="0"/>
              <a:t>Создание</a:t>
            </a:r>
            <a:r>
              <a:rPr lang="en-US" sz="3200" smtClean="0"/>
              <a:t> </a:t>
            </a:r>
            <a:r>
              <a:rPr lang="ru-RU" sz="3200" smtClean="0"/>
              <a:t>стихотворения  «Бородино»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57313"/>
            <a:ext cx="4114800" cy="5357812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       Лермонтову довелось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служить  с  солдатами,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которые  участвовали  в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 Бородинской  битве.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Ветераны  делились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своими  воспоминаниями.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             К 25-летию великого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сражения (1837г.)Лермонтов пишет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стихотворение «Бородино»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о доблести русских воинов.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600" dirty="0" smtClean="0"/>
              <a:t>                       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600" dirty="0" smtClean="0"/>
              <a:t>                      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600" dirty="0" smtClean="0"/>
              <a:t>                    </a:t>
            </a:r>
            <a:r>
              <a:rPr lang="ru-RU" sz="1600" dirty="0" err="1" smtClean="0"/>
              <a:t>П.Заболотский</a:t>
            </a:r>
            <a:r>
              <a:rPr lang="ru-RU" sz="1600" dirty="0" smtClean="0"/>
              <a:t>. Ветеран 1812 года.</a:t>
            </a:r>
            <a:endParaRPr lang="ru-RU" sz="1700" dirty="0"/>
          </a:p>
        </p:txBody>
      </p:sp>
      <p:pic>
        <p:nvPicPr>
          <p:cNvPr id="9220" name="Picture 2" descr="C:\Documents and Settings\Admin\Мои документы\Мои рисунки\лермонтов\заболотский ветеран  1812 год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00563" y="1000125"/>
            <a:ext cx="4286250" cy="5643563"/>
          </a:xfrm>
        </p:spPr>
      </p:pic>
    </p:spTree>
    <p:extLst>
      <p:ext uri="{BB962C8B-B14F-4D97-AF65-F5344CB8AC3E}">
        <p14:creationId xmlns:p14="http://schemas.microsoft.com/office/powerpoint/2010/main" val="318923113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dirty="0" smtClean="0"/>
              <a:t>Картечь</a:t>
            </a:r>
          </a:p>
        </p:txBody>
      </p:sp>
      <p:pic>
        <p:nvPicPr>
          <p:cNvPr id="5126" name="Содержимое 9" descr="0_4163a_6fd1a774_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5050" y="1282700"/>
            <a:ext cx="5111750" cy="38338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ru-RU" sz="2800" i="1" dirty="0" smtClean="0"/>
              <a:t>-небольшие снаряды для стрельбы на близком расстоянии.</a:t>
            </a:r>
          </a:p>
        </p:txBody>
      </p:sp>
    </p:spTree>
    <p:extLst>
      <p:ext uri="{BB962C8B-B14F-4D97-AF65-F5344CB8AC3E}">
        <p14:creationId xmlns:p14="http://schemas.microsoft.com/office/powerpoint/2010/main" val="327286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5400" smtClean="0"/>
              <a:t>Редут </a:t>
            </a:r>
          </a:p>
        </p:txBody>
      </p:sp>
      <p:pic>
        <p:nvPicPr>
          <p:cNvPr id="4099" name="Содержимое 5" descr="borodino_04_0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02075" y="273050"/>
            <a:ext cx="4457700" cy="5853113"/>
          </a:xfrm>
        </p:spPr>
      </p:pic>
      <p:sp>
        <p:nvSpPr>
          <p:cNvPr id="4100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ru-RU" sz="2800" i="1" smtClean="0"/>
              <a:t>- земляные укрепления на поле боя.</a:t>
            </a:r>
          </a:p>
        </p:txBody>
      </p:sp>
    </p:spTree>
    <p:extLst>
      <p:ext uri="{BB962C8B-B14F-4D97-AF65-F5344CB8AC3E}">
        <p14:creationId xmlns:p14="http://schemas.microsoft.com/office/powerpoint/2010/main" val="8958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smtClean="0"/>
              <a:t>Лафет</a:t>
            </a:r>
          </a:p>
        </p:txBody>
      </p:sp>
      <p:pic>
        <p:nvPicPr>
          <p:cNvPr id="6147" name="Содержимое 4" descr="lafe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4425" y="722313"/>
            <a:ext cx="4953000" cy="4953000"/>
          </a:xfrm>
        </p:spPr>
      </p:pic>
      <p:sp>
        <p:nvSpPr>
          <p:cNvPr id="6148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ru-RU" sz="2800" i="1" dirty="0" smtClean="0"/>
              <a:t>приспособление,  на котором укрепляется ствол пушки.</a:t>
            </a:r>
          </a:p>
        </p:txBody>
      </p:sp>
    </p:spTree>
    <p:extLst>
      <p:ext uri="{BB962C8B-B14F-4D97-AF65-F5344CB8AC3E}">
        <p14:creationId xmlns:p14="http://schemas.microsoft.com/office/powerpoint/2010/main" val="393217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smtClean="0"/>
              <a:t>Бивак</a:t>
            </a:r>
          </a:p>
        </p:txBody>
      </p:sp>
      <p:pic>
        <p:nvPicPr>
          <p:cNvPr id="7171" name="Содержимое 4" descr="3aae1adf2ea7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5050" y="714375"/>
            <a:ext cx="5283200" cy="4929188"/>
          </a:xfrm>
        </p:spPr>
      </p:pic>
      <p:sp>
        <p:nvSpPr>
          <p:cNvPr id="7172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ru-RU" sz="2800" i="1" smtClean="0"/>
              <a:t>- стоянка войска под открытым небом.</a:t>
            </a:r>
          </a:p>
        </p:txBody>
      </p:sp>
    </p:spTree>
    <p:extLst>
      <p:ext uri="{BB962C8B-B14F-4D97-AF65-F5344CB8AC3E}">
        <p14:creationId xmlns:p14="http://schemas.microsoft.com/office/powerpoint/2010/main" val="141509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Тема урока: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r>
              <a:rPr lang="ru-RU" sz="4000" dirty="0" smtClean="0"/>
              <a:t>     </a:t>
            </a:r>
            <a:r>
              <a:rPr lang="ru-RU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«Про день Бородина» 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по стихотворению 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</a:t>
            </a:r>
            <a:r>
              <a:rPr lang="ru-RU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М.Ю.Лермонтова</a:t>
            </a:r>
            <a:r>
              <a:rPr lang="ru-RU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«Бородино».</a:t>
            </a:r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49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500063" y="285750"/>
            <a:ext cx="3008312" cy="1162050"/>
          </a:xfrm>
        </p:spPr>
        <p:txBody>
          <a:bodyPr/>
          <a:lstStyle/>
          <a:p>
            <a:pPr eaLnBrk="1" hangingPunct="1"/>
            <a:r>
              <a:rPr lang="ru-RU" sz="4800" smtClean="0"/>
              <a:t>Кивер</a:t>
            </a:r>
          </a:p>
        </p:txBody>
      </p:sp>
      <p:pic>
        <p:nvPicPr>
          <p:cNvPr id="8195" name="Содержимое 4" descr="0_73480_148434da_X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6500" y="273050"/>
            <a:ext cx="4768850" cy="5853113"/>
          </a:xfrm>
        </p:spPr>
      </p:pic>
      <p:sp>
        <p:nvSpPr>
          <p:cNvPr id="8196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ru-RU" sz="2800" i="1" smtClean="0"/>
              <a:t>- высокий головной убор для военных.</a:t>
            </a:r>
          </a:p>
        </p:txBody>
      </p:sp>
    </p:spTree>
    <p:extLst>
      <p:ext uri="{BB962C8B-B14F-4D97-AF65-F5344CB8AC3E}">
        <p14:creationId xmlns:p14="http://schemas.microsoft.com/office/powerpoint/2010/main" val="287297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3008312" cy="1162050"/>
          </a:xfrm>
        </p:spPr>
        <p:txBody>
          <a:bodyPr/>
          <a:lstStyle/>
          <a:p>
            <a:pPr eaLnBrk="1" hangingPunct="1"/>
            <a:r>
              <a:rPr lang="ru-RU" sz="4800" smtClean="0"/>
              <a:t>Булат</a:t>
            </a:r>
            <a:endParaRPr lang="ru-RU" smtClean="0"/>
          </a:p>
        </p:txBody>
      </p:sp>
      <p:pic>
        <p:nvPicPr>
          <p:cNvPr id="6" name="Содержимое 5" descr="df747baa0ba40d39c224c1621c3eaa1f_max_800_0_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5050" y="1289050"/>
            <a:ext cx="5111750" cy="3821113"/>
          </a:xfrm>
        </p:spPr>
      </p:pic>
      <p:sp>
        <p:nvSpPr>
          <p:cNvPr id="9220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ru-RU" sz="2800" i="1" smtClean="0"/>
              <a:t>- стальное оружие, сабля.</a:t>
            </a:r>
          </a:p>
        </p:txBody>
      </p:sp>
    </p:spTree>
    <p:extLst>
      <p:ext uri="{BB962C8B-B14F-4D97-AF65-F5344CB8AC3E}">
        <p14:creationId xmlns:p14="http://schemas.microsoft.com/office/powerpoint/2010/main" val="15614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smtClean="0"/>
              <a:t>Уланы</a:t>
            </a:r>
            <a:r>
              <a:rPr lang="ru-RU" smtClean="0"/>
              <a:t> </a:t>
            </a:r>
          </a:p>
        </p:txBody>
      </p:sp>
      <p:pic>
        <p:nvPicPr>
          <p:cNvPr id="10243" name="Содержимое 4" descr="photo1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06863" y="292100"/>
            <a:ext cx="4179887" cy="5637213"/>
          </a:xfrm>
        </p:spPr>
      </p:pic>
      <p:sp>
        <p:nvSpPr>
          <p:cNvPr id="1024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ru-RU" sz="2800" i="1" smtClean="0"/>
              <a:t>- конные воины с пиками.</a:t>
            </a:r>
          </a:p>
        </p:txBody>
      </p:sp>
    </p:spTree>
    <p:extLst>
      <p:ext uri="{BB962C8B-B14F-4D97-AF65-F5344CB8AC3E}">
        <p14:creationId xmlns:p14="http://schemas.microsoft.com/office/powerpoint/2010/main" val="352816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3008313" cy="1162050"/>
          </a:xfrm>
        </p:spPr>
        <p:txBody>
          <a:bodyPr/>
          <a:lstStyle/>
          <a:p>
            <a:pPr eaLnBrk="1" hangingPunct="1"/>
            <a:r>
              <a:rPr lang="ru-RU" sz="4800" smtClean="0"/>
              <a:t>Драгуны</a:t>
            </a:r>
          </a:p>
        </p:txBody>
      </p:sp>
      <p:pic>
        <p:nvPicPr>
          <p:cNvPr id="11267" name="Содержимое 4" descr="SuhrFrench49b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5050" y="641350"/>
            <a:ext cx="5111750" cy="5116513"/>
          </a:xfrm>
        </p:spPr>
      </p:pic>
      <p:sp>
        <p:nvSpPr>
          <p:cNvPr id="11268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ru-RU" sz="2800" i="1" smtClean="0"/>
              <a:t>- конные воины, способные и для пешего боя. Их головные уборы украшались конскими волосами.</a:t>
            </a:r>
          </a:p>
        </p:txBody>
      </p:sp>
    </p:spTree>
    <p:extLst>
      <p:ext uri="{BB962C8B-B14F-4D97-AF65-F5344CB8AC3E}">
        <p14:creationId xmlns:p14="http://schemas.microsoft.com/office/powerpoint/2010/main" val="85514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432" y="548680"/>
            <a:ext cx="8078568" cy="1162050"/>
          </a:xfrm>
        </p:spPr>
        <p:txBody>
          <a:bodyPr/>
          <a:lstStyle/>
          <a:p>
            <a:pPr algn="ctr"/>
            <a:r>
              <a:rPr lang="ru-RU" sz="4800" dirty="0" smtClean="0">
                <a:latin typeface="Calibri" pitchFamily="34" charset="0"/>
                <a:cs typeface="Calibri" pitchFamily="34" charset="0"/>
              </a:rPr>
              <a:t>Барклай- де –Толли Михаил Богданович</a:t>
            </a:r>
            <a:endParaRPr lang="ru-RU" sz="4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algn="r"/>
            <a:r>
              <a:rPr lang="ru-RU" sz="3600" dirty="0" smtClean="0"/>
              <a:t>(1761-1818)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26258"/>
            <a:ext cx="3096344" cy="3861159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707904" y="2851150"/>
            <a:ext cx="496855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русский полководец, князь (в 1815), генерал-фельдмаршал (1814). Во время Бородинского сражения руководил действиями правого фланга и центра русских войск.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7548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8062664" cy="1162050"/>
          </a:xfrm>
        </p:spPr>
        <p:txBody>
          <a:bodyPr/>
          <a:lstStyle/>
          <a:p>
            <a:pPr algn="ctr"/>
            <a:r>
              <a:rPr lang="ru-RU" sz="4800" dirty="0" smtClean="0"/>
              <a:t>Багратион Пётр Иванович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Бородинском сражении командовал левым флангом русских войск, куда Наполеон направил главный удар. Во время отражения восьмой неприятельской атаки Багратион был тяжело ранен.12 (24) сентября 1812 года умер в деревне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Симы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Владимирской губернии. </a:t>
            </a:r>
          </a:p>
        </p:txBody>
      </p:sp>
      <p:pic>
        <p:nvPicPr>
          <p:cNvPr id="5" name="Picture 4" descr="C:\Users\Family\Desktop\Рисунок5 -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665" y="2492895"/>
            <a:ext cx="2664296" cy="37703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822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86000" y="58847"/>
            <a:ext cx="4572000" cy="36009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Тест ( работа в группах) </a:t>
            </a:r>
            <a:endParaRPr lang="ru-RU" dirty="0"/>
          </a:p>
          <a:p>
            <a:r>
              <a:rPr lang="ru-RU" i="1" dirty="0"/>
              <a:t> </a:t>
            </a:r>
            <a:endParaRPr lang="ru-RU" dirty="0"/>
          </a:p>
          <a:p>
            <a:r>
              <a:rPr lang="ru-RU" sz="2400" u="sng" dirty="0"/>
              <a:t>1.Стихотворение «Бородино» написал:</a:t>
            </a:r>
            <a:endParaRPr lang="ru-RU" sz="2400" dirty="0"/>
          </a:p>
          <a:p>
            <a:r>
              <a:rPr lang="ru-RU" sz="2400" dirty="0"/>
              <a:t>а) Лермонтов</a:t>
            </a:r>
            <a:r>
              <a:rPr lang="ru-RU" sz="2400" dirty="0" smtClean="0"/>
              <a:t>;</a:t>
            </a:r>
            <a:endParaRPr lang="ru-RU" sz="2400" dirty="0"/>
          </a:p>
          <a:p>
            <a:r>
              <a:rPr lang="ru-RU" sz="2400" u="sng" dirty="0"/>
              <a:t> 2. Бородинское сражение произошло:</a:t>
            </a:r>
            <a:endParaRPr lang="ru-RU" sz="2400" dirty="0"/>
          </a:p>
          <a:p>
            <a:r>
              <a:rPr lang="ru-RU" sz="2400" dirty="0" smtClean="0"/>
              <a:t>б</a:t>
            </a:r>
            <a:r>
              <a:rPr lang="ru-RU" sz="2400" dirty="0"/>
              <a:t>) 7 сентября</a:t>
            </a:r>
            <a:r>
              <a:rPr lang="ru-RU" sz="2400" dirty="0" smtClean="0"/>
              <a:t>;</a:t>
            </a:r>
            <a:endParaRPr lang="ru-RU" sz="2400" dirty="0"/>
          </a:p>
          <a:p>
            <a:r>
              <a:rPr lang="ru-RU" sz="2400" u="sng" dirty="0"/>
              <a:t>3. В этом году отмечается </a:t>
            </a:r>
            <a:r>
              <a:rPr lang="ru-RU" sz="2400" u="sng" dirty="0" smtClean="0"/>
              <a:t>:</a:t>
            </a:r>
            <a:endParaRPr lang="ru-RU" sz="2400" dirty="0"/>
          </a:p>
          <a:p>
            <a:r>
              <a:rPr lang="ru-RU" sz="2400" dirty="0"/>
              <a:t>в) 200 лет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 rot="10800000" flipV="1">
            <a:off x="2286000" y="3789040"/>
            <a:ext cx="52565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/>
              <a:t>4. С кем воевала российская армия</a:t>
            </a:r>
            <a:r>
              <a:rPr lang="ru-RU" sz="2400" u="sng" dirty="0" smtClean="0"/>
              <a:t>?</a:t>
            </a:r>
            <a:endParaRPr lang="ru-RU" sz="2400" dirty="0"/>
          </a:p>
          <a:p>
            <a:r>
              <a:rPr lang="ru-RU" sz="2400" dirty="0"/>
              <a:t>б) с французами</a:t>
            </a:r>
            <a:r>
              <a:rPr lang="ru-RU" sz="2400" dirty="0" smtClean="0"/>
              <a:t>;</a:t>
            </a:r>
          </a:p>
          <a:p>
            <a:r>
              <a:rPr lang="ru-RU" sz="2400" u="sng" dirty="0"/>
              <a:t>5. В Бородинском сражении русскую армию возглавил:</a:t>
            </a:r>
            <a:endParaRPr lang="ru-RU" sz="2400" dirty="0"/>
          </a:p>
          <a:p>
            <a:r>
              <a:rPr lang="ru-RU" sz="2400" dirty="0"/>
              <a:t>а) М. Кутузов;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167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/>
          <a:lstStyle/>
          <a:p>
            <a:pPr algn="ctr"/>
            <a:r>
              <a:rPr lang="ru-RU" sz="60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Спасибо за внимание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sz="6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6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Презентацию подготовила учитель начальных классов МОУ 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Ялгинская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СОШ» Руженкова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Т.А.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52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357688" y="714375"/>
            <a:ext cx="4500562" cy="5643563"/>
          </a:xfrm>
        </p:spPr>
        <p:txBody>
          <a:bodyPr/>
          <a:lstStyle/>
          <a:p>
            <a:pPr algn="ctr" eaLnBrk="1" hangingPunct="1"/>
            <a:r>
              <a:rPr lang="ru-RU" sz="5400" smtClean="0"/>
              <a:t>Михаил </a:t>
            </a:r>
            <a:br>
              <a:rPr lang="ru-RU" sz="5400" smtClean="0"/>
            </a:br>
            <a:r>
              <a:rPr lang="ru-RU" sz="5400" smtClean="0"/>
              <a:t>Юрьевич</a:t>
            </a:r>
            <a:br>
              <a:rPr lang="ru-RU" sz="5400" smtClean="0"/>
            </a:br>
            <a:r>
              <a:rPr lang="ru-RU" sz="5400" smtClean="0"/>
              <a:t> Лермонтов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1814-1841</a:t>
            </a:r>
            <a:br>
              <a:rPr lang="ru-RU" smtClean="0"/>
            </a:br>
            <a:endParaRPr lang="ru-RU" smtClean="0"/>
          </a:p>
        </p:txBody>
      </p:sp>
      <p:pic>
        <p:nvPicPr>
          <p:cNvPr id="5123" name="Picture 2" descr="C:\Documents and Settings\Admin\Мои документы\Мои рисунки\лермонтов\лермонтов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0063" y="1571625"/>
            <a:ext cx="3929062" cy="4286250"/>
          </a:xfrm>
        </p:spPr>
      </p:pic>
      <p:sp>
        <p:nvSpPr>
          <p:cNvPr id="4" name="Багетная рамка 3"/>
          <p:cNvSpPr/>
          <p:nvPr/>
        </p:nvSpPr>
        <p:spPr>
          <a:xfrm>
            <a:off x="4286248" y="6429396"/>
            <a:ext cx="2000264" cy="428604"/>
          </a:xfrm>
          <a:prstGeom prst="beve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/>
              <a:t>Михаил Юрьевич Лермонтов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690336"/>
            <a:ext cx="80648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– </a:t>
            </a:r>
            <a:r>
              <a:rPr lang="ru-RU" sz="3200" dirty="0"/>
              <a:t>один из величайших русских поэтов. Он родился в Москве 15 октября 1814 года, а погиб совсем молодым, ему не исполнилось и 27 лет в 1841 году</a:t>
            </a:r>
            <a:r>
              <a:rPr lang="ru-RU" sz="3200" dirty="0" smtClean="0"/>
              <a:t>.</a:t>
            </a:r>
            <a:r>
              <a:rPr lang="ru-RU" sz="3200" dirty="0"/>
              <a:t> За свою короткую жизнь он создал множество гениальных творений.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00857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23900"/>
          </a:xfrm>
        </p:spPr>
        <p:txBody>
          <a:bodyPr/>
          <a:lstStyle/>
          <a:p>
            <a:pPr algn="ctr" eaLnBrk="1" hangingPunct="1"/>
            <a:r>
              <a:rPr lang="ru-RU" sz="4400" smtClean="0"/>
              <a:t>Детство.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sz="half" idx="1"/>
          </p:nvPr>
        </p:nvSpPr>
        <p:spPr>
          <a:xfrm>
            <a:off x="142875" y="2143125"/>
            <a:ext cx="5143500" cy="414337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3600" dirty="0" smtClean="0"/>
              <a:t>Родился в Москве.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3600" dirty="0" smtClean="0"/>
              <a:t>Мать умерла рано,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3600" dirty="0" smtClean="0"/>
              <a:t>и поэта воспитывала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3600" dirty="0" smtClean="0"/>
              <a:t>бабушка Елизавета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3600" dirty="0" smtClean="0"/>
              <a:t>Алексеевна Арсеньева.</a:t>
            </a:r>
          </a:p>
        </p:txBody>
      </p:sp>
      <p:pic>
        <p:nvPicPr>
          <p:cNvPr id="6148" name="Picture 4" descr="C:\Documents and Settings\Admin\Мои документы\Мои рисунки\лермонтов\бабушка лермонтов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5000" y="1428750"/>
            <a:ext cx="3071813" cy="3995738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1000125"/>
          </a:xfrm>
        </p:spPr>
        <p:txBody>
          <a:bodyPr/>
          <a:lstStyle/>
          <a:p>
            <a:pPr algn="ctr" eaLnBrk="1" hangingPunct="1"/>
            <a:r>
              <a:rPr lang="ru-RU" sz="4400" smtClean="0"/>
              <a:t>Учёба.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0" y="1556792"/>
            <a:ext cx="8786813" cy="5086896"/>
          </a:xfrm>
        </p:spPr>
        <p:txBody>
          <a:bodyPr/>
          <a:lstStyle/>
          <a:p>
            <a:pPr eaLnBrk="1" hangingPunct="1">
              <a:buNone/>
            </a:pPr>
            <a:r>
              <a:rPr lang="ru-RU" sz="3200" dirty="0"/>
              <a:t>В 1828 году Лермонтова зачисляют в 4 класс Московского Пансиона. Пятый и шестой классы он заканчивает одним из лучших. В1830 году поступает в Московский университет, где проучился два года. Но его манит военная служба, и он поступает в Петербургскую Школу гвардейских подпрапорщиков и кавалерийских юнкеров. Через два года Лермонтов высочайшим приказом переведен из юнкеров в корнеты лейб-гвардии </a:t>
            </a:r>
            <a:r>
              <a:rPr lang="ru-RU" sz="3600" dirty="0"/>
              <a:t>Гусарского полка.</a:t>
            </a:r>
          </a:p>
          <a:p>
            <a:pPr eaLnBrk="1" hangingPunct="1">
              <a:buFont typeface="Wingdings 2" pitchFamily="18" charset="2"/>
              <a:buNone/>
            </a:pPr>
            <a:endParaRPr lang="ru-RU" sz="3300" dirty="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17 января 1837 года состоялась дуэль </a:t>
            </a:r>
            <a:r>
              <a:rPr lang="ru-RU" dirty="0" err="1"/>
              <a:t>А.С.Пушкина</a:t>
            </a:r>
            <a:r>
              <a:rPr lang="ru-RU" dirty="0"/>
              <a:t> и Дантеса. Гибель поэта потрясла Лермонтова. На непоправимую потерю он отозвался стихотворением “Смерть поэта”. Уже 18 февраля Лермонтов был арестован за это стихотворение, а через месяц отправлен в ссылку на Кавказ на год, но через некоторое время ссылка повторилась. С Кавказа поэт уже не вернулся, в 1841 году он был убит на дуэли.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152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Природа щедро одарила Лермонтова многими талантами. Он был прекрасным художником. Сохранилось большое количество его картин, </a:t>
            </a:r>
            <a:r>
              <a:rPr lang="ru-RU" dirty="0" smtClean="0"/>
              <a:t>посвященных Кавказу.</a:t>
            </a:r>
            <a:endParaRPr lang="ru-RU" dirty="0"/>
          </a:p>
          <a:p>
            <a:r>
              <a:rPr lang="ru-RU" dirty="0" smtClean="0"/>
              <a:t>Лермонтов </a:t>
            </a:r>
            <a:r>
              <a:rPr lang="ru-RU" dirty="0"/>
              <a:t>любил и тонко чувствовал музыку, считал, что она может точнее и глубже, чем слово, выразить сокровенные чувства. Он хорошо играл на скрипке и фортепиано. Легко решал сложные математические задачи, отлично играл в шахматы, был великолепным рассказчиком, владел несколькими иностранными языками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56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64293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dirty="0" smtClean="0"/>
              <a:t>Немного истории.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75" y="1071563"/>
            <a:ext cx="8786813" cy="5786437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700" dirty="0" smtClean="0"/>
              <a:t>В 1812 году император Франции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700" dirty="0" smtClean="0"/>
              <a:t>Наполеон со своей огромной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700" dirty="0" smtClean="0"/>
              <a:t> армией напал на Россию. До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700" dirty="0" smtClean="0"/>
              <a:t>Этого он завоевал почти всю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700" dirty="0" smtClean="0"/>
              <a:t> Европу. Русская армия долго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700" dirty="0" smtClean="0"/>
              <a:t>отступала.</a:t>
            </a:r>
            <a:r>
              <a:rPr lang="en-US" sz="2700" dirty="0" smtClean="0"/>
              <a:t> </a:t>
            </a:r>
            <a:r>
              <a:rPr lang="ru-RU" sz="2700" dirty="0" smtClean="0"/>
              <a:t>Но 26 августа  1812 года две армии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700" dirty="0" smtClean="0"/>
              <a:t>сразились на поле около села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700" dirty="0" smtClean="0"/>
              <a:t>Бородино. «Из моих сражений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700" dirty="0" smtClean="0"/>
              <a:t> самое ужасное то, которое я дал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700" dirty="0" smtClean="0"/>
              <a:t> под Москвой. Французы показали  себя достойными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700" dirty="0" smtClean="0"/>
              <a:t>одержать победу, а русские стяжали право быть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700" dirty="0" smtClean="0"/>
              <a:t> непобедимыми,» - вспоминал Наполеон.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8196" name="Picture 2" descr="C:\Documents and Settings\Admin\Мои документы\Мои рисунки\napoleo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24525" y="928688"/>
            <a:ext cx="3205163" cy="428625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490</TotalTime>
  <Words>808</Words>
  <Application>Microsoft Office PowerPoint</Application>
  <PresentationFormat>Экран (4:3)</PresentationFormat>
  <Paragraphs>115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Поток</vt:lpstr>
      <vt:lpstr> Вопросы:</vt:lpstr>
      <vt:lpstr> Тема урока:</vt:lpstr>
      <vt:lpstr>Михаил  Юрьевич  Лермонтов 1814-1841 </vt:lpstr>
      <vt:lpstr>Михаил Юрьевич Лермонтов</vt:lpstr>
      <vt:lpstr>Детство.</vt:lpstr>
      <vt:lpstr>Учёба.</vt:lpstr>
      <vt:lpstr>Презентация PowerPoint</vt:lpstr>
      <vt:lpstr>Презентация PowerPoint</vt:lpstr>
      <vt:lpstr>Немного истории.</vt:lpstr>
      <vt:lpstr>Немного истории.</vt:lpstr>
      <vt:lpstr>М.Греков. Лейб-гвардии гренадёрский полк в сражении при Бородино.</vt:lpstr>
      <vt:lpstr>Презентация PowerPoint</vt:lpstr>
      <vt:lpstr>И. М. Прянишкиков. В 1812 году. Французы с позором покинули Россию. Наполеон, бросив свою армию, бежал.</vt:lpstr>
      <vt:lpstr>Презентация PowerPoint</vt:lpstr>
      <vt:lpstr>Создание стихотворения  «Бородино»</vt:lpstr>
      <vt:lpstr>Картечь</vt:lpstr>
      <vt:lpstr>Редут </vt:lpstr>
      <vt:lpstr>Лафет</vt:lpstr>
      <vt:lpstr>Бивак</vt:lpstr>
      <vt:lpstr>Кивер</vt:lpstr>
      <vt:lpstr>Булат</vt:lpstr>
      <vt:lpstr>Уланы </vt:lpstr>
      <vt:lpstr>Драгуны</vt:lpstr>
      <vt:lpstr>Барклай- де –Толли Михаил Богданович</vt:lpstr>
      <vt:lpstr>Багратион Пётр Иванович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Михаил  Юрьевич  Лермонтов 1814-1841 </dc:title>
  <cp:lastModifiedBy>KOMP</cp:lastModifiedBy>
  <cp:revision>57</cp:revision>
  <dcterms:modified xsi:type="dcterms:W3CDTF">2014-06-08T18:34:10Z</dcterms:modified>
</cp:coreProperties>
</file>